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8288000" cy="10287000"/>
  <p:notesSz cx="6858000" cy="9144000"/>
  <p:embeddedFontLst>
    <p:embeddedFont>
      <p:font typeface="Helvetica World" panose="020B0604020202020204" charset="-128"/>
      <p:regular r:id="rId44"/>
    </p:embeddedFont>
    <p:embeddedFont>
      <p:font typeface="Helvetica World Bold" panose="020B0604020202020204" charset="-128"/>
      <p:regular r:id="rId45"/>
    </p:embeddedFont>
    <p:embeddedFont>
      <p:font typeface="Aileron" panose="020B0604020202020204" charset="0"/>
      <p:regular r:id="rId46"/>
    </p:embeddedFont>
    <p:embeddedFont>
      <p:font typeface="Aileron Bold" panose="020B0604020202020204" charset="0"/>
      <p:regular r:id="rId47"/>
    </p:embeddedFont>
    <p:embeddedFont>
      <p:font typeface="Aileron Regular" panose="020B0604020202020204" charset="0"/>
      <p:regular r:id="rId48"/>
    </p:embeddedFont>
    <p:embeddedFont>
      <p:font typeface="Aileron Regular Bold" panose="020B0604020202020204" charset="0"/>
      <p:regular r:id="rId49"/>
    </p:embeddedFont>
    <p:embeddedFont>
      <p:font typeface="Barlow SemiCondense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1.pn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image" Target="../media/image61.png"/><Relationship Id="rId3" Type="http://schemas.openxmlformats.org/officeDocument/2006/relationships/image" Target="../media/image13.svg"/><Relationship Id="rId7" Type="http://schemas.openxmlformats.org/officeDocument/2006/relationships/image" Target="../media/image50.sv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image" Target="../media/image12.png"/><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2.svg"/><Relationship Id="rId15" Type="http://schemas.openxmlformats.org/officeDocument/2006/relationships/image" Target="../media/image58.svg"/><Relationship Id="rId10" Type="http://schemas.openxmlformats.org/officeDocument/2006/relationships/image" Target="../media/image53.png"/><Relationship Id="rId19" Type="http://schemas.openxmlformats.org/officeDocument/2006/relationships/image" Target="../media/image62.svg"/><Relationship Id="rId4" Type="http://schemas.openxmlformats.org/officeDocument/2006/relationships/image" Target="../media/image1.png"/><Relationship Id="rId9" Type="http://schemas.openxmlformats.org/officeDocument/2006/relationships/image" Target="../media/image52.svg"/><Relationship Id="rId1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3" Type="http://schemas.openxmlformats.org/officeDocument/2006/relationships/image" Target="../media/image74.sv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2.svg"/><Relationship Id="rId21" Type="http://schemas.openxmlformats.org/officeDocument/2006/relationships/image" Target="../media/image82.svg"/><Relationship Id="rId34" Type="http://schemas.openxmlformats.org/officeDocument/2006/relationships/image" Target="../media/image95.png"/><Relationship Id="rId7" Type="http://schemas.openxmlformats.org/officeDocument/2006/relationships/image" Target="../media/image68.svg"/><Relationship Id="rId12" Type="http://schemas.openxmlformats.org/officeDocument/2006/relationships/image" Target="../media/image73.png"/><Relationship Id="rId17" Type="http://schemas.openxmlformats.org/officeDocument/2006/relationships/image" Target="../media/image78.svg"/><Relationship Id="rId25" Type="http://schemas.openxmlformats.org/officeDocument/2006/relationships/image" Target="../media/image86.svg"/><Relationship Id="rId33" Type="http://schemas.openxmlformats.org/officeDocument/2006/relationships/image" Target="../media/image94.svg"/><Relationship Id="rId2" Type="http://schemas.openxmlformats.org/officeDocument/2006/relationships/image" Target="../media/image1.png"/><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sv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sv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52.svg"/><Relationship Id="rId15" Type="http://schemas.openxmlformats.org/officeDocument/2006/relationships/image" Target="../media/image76.svg"/><Relationship Id="rId23" Type="http://schemas.openxmlformats.org/officeDocument/2006/relationships/image" Target="../media/image84.sv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svg"/><Relationship Id="rId31" Type="http://schemas.openxmlformats.org/officeDocument/2006/relationships/image" Target="../media/image92.svg"/><Relationship Id="rId4" Type="http://schemas.openxmlformats.org/officeDocument/2006/relationships/image" Target="../media/image51.png"/><Relationship Id="rId9" Type="http://schemas.openxmlformats.org/officeDocument/2006/relationships/image" Target="../media/image70.sv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svg"/><Relationship Id="rId30" Type="http://schemas.openxmlformats.org/officeDocument/2006/relationships/image" Target="../media/image91.png"/><Relationship Id="rId35" Type="http://schemas.openxmlformats.org/officeDocument/2006/relationships/image" Target="../media/image96.svg"/><Relationship Id="rId8"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2.sv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png"/></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10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10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5.sv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2.sv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107.svg"/></Relationships>
</file>

<file path=ppt/slides/_rels/slide2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svg"/><Relationship Id="rId7" Type="http://schemas.openxmlformats.org/officeDocument/2006/relationships/image" Target="../media/image10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25.sv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2.sv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109.sv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1.pn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3" Type="http://schemas.openxmlformats.org/officeDocument/2006/relationships/image" Target="../media/image13.svg"/><Relationship Id="rId7" Type="http://schemas.openxmlformats.org/officeDocument/2006/relationships/image" Target="../media/image112.svg"/><Relationship Id="rId12" Type="http://schemas.openxmlformats.org/officeDocument/2006/relationships/image" Target="../media/image117.png"/><Relationship Id="rId17" Type="http://schemas.openxmlformats.org/officeDocument/2006/relationships/image" Target="../media/image122.svg"/><Relationship Id="rId2" Type="http://schemas.openxmlformats.org/officeDocument/2006/relationships/image" Target="../media/image12.png"/><Relationship Id="rId16"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2.svg"/><Relationship Id="rId15" Type="http://schemas.openxmlformats.org/officeDocument/2006/relationships/image" Target="../media/image120.svg"/><Relationship Id="rId10" Type="http://schemas.openxmlformats.org/officeDocument/2006/relationships/image" Target="../media/image115.png"/><Relationship Id="rId4" Type="http://schemas.openxmlformats.org/officeDocument/2006/relationships/image" Target="../media/image1.png"/><Relationship Id="rId9" Type="http://schemas.openxmlformats.org/officeDocument/2006/relationships/image" Target="../media/image114.svg"/><Relationship Id="rId14" Type="http://schemas.openxmlformats.org/officeDocument/2006/relationships/image" Target="../media/image119.png"/></Relationships>
</file>

<file path=ppt/slides/_rels/slide2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svg"/><Relationship Id="rId18" Type="http://schemas.openxmlformats.org/officeDocument/2006/relationships/image" Target="../media/image135.png"/><Relationship Id="rId3" Type="http://schemas.openxmlformats.org/officeDocument/2006/relationships/image" Target="../media/image2.svg"/><Relationship Id="rId21" Type="http://schemas.openxmlformats.org/officeDocument/2006/relationships/image" Target="../media/image138.svg"/><Relationship Id="rId7" Type="http://schemas.openxmlformats.org/officeDocument/2006/relationships/image" Target="../media/image126.svg"/><Relationship Id="rId12" Type="http://schemas.openxmlformats.org/officeDocument/2006/relationships/image" Target="../media/image131.png"/><Relationship Id="rId17" Type="http://schemas.openxmlformats.org/officeDocument/2006/relationships/image" Target="../media/image28.svg"/><Relationship Id="rId25" Type="http://schemas.openxmlformats.org/officeDocument/2006/relationships/image" Target="../media/image142.svg"/><Relationship Id="rId2" Type="http://schemas.openxmlformats.org/officeDocument/2006/relationships/image" Target="../media/image1.png"/><Relationship Id="rId16" Type="http://schemas.openxmlformats.org/officeDocument/2006/relationships/image" Target="../media/image27.png"/><Relationship Id="rId20"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svg"/><Relationship Id="rId24" Type="http://schemas.openxmlformats.org/officeDocument/2006/relationships/image" Target="../media/image141.png"/><Relationship Id="rId5" Type="http://schemas.openxmlformats.org/officeDocument/2006/relationships/image" Target="../media/image124.svg"/><Relationship Id="rId15" Type="http://schemas.openxmlformats.org/officeDocument/2006/relationships/image" Target="../media/image134.svg"/><Relationship Id="rId23" Type="http://schemas.openxmlformats.org/officeDocument/2006/relationships/image" Target="../media/image140.svg"/><Relationship Id="rId10" Type="http://schemas.openxmlformats.org/officeDocument/2006/relationships/image" Target="../media/image129.png"/><Relationship Id="rId19" Type="http://schemas.openxmlformats.org/officeDocument/2006/relationships/image" Target="../media/image136.svg"/><Relationship Id="rId4" Type="http://schemas.openxmlformats.org/officeDocument/2006/relationships/image" Target="../media/image123.png"/><Relationship Id="rId9" Type="http://schemas.openxmlformats.org/officeDocument/2006/relationships/image" Target="../media/image128.svg"/><Relationship Id="rId14" Type="http://schemas.openxmlformats.org/officeDocument/2006/relationships/image" Target="../media/image133.png"/><Relationship Id="rId22" Type="http://schemas.openxmlformats.org/officeDocument/2006/relationships/image" Target="../media/image139.png"/></Relationships>
</file>

<file path=ppt/slides/_rels/slide28.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svg"/><Relationship Id="rId18" Type="http://schemas.openxmlformats.org/officeDocument/2006/relationships/image" Target="../media/image155.png"/><Relationship Id="rId3" Type="http://schemas.openxmlformats.org/officeDocument/2006/relationships/image" Target="../media/image2.svg"/><Relationship Id="rId21" Type="http://schemas.openxmlformats.org/officeDocument/2006/relationships/image" Target="../media/image158.svg"/><Relationship Id="rId7" Type="http://schemas.openxmlformats.org/officeDocument/2006/relationships/image" Target="../media/image144.svg"/><Relationship Id="rId12" Type="http://schemas.openxmlformats.org/officeDocument/2006/relationships/image" Target="../media/image149.png"/><Relationship Id="rId17" Type="http://schemas.openxmlformats.org/officeDocument/2006/relationships/image" Target="../media/image154.svg"/><Relationship Id="rId2" Type="http://schemas.openxmlformats.org/officeDocument/2006/relationships/image" Target="../media/image1.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43.png"/><Relationship Id="rId11" Type="http://schemas.openxmlformats.org/officeDocument/2006/relationships/image" Target="../media/image148.svg"/><Relationship Id="rId5" Type="http://schemas.openxmlformats.org/officeDocument/2006/relationships/image" Target="../media/image25.svg"/><Relationship Id="rId15" Type="http://schemas.openxmlformats.org/officeDocument/2006/relationships/image" Target="../media/image152.svg"/><Relationship Id="rId10" Type="http://schemas.openxmlformats.org/officeDocument/2006/relationships/image" Target="../media/image147.png"/><Relationship Id="rId19" Type="http://schemas.openxmlformats.org/officeDocument/2006/relationships/image" Target="../media/image156.svg"/><Relationship Id="rId4" Type="http://schemas.openxmlformats.org/officeDocument/2006/relationships/image" Target="../media/image24.png"/><Relationship Id="rId9" Type="http://schemas.openxmlformats.org/officeDocument/2006/relationships/image" Target="../media/image146.svg"/><Relationship Id="rId14" Type="http://schemas.openxmlformats.org/officeDocument/2006/relationships/image" Target="../media/image151.png"/></Relationships>
</file>

<file path=ppt/slides/_rels/slide2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svg"/><Relationship Id="rId3" Type="http://schemas.openxmlformats.org/officeDocument/2006/relationships/image" Target="../media/image13.svg"/><Relationship Id="rId7" Type="http://schemas.openxmlformats.org/officeDocument/2006/relationships/image" Target="../media/image160.svg"/><Relationship Id="rId12" Type="http://schemas.openxmlformats.org/officeDocument/2006/relationships/image" Target="../media/image165.png"/><Relationship Id="rId17" Type="http://schemas.openxmlformats.org/officeDocument/2006/relationships/image" Target="../media/image170.svg"/><Relationship Id="rId2" Type="http://schemas.openxmlformats.org/officeDocument/2006/relationships/image" Target="../media/image12.png"/><Relationship Id="rId16"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svg"/><Relationship Id="rId5" Type="http://schemas.openxmlformats.org/officeDocument/2006/relationships/image" Target="../media/image2.svg"/><Relationship Id="rId15" Type="http://schemas.openxmlformats.org/officeDocument/2006/relationships/image" Target="../media/image168.svg"/><Relationship Id="rId10" Type="http://schemas.openxmlformats.org/officeDocument/2006/relationships/image" Target="../media/image163.png"/><Relationship Id="rId4" Type="http://schemas.openxmlformats.org/officeDocument/2006/relationships/image" Target="../media/image1.png"/><Relationship Id="rId9" Type="http://schemas.openxmlformats.org/officeDocument/2006/relationships/image" Target="../media/image162.svg"/><Relationship Id="rId14" Type="http://schemas.openxmlformats.org/officeDocument/2006/relationships/image" Target="../media/image16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2.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1.pn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svg"/><Relationship Id="rId18" Type="http://schemas.openxmlformats.org/officeDocument/2006/relationships/image" Target="../media/image183.png"/><Relationship Id="rId3" Type="http://schemas.openxmlformats.org/officeDocument/2006/relationships/image" Target="../media/image13.svg"/><Relationship Id="rId7" Type="http://schemas.openxmlformats.org/officeDocument/2006/relationships/image" Target="../media/image172.svg"/><Relationship Id="rId12" Type="http://schemas.openxmlformats.org/officeDocument/2006/relationships/image" Target="../media/image177.png"/><Relationship Id="rId17" Type="http://schemas.openxmlformats.org/officeDocument/2006/relationships/image" Target="../media/image182.svg"/><Relationship Id="rId2" Type="http://schemas.openxmlformats.org/officeDocument/2006/relationships/image" Target="../media/image12.png"/><Relationship Id="rId16" Type="http://schemas.openxmlformats.org/officeDocument/2006/relationships/image" Target="../media/image181.png"/><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176.svg"/><Relationship Id="rId5" Type="http://schemas.openxmlformats.org/officeDocument/2006/relationships/image" Target="../media/image2.svg"/><Relationship Id="rId15" Type="http://schemas.openxmlformats.org/officeDocument/2006/relationships/image" Target="../media/image180.svg"/><Relationship Id="rId10" Type="http://schemas.openxmlformats.org/officeDocument/2006/relationships/image" Target="../media/image175.png"/><Relationship Id="rId19" Type="http://schemas.openxmlformats.org/officeDocument/2006/relationships/image" Target="../media/image184.svg"/><Relationship Id="rId4" Type="http://schemas.openxmlformats.org/officeDocument/2006/relationships/image" Target="../media/image1.png"/><Relationship Id="rId9" Type="http://schemas.openxmlformats.org/officeDocument/2006/relationships/image" Target="../media/image174.svg"/><Relationship Id="rId14" Type="http://schemas.openxmlformats.org/officeDocument/2006/relationships/image" Target="../media/image179.png"/></Relationships>
</file>

<file path=ppt/slides/_rels/slide34.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svg"/><Relationship Id="rId3" Type="http://schemas.openxmlformats.org/officeDocument/2006/relationships/image" Target="../media/image2.svg"/><Relationship Id="rId7" Type="http://schemas.openxmlformats.org/officeDocument/2006/relationships/image" Target="../media/image186.svg"/><Relationship Id="rId12" Type="http://schemas.openxmlformats.org/officeDocument/2006/relationships/image" Target="../media/image19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5.png"/><Relationship Id="rId11" Type="http://schemas.openxmlformats.org/officeDocument/2006/relationships/image" Target="../media/image190.svg"/><Relationship Id="rId5" Type="http://schemas.openxmlformats.org/officeDocument/2006/relationships/image" Target="../media/image28.svg"/><Relationship Id="rId10" Type="http://schemas.openxmlformats.org/officeDocument/2006/relationships/image" Target="../media/image189.png"/><Relationship Id="rId4" Type="http://schemas.openxmlformats.org/officeDocument/2006/relationships/image" Target="../media/image27.png"/><Relationship Id="rId9" Type="http://schemas.openxmlformats.org/officeDocument/2006/relationships/image" Target="../media/image188.sv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1.pn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svg"/><Relationship Id="rId3" Type="http://schemas.openxmlformats.org/officeDocument/2006/relationships/image" Target="../media/image2.svg"/><Relationship Id="rId7" Type="http://schemas.openxmlformats.org/officeDocument/2006/relationships/image" Target="../media/image194.svg"/><Relationship Id="rId12" Type="http://schemas.openxmlformats.org/officeDocument/2006/relationships/image" Target="../media/image19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3.png"/><Relationship Id="rId11" Type="http://schemas.openxmlformats.org/officeDocument/2006/relationships/image" Target="../media/image198.svg"/><Relationship Id="rId5" Type="http://schemas.openxmlformats.org/officeDocument/2006/relationships/image" Target="../media/image28.svg"/><Relationship Id="rId10" Type="http://schemas.openxmlformats.org/officeDocument/2006/relationships/image" Target="../media/image197.png"/><Relationship Id="rId4" Type="http://schemas.openxmlformats.org/officeDocument/2006/relationships/image" Target="../media/image27.png"/><Relationship Id="rId9" Type="http://schemas.openxmlformats.org/officeDocument/2006/relationships/image" Target="../media/image196.svg"/></Relationships>
</file>

<file path=ppt/slides/_rels/slide38.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svg"/><Relationship Id="rId3" Type="http://schemas.openxmlformats.org/officeDocument/2006/relationships/image" Target="../media/image2.svg"/><Relationship Id="rId7" Type="http://schemas.openxmlformats.org/officeDocument/2006/relationships/image" Target="../media/image56.svg"/><Relationship Id="rId12" Type="http://schemas.openxmlformats.org/officeDocument/2006/relationships/image" Target="../media/image20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204.svg"/><Relationship Id="rId5" Type="http://schemas.openxmlformats.org/officeDocument/2006/relationships/image" Target="../media/image28.svg"/><Relationship Id="rId10" Type="http://schemas.openxmlformats.org/officeDocument/2006/relationships/image" Target="../media/image203.png"/><Relationship Id="rId4" Type="http://schemas.openxmlformats.org/officeDocument/2006/relationships/image" Target="../media/image27.png"/><Relationship Id="rId9" Type="http://schemas.openxmlformats.org/officeDocument/2006/relationships/image" Target="../media/image202.svg"/></Relationships>
</file>

<file path=ppt/slides/_rels/slide39.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svg"/><Relationship Id="rId3" Type="http://schemas.openxmlformats.org/officeDocument/2006/relationships/image" Target="../media/image2.svg"/><Relationship Id="rId7" Type="http://schemas.openxmlformats.org/officeDocument/2006/relationships/image" Target="../media/image96.svg"/><Relationship Id="rId12" Type="http://schemas.openxmlformats.org/officeDocument/2006/relationships/image" Target="../media/image2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210.svg"/><Relationship Id="rId5" Type="http://schemas.openxmlformats.org/officeDocument/2006/relationships/image" Target="../media/image28.svg"/><Relationship Id="rId10" Type="http://schemas.openxmlformats.org/officeDocument/2006/relationships/image" Target="../media/image209.png"/><Relationship Id="rId4" Type="http://schemas.openxmlformats.org/officeDocument/2006/relationships/image" Target="../media/image27.png"/><Relationship Id="rId9" Type="http://schemas.openxmlformats.org/officeDocument/2006/relationships/image" Target="../media/image208.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hyperlink" Target="https://www.toronto.ca/services-payments/building-construction/" TargetMode="External"/><Relationship Id="rId3" Type="http://schemas.openxmlformats.org/officeDocument/2006/relationships/image" Target="../media/image2.svg"/><Relationship Id="rId7" Type="http://schemas.openxmlformats.org/officeDocument/2006/relationships/image" Target="../media/image172.svg"/><Relationship Id="rId12" Type="http://schemas.openxmlformats.org/officeDocument/2006/relationships/hyperlink" Target="https://www.toronto.ca/services-payments/venues-facilities-bookings/"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hyperlink" Target="https://open.toronto.ca/dataset/upcoming-and-recently-completed-affordable-housing-units/" TargetMode="External"/><Relationship Id="rId5" Type="http://schemas.openxmlformats.org/officeDocument/2006/relationships/image" Target="../media/image25.svg"/><Relationship Id="rId10" Type="http://schemas.openxmlformats.org/officeDocument/2006/relationships/hyperlink" Target="https://open.toronto.ca/dataset/apartment-building-evaluation/" TargetMode="External"/><Relationship Id="rId4" Type="http://schemas.openxmlformats.org/officeDocument/2006/relationships/image" Target="../media/image24.png"/><Relationship Id="rId9" Type="http://schemas.openxmlformats.org/officeDocument/2006/relationships/image" Target="../media/image214.svg"/><Relationship Id="rId14" Type="http://schemas.openxmlformats.org/officeDocument/2006/relationships/hyperlink" Target="https://www.toronto.ca/community-people/housing-shelter/rental-housing-tenant-information/rental-housing-standards/apartment-building-standards/rentsafeto-for-building-owners/"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216.png"/><Relationship Id="rId7" Type="http://schemas.openxmlformats.org/officeDocument/2006/relationships/image" Target="../media/image1.png"/><Relationship Id="rId2" Type="http://schemas.openxmlformats.org/officeDocument/2006/relationships/image" Target="../media/image215.jpeg"/><Relationship Id="rId1" Type="http://schemas.openxmlformats.org/officeDocument/2006/relationships/slideLayout" Target="../slideLayouts/slideLayout7.xml"/><Relationship Id="rId6" Type="http://schemas.openxmlformats.org/officeDocument/2006/relationships/image" Target="../media/image219.svg"/><Relationship Id="rId5" Type="http://schemas.openxmlformats.org/officeDocument/2006/relationships/image" Target="../media/image218.png"/><Relationship Id="rId10" Type="http://schemas.openxmlformats.org/officeDocument/2006/relationships/image" Target="../media/image221.jpeg"/><Relationship Id="rId4" Type="http://schemas.openxmlformats.org/officeDocument/2006/relationships/image" Target="../media/image217.svg"/><Relationship Id="rId9" Type="http://schemas.openxmlformats.org/officeDocument/2006/relationships/image" Target="../media/image22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sv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1.pn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1.pn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4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493337" y="-2283412"/>
            <a:ext cx="10007812" cy="10790094"/>
          </a:xfrm>
          <a:custGeom>
            <a:avLst/>
            <a:gdLst/>
            <a:ahLst/>
            <a:cxnLst/>
            <a:rect l="l" t="t" r="r" b="b"/>
            <a:pathLst>
              <a:path w="10007812" h="10790094">
                <a:moveTo>
                  <a:pt x="0" y="10790094"/>
                </a:moveTo>
                <a:lnTo>
                  <a:pt x="10007812" y="10790094"/>
                </a:lnTo>
                <a:lnTo>
                  <a:pt x="10007812" y="0"/>
                </a:lnTo>
                <a:lnTo>
                  <a:pt x="0" y="0"/>
                </a:lnTo>
                <a:lnTo>
                  <a:pt x="0" y="10790094"/>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6380502" y="8800858"/>
            <a:ext cx="1138997" cy="640111"/>
          </a:xfrm>
          <a:custGeom>
            <a:avLst/>
            <a:gdLst/>
            <a:ahLst/>
            <a:cxnLst/>
            <a:rect l="l" t="t" r="r" b="b"/>
            <a:pathLst>
              <a:path w="1138997" h="640111">
                <a:moveTo>
                  <a:pt x="0" y="0"/>
                </a:moveTo>
                <a:lnTo>
                  <a:pt x="1138996" y="0"/>
                </a:lnTo>
                <a:lnTo>
                  <a:pt x="1138996" y="640111"/>
                </a:lnTo>
                <a:lnTo>
                  <a:pt x="0" y="640111"/>
                </a:lnTo>
                <a:lnTo>
                  <a:pt x="0" y="0"/>
                </a:lnTo>
                <a:close/>
              </a:path>
            </a:pathLst>
          </a:custGeom>
          <a:blipFill>
            <a:blip r:embed="rId4">
              <a:extLst>
                <a:ext uri="{96DAC541-7B7A-43D3-8B79-37D633B846F1}">
                  <asvg:svgBlip xmlns:asvg="http://schemas.microsoft.com/office/drawing/2016/SVG/main" r:embed="rId5"/>
                </a:ext>
              </a:extLst>
            </a:blip>
            <a:stretch>
              <a:fillRect b="-78831"/>
            </a:stretch>
          </a:blipFill>
        </p:spPr>
      </p:sp>
      <p:sp>
        <p:nvSpPr>
          <p:cNvPr id="4" name="Freeform 4"/>
          <p:cNvSpPr/>
          <p:nvPr/>
        </p:nvSpPr>
        <p:spPr>
          <a:xfrm rot="6728466" flipV="1">
            <a:off x="6110229" y="1618625"/>
            <a:ext cx="13502735" cy="7038301"/>
          </a:xfrm>
          <a:custGeom>
            <a:avLst/>
            <a:gdLst/>
            <a:ahLst/>
            <a:cxnLst/>
            <a:rect l="l" t="t" r="r" b="b"/>
            <a:pathLst>
              <a:path w="13502735" h="7038301">
                <a:moveTo>
                  <a:pt x="0" y="7038300"/>
                </a:moveTo>
                <a:lnTo>
                  <a:pt x="13502735" y="7038300"/>
                </a:lnTo>
                <a:lnTo>
                  <a:pt x="13502735" y="0"/>
                </a:lnTo>
                <a:lnTo>
                  <a:pt x="0" y="0"/>
                </a:lnTo>
                <a:lnTo>
                  <a:pt x="0" y="703830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1328466">
            <a:off x="14842589" y="-317067"/>
            <a:ext cx="5006502" cy="12934416"/>
            <a:chOff x="0" y="0"/>
            <a:chExt cx="1438545" cy="3716516"/>
          </a:xfrm>
        </p:grpSpPr>
        <p:sp>
          <p:nvSpPr>
            <p:cNvPr id="6" name="Freeform 6"/>
            <p:cNvSpPr/>
            <p:nvPr/>
          </p:nvSpPr>
          <p:spPr>
            <a:xfrm>
              <a:off x="0" y="0"/>
              <a:ext cx="1438545" cy="3716515"/>
            </a:xfrm>
            <a:custGeom>
              <a:avLst/>
              <a:gdLst/>
              <a:ahLst/>
              <a:cxnLst/>
              <a:rect l="l" t="t" r="r" b="b"/>
              <a:pathLst>
                <a:path w="1438545" h="3716515">
                  <a:moveTo>
                    <a:pt x="0" y="0"/>
                  </a:moveTo>
                  <a:lnTo>
                    <a:pt x="1438545" y="0"/>
                  </a:lnTo>
                  <a:lnTo>
                    <a:pt x="1438545" y="3716515"/>
                  </a:lnTo>
                  <a:lnTo>
                    <a:pt x="0" y="3716515"/>
                  </a:lnTo>
                  <a:close/>
                </a:path>
              </a:pathLst>
            </a:custGeom>
            <a:solidFill>
              <a:srgbClr val="1F888D"/>
            </a:solidFill>
          </p:spPr>
        </p:sp>
        <p:sp>
          <p:nvSpPr>
            <p:cNvPr id="7" name="TextBox 7"/>
            <p:cNvSpPr txBox="1"/>
            <p:nvPr/>
          </p:nvSpPr>
          <p:spPr>
            <a:xfrm>
              <a:off x="0" y="-38100"/>
              <a:ext cx="1438545" cy="3754616"/>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flipV="1">
            <a:off x="17500448" y="8008772"/>
            <a:ext cx="0" cy="1584172"/>
          </a:xfrm>
          <a:prstGeom prst="line">
            <a:avLst/>
          </a:prstGeom>
          <a:ln w="38100" cap="flat">
            <a:solidFill>
              <a:srgbClr val="FFFFFF"/>
            </a:solidFill>
            <a:prstDash val="solid"/>
            <a:headEnd type="none" w="sm" len="sm"/>
            <a:tailEnd type="none" w="sm" len="sm"/>
          </a:ln>
        </p:spPr>
      </p:sp>
      <p:sp>
        <p:nvSpPr>
          <p:cNvPr id="9" name="Freeform 9"/>
          <p:cNvSpPr/>
          <p:nvPr/>
        </p:nvSpPr>
        <p:spPr>
          <a:xfrm>
            <a:off x="13000614" y="4101854"/>
            <a:ext cx="4939560" cy="3605879"/>
          </a:xfrm>
          <a:custGeom>
            <a:avLst/>
            <a:gdLst/>
            <a:ahLst/>
            <a:cxnLst/>
            <a:rect l="l" t="t" r="r" b="b"/>
            <a:pathLst>
              <a:path w="4939560" h="3605879">
                <a:moveTo>
                  <a:pt x="0" y="0"/>
                </a:moveTo>
                <a:lnTo>
                  <a:pt x="4939560" y="0"/>
                </a:lnTo>
                <a:lnTo>
                  <a:pt x="4939560" y="3605879"/>
                </a:lnTo>
                <a:lnTo>
                  <a:pt x="0" y="36058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799694" y="3169041"/>
            <a:ext cx="8852038" cy="3236186"/>
          </a:xfrm>
          <a:prstGeom prst="rect">
            <a:avLst/>
          </a:prstGeom>
        </p:spPr>
        <p:txBody>
          <a:bodyPr lIns="0" tIns="0" rIns="0" bIns="0" rtlCol="0" anchor="t">
            <a:spAutoFit/>
          </a:bodyPr>
          <a:lstStyle/>
          <a:p>
            <a:pPr algn="l">
              <a:lnSpc>
                <a:spcPts val="8002"/>
              </a:lnSpc>
            </a:pPr>
            <a:r>
              <a:rPr lang="en-US" sz="5716" b="1">
                <a:solidFill>
                  <a:srgbClr val="146C70"/>
                </a:solidFill>
                <a:latin typeface="Helvetica World Bold"/>
                <a:ea typeface="Helvetica World Bold"/>
                <a:cs typeface="Helvetica World Bold"/>
                <a:sym typeface="Helvetica World Bold"/>
              </a:rPr>
              <a:t>Data-Driven Evaluation of Toronto Apartment Buildings </a:t>
            </a:r>
          </a:p>
        </p:txBody>
      </p:sp>
      <p:sp>
        <p:nvSpPr>
          <p:cNvPr id="11" name="TextBox 11"/>
          <p:cNvSpPr txBox="1"/>
          <p:nvPr/>
        </p:nvSpPr>
        <p:spPr>
          <a:xfrm>
            <a:off x="11281362" y="7932572"/>
            <a:ext cx="5796301" cy="1602828"/>
          </a:xfrm>
          <a:prstGeom prst="rect">
            <a:avLst/>
          </a:prstGeom>
        </p:spPr>
        <p:txBody>
          <a:bodyPr lIns="0" tIns="0" rIns="0" bIns="0" rtlCol="0" anchor="t">
            <a:spAutoFit/>
          </a:bodyPr>
          <a:lstStyle/>
          <a:p>
            <a:pPr algn="r">
              <a:lnSpc>
                <a:spcPts val="4286"/>
              </a:lnSpc>
            </a:pPr>
            <a:r>
              <a:rPr lang="en-US" sz="3061" spc="61">
                <a:solidFill>
                  <a:srgbClr val="FFFFFF"/>
                </a:solidFill>
                <a:latin typeface="Helvetica World"/>
                <a:ea typeface="Helvetica World"/>
                <a:cs typeface="Helvetica World"/>
                <a:sym typeface="Helvetica World"/>
              </a:rPr>
              <a:t>Transforming Data into Insights: Elevating Apartment Living Standards </a:t>
            </a:r>
          </a:p>
        </p:txBody>
      </p:sp>
      <p:sp>
        <p:nvSpPr>
          <p:cNvPr id="12" name="TextBox 12"/>
          <p:cNvSpPr txBox="1"/>
          <p:nvPr/>
        </p:nvSpPr>
        <p:spPr>
          <a:xfrm>
            <a:off x="799694" y="7348764"/>
            <a:ext cx="2319768" cy="410769"/>
          </a:xfrm>
          <a:prstGeom prst="rect">
            <a:avLst/>
          </a:prstGeom>
        </p:spPr>
        <p:txBody>
          <a:bodyPr lIns="0" tIns="0" rIns="0" bIns="0" rtlCol="0" anchor="t">
            <a:spAutoFit/>
          </a:bodyPr>
          <a:lstStyle/>
          <a:p>
            <a:pPr marL="0" lvl="0" indent="0" algn="l">
              <a:lnSpc>
                <a:spcPts val="3281"/>
              </a:lnSpc>
            </a:pPr>
            <a:r>
              <a:rPr lang="en-US" sz="2929" spc="29">
                <a:solidFill>
                  <a:srgbClr val="2D2A21"/>
                </a:solidFill>
                <a:latin typeface="Helvetica World"/>
                <a:ea typeface="Helvetica World"/>
                <a:cs typeface="Helvetica World"/>
                <a:sym typeface="Helvetica World"/>
              </a:rPr>
              <a:t>Prepared By:</a:t>
            </a:r>
          </a:p>
        </p:txBody>
      </p:sp>
      <p:sp>
        <p:nvSpPr>
          <p:cNvPr id="13" name="TextBox 13"/>
          <p:cNvSpPr txBox="1"/>
          <p:nvPr/>
        </p:nvSpPr>
        <p:spPr>
          <a:xfrm>
            <a:off x="799694" y="7830059"/>
            <a:ext cx="3467102" cy="496676"/>
          </a:xfrm>
          <a:prstGeom prst="rect">
            <a:avLst/>
          </a:prstGeom>
        </p:spPr>
        <p:txBody>
          <a:bodyPr lIns="0" tIns="0" rIns="0" bIns="0" rtlCol="0" anchor="t">
            <a:spAutoFit/>
          </a:bodyPr>
          <a:lstStyle/>
          <a:p>
            <a:pPr marL="0" lvl="0" indent="0" algn="l">
              <a:lnSpc>
                <a:spcPts val="3511"/>
              </a:lnSpc>
            </a:pPr>
            <a:r>
              <a:rPr lang="en-US" sz="3135" b="1" spc="31">
                <a:solidFill>
                  <a:srgbClr val="145A5D"/>
                </a:solidFill>
                <a:latin typeface="Helvetica World Bold"/>
                <a:ea typeface="Helvetica World Bold"/>
                <a:cs typeface="Helvetica World Bold"/>
                <a:sym typeface="Helvetica World Bold"/>
              </a:rPr>
              <a:t>GROUP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H="1" flipV="1">
            <a:off x="10695320" y="-3468846"/>
            <a:ext cx="8993507" cy="9696504"/>
          </a:xfrm>
          <a:custGeom>
            <a:avLst/>
            <a:gdLst/>
            <a:ahLst/>
            <a:cxnLst/>
            <a:rect l="l" t="t" r="r" b="b"/>
            <a:pathLst>
              <a:path w="8993507" h="9696504">
                <a:moveTo>
                  <a:pt x="8993507" y="9696504"/>
                </a:moveTo>
                <a:lnTo>
                  <a:pt x="0" y="9696504"/>
                </a:lnTo>
                <a:lnTo>
                  <a:pt x="0" y="0"/>
                </a:lnTo>
                <a:lnTo>
                  <a:pt x="8993507" y="0"/>
                </a:lnTo>
                <a:lnTo>
                  <a:pt x="8993507"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38734" y="586146"/>
            <a:ext cx="11130632" cy="697567"/>
          </a:xfrm>
          <a:prstGeom prst="rect">
            <a:avLst/>
          </a:prstGeom>
        </p:spPr>
        <p:txBody>
          <a:bodyPr lIns="0" tIns="0" rIns="0" bIns="0" rtlCol="0" anchor="t">
            <a:spAutoFit/>
          </a:bodyPr>
          <a:lstStyle/>
          <a:p>
            <a:pPr algn="l">
              <a:lnSpc>
                <a:spcPts val="4619"/>
              </a:lnSpc>
            </a:pPr>
            <a:r>
              <a:rPr lang="en-US" sz="4914" b="1">
                <a:solidFill>
                  <a:srgbClr val="145A5D"/>
                </a:solidFill>
                <a:latin typeface="Helvetica World Bold"/>
                <a:ea typeface="Helvetica World Bold"/>
                <a:cs typeface="Helvetica World Bold"/>
                <a:sym typeface="Helvetica World Bold"/>
              </a:rPr>
              <a:t>Stakeholder Interest - Influence Grid</a:t>
            </a:r>
          </a:p>
        </p:txBody>
      </p:sp>
      <p:pic>
        <p:nvPicPr>
          <p:cNvPr id="4" name="Picture 4"/>
          <p:cNvPicPr>
            <a:picLocks noChangeAspect="1"/>
          </p:cNvPicPr>
          <p:nvPr/>
        </p:nvPicPr>
        <p:blipFill>
          <a:blip r:embed="rId4"/>
          <a:stretch>
            <a:fillRect/>
          </a:stretch>
        </p:blipFill>
        <p:spPr>
          <a:xfrm>
            <a:off x="1270500" y="1110973"/>
            <a:ext cx="14333603" cy="9625090"/>
          </a:xfrm>
          <a:prstGeom prst="rect">
            <a:avLst/>
          </a:prstGeom>
        </p:spPr>
      </p:pic>
      <p:sp>
        <p:nvSpPr>
          <p:cNvPr id="5" name="AutoShape 5"/>
          <p:cNvSpPr/>
          <p:nvPr/>
        </p:nvSpPr>
        <p:spPr>
          <a:xfrm flipV="1">
            <a:off x="8603989" y="2436052"/>
            <a:ext cx="0" cy="6799629"/>
          </a:xfrm>
          <a:prstGeom prst="line">
            <a:avLst/>
          </a:prstGeom>
          <a:ln w="19050" cap="flat">
            <a:solidFill>
              <a:srgbClr val="2D2A21"/>
            </a:solidFill>
            <a:prstDash val="sysDash"/>
            <a:headEnd type="none" w="sm" len="sm"/>
            <a:tailEnd type="none" w="sm" len="sm"/>
          </a:ln>
        </p:spPr>
      </p:sp>
      <p:sp>
        <p:nvSpPr>
          <p:cNvPr id="6" name="AutoShape 6"/>
          <p:cNvSpPr/>
          <p:nvPr/>
        </p:nvSpPr>
        <p:spPr>
          <a:xfrm>
            <a:off x="2906284" y="5890181"/>
            <a:ext cx="11376414" cy="0"/>
          </a:xfrm>
          <a:prstGeom prst="line">
            <a:avLst/>
          </a:prstGeom>
          <a:ln w="19050" cap="flat">
            <a:solidFill>
              <a:srgbClr val="2D2A21"/>
            </a:solidFill>
            <a:prstDash val="sysDash"/>
            <a:headEnd type="none" w="sm" len="sm"/>
            <a:tailEnd type="none" w="sm" len="sm"/>
          </a:ln>
        </p:spPr>
      </p:sp>
      <p:sp>
        <p:nvSpPr>
          <p:cNvPr id="7" name="TextBox 7"/>
          <p:cNvSpPr txBox="1"/>
          <p:nvPr/>
        </p:nvSpPr>
        <p:spPr>
          <a:xfrm>
            <a:off x="7505399" y="9570172"/>
            <a:ext cx="2197179" cy="411775"/>
          </a:xfrm>
          <a:prstGeom prst="rect">
            <a:avLst/>
          </a:prstGeom>
        </p:spPr>
        <p:txBody>
          <a:bodyPr lIns="0" tIns="0" rIns="0" bIns="0" rtlCol="0" anchor="t">
            <a:spAutoFit/>
          </a:bodyPr>
          <a:lstStyle/>
          <a:p>
            <a:pPr algn="ctr">
              <a:lnSpc>
                <a:spcPts val="3133"/>
              </a:lnSpc>
              <a:spcBef>
                <a:spcPct val="0"/>
              </a:spcBef>
            </a:pPr>
            <a:r>
              <a:rPr lang="en-US" sz="2238" b="1">
                <a:solidFill>
                  <a:srgbClr val="145A5D"/>
                </a:solidFill>
                <a:latin typeface="Helvetica World Bold"/>
                <a:ea typeface="Helvetica World Bold"/>
                <a:cs typeface="Helvetica World Bold"/>
                <a:sym typeface="Helvetica World Bold"/>
              </a:rPr>
              <a:t>Level of Interest</a:t>
            </a:r>
          </a:p>
        </p:txBody>
      </p:sp>
      <p:sp>
        <p:nvSpPr>
          <p:cNvPr id="8" name="TextBox 8"/>
          <p:cNvSpPr txBox="1"/>
          <p:nvPr/>
        </p:nvSpPr>
        <p:spPr>
          <a:xfrm rot="-5400000">
            <a:off x="1051548" y="5717630"/>
            <a:ext cx="2415064" cy="411775"/>
          </a:xfrm>
          <a:prstGeom prst="rect">
            <a:avLst/>
          </a:prstGeom>
        </p:spPr>
        <p:txBody>
          <a:bodyPr lIns="0" tIns="0" rIns="0" bIns="0" rtlCol="0" anchor="t">
            <a:spAutoFit/>
          </a:bodyPr>
          <a:lstStyle/>
          <a:p>
            <a:pPr algn="ctr">
              <a:lnSpc>
                <a:spcPts val="3133"/>
              </a:lnSpc>
              <a:spcBef>
                <a:spcPct val="0"/>
              </a:spcBef>
            </a:pPr>
            <a:r>
              <a:rPr lang="en-US" sz="2238" b="1">
                <a:solidFill>
                  <a:srgbClr val="145A5D"/>
                </a:solidFill>
                <a:latin typeface="Helvetica World Bold"/>
                <a:ea typeface="Helvetica World Bold"/>
                <a:cs typeface="Helvetica World Bold"/>
                <a:sym typeface="Helvetica World Bold"/>
              </a:rPr>
              <a:t>Level of Influence</a:t>
            </a:r>
          </a:p>
        </p:txBody>
      </p:sp>
      <p:sp>
        <p:nvSpPr>
          <p:cNvPr id="9" name="TextBox 9"/>
          <p:cNvSpPr txBox="1"/>
          <p:nvPr/>
        </p:nvSpPr>
        <p:spPr>
          <a:xfrm>
            <a:off x="13107080" y="1145352"/>
            <a:ext cx="4904780" cy="832780"/>
          </a:xfrm>
          <a:prstGeom prst="rect">
            <a:avLst/>
          </a:prstGeom>
        </p:spPr>
        <p:txBody>
          <a:bodyPr lIns="0" tIns="0" rIns="0" bIns="0" rtlCol="0" anchor="t">
            <a:spAutoFit/>
          </a:bodyPr>
          <a:lstStyle/>
          <a:p>
            <a:pPr algn="l">
              <a:lnSpc>
                <a:spcPts val="3133"/>
              </a:lnSpc>
            </a:pPr>
            <a:r>
              <a:rPr lang="en-US" sz="2238" b="1">
                <a:solidFill>
                  <a:srgbClr val="145A5D"/>
                </a:solidFill>
                <a:latin typeface="Helvetica World Bold"/>
                <a:ea typeface="Helvetica World Bold"/>
                <a:cs typeface="Helvetica World Bold"/>
                <a:sym typeface="Helvetica World Bold"/>
              </a:rPr>
              <a:t>Pratik Bedi (Project Sponsor)</a:t>
            </a:r>
          </a:p>
          <a:p>
            <a:pPr algn="l">
              <a:lnSpc>
                <a:spcPts val="3133"/>
              </a:lnSpc>
              <a:spcBef>
                <a:spcPct val="0"/>
              </a:spcBef>
            </a:pPr>
            <a:r>
              <a:rPr lang="en-US" sz="2238" b="1">
                <a:solidFill>
                  <a:srgbClr val="145A5D"/>
                </a:solidFill>
                <a:latin typeface="Helvetica World Bold"/>
                <a:ea typeface="Helvetica World Bold"/>
                <a:cs typeface="Helvetica World Bold"/>
                <a:sym typeface="Helvetica World Bold"/>
              </a:rPr>
              <a:t>Jibin K Sebastian (Project Manager)</a:t>
            </a:r>
          </a:p>
        </p:txBody>
      </p:sp>
      <p:sp>
        <p:nvSpPr>
          <p:cNvPr id="10" name="TextBox 10"/>
          <p:cNvSpPr txBox="1"/>
          <p:nvPr/>
        </p:nvSpPr>
        <p:spPr>
          <a:xfrm>
            <a:off x="3547108" y="6468525"/>
            <a:ext cx="3551754" cy="411775"/>
          </a:xfrm>
          <a:prstGeom prst="rect">
            <a:avLst/>
          </a:prstGeom>
        </p:spPr>
        <p:txBody>
          <a:bodyPr lIns="0" tIns="0" rIns="0" bIns="0" rtlCol="0" anchor="t">
            <a:spAutoFit/>
          </a:bodyPr>
          <a:lstStyle/>
          <a:p>
            <a:pPr algn="ctr">
              <a:lnSpc>
                <a:spcPts val="3133"/>
              </a:lnSpc>
              <a:spcBef>
                <a:spcPct val="0"/>
              </a:spcBef>
            </a:pPr>
            <a:r>
              <a:rPr lang="en-US" sz="2238" b="1">
                <a:solidFill>
                  <a:srgbClr val="145A5D"/>
                </a:solidFill>
                <a:latin typeface="Helvetica World Bold"/>
                <a:ea typeface="Helvetica World Bold"/>
                <a:cs typeface="Helvetica World Bold"/>
                <a:sym typeface="Helvetica World Bold"/>
              </a:rPr>
              <a:t>Community Organizations</a:t>
            </a:r>
          </a:p>
        </p:txBody>
      </p:sp>
      <p:sp>
        <p:nvSpPr>
          <p:cNvPr id="11" name="TextBox 11"/>
          <p:cNvSpPr txBox="1"/>
          <p:nvPr/>
        </p:nvSpPr>
        <p:spPr>
          <a:xfrm>
            <a:off x="5730833" y="8030158"/>
            <a:ext cx="1368028" cy="411775"/>
          </a:xfrm>
          <a:prstGeom prst="rect">
            <a:avLst/>
          </a:prstGeom>
        </p:spPr>
        <p:txBody>
          <a:bodyPr lIns="0" tIns="0" rIns="0" bIns="0" rtlCol="0" anchor="t">
            <a:spAutoFit/>
          </a:bodyPr>
          <a:lstStyle/>
          <a:p>
            <a:pPr algn="ctr">
              <a:lnSpc>
                <a:spcPts val="3133"/>
              </a:lnSpc>
              <a:spcBef>
                <a:spcPct val="0"/>
              </a:spcBef>
            </a:pPr>
            <a:r>
              <a:rPr lang="en-US" sz="2238" b="1">
                <a:solidFill>
                  <a:srgbClr val="145A5D"/>
                </a:solidFill>
                <a:latin typeface="Helvetica World Bold"/>
                <a:ea typeface="Helvetica World Bold"/>
                <a:cs typeface="Helvetica World Bold"/>
                <a:sym typeface="Helvetica World Bold"/>
              </a:rPr>
              <a:t>Residents</a:t>
            </a:r>
          </a:p>
        </p:txBody>
      </p:sp>
      <p:sp>
        <p:nvSpPr>
          <p:cNvPr id="12" name="TextBox 12"/>
          <p:cNvSpPr txBox="1"/>
          <p:nvPr/>
        </p:nvSpPr>
        <p:spPr>
          <a:xfrm>
            <a:off x="8581266" y="5997959"/>
            <a:ext cx="2696331" cy="360420"/>
          </a:xfrm>
          <a:prstGeom prst="rect">
            <a:avLst/>
          </a:prstGeom>
        </p:spPr>
        <p:txBody>
          <a:bodyPr wrap="square" lIns="0" tIns="0" rIns="0" bIns="0" rtlCol="0" anchor="t">
            <a:spAutoFit/>
          </a:bodyPr>
          <a:lstStyle/>
          <a:p>
            <a:pPr algn="ctr">
              <a:lnSpc>
                <a:spcPts val="3133"/>
              </a:lnSpc>
              <a:spcBef>
                <a:spcPct val="0"/>
              </a:spcBef>
            </a:pPr>
            <a:r>
              <a:rPr lang="en-US" sz="2238" b="1" dirty="0">
                <a:solidFill>
                  <a:srgbClr val="145A5D"/>
                </a:solidFill>
                <a:latin typeface="Helvetica World Bold"/>
                <a:ea typeface="Helvetica World Bold"/>
                <a:cs typeface="Helvetica World Bold"/>
                <a:sym typeface="Helvetica World Bold"/>
              </a:rPr>
              <a:t>Property Managers</a:t>
            </a:r>
          </a:p>
        </p:txBody>
      </p:sp>
      <p:sp>
        <p:nvSpPr>
          <p:cNvPr id="13" name="TextBox 13"/>
          <p:cNvSpPr txBox="1"/>
          <p:nvPr/>
        </p:nvSpPr>
        <p:spPr>
          <a:xfrm>
            <a:off x="10045805" y="4919319"/>
            <a:ext cx="1823561" cy="411775"/>
          </a:xfrm>
          <a:prstGeom prst="rect">
            <a:avLst/>
          </a:prstGeom>
        </p:spPr>
        <p:txBody>
          <a:bodyPr lIns="0" tIns="0" rIns="0" bIns="0" rtlCol="0" anchor="t">
            <a:spAutoFit/>
          </a:bodyPr>
          <a:lstStyle/>
          <a:p>
            <a:pPr algn="ctr">
              <a:lnSpc>
                <a:spcPts val="3133"/>
              </a:lnSpc>
              <a:spcBef>
                <a:spcPct val="0"/>
              </a:spcBef>
            </a:pPr>
            <a:r>
              <a:rPr lang="en-US" sz="2238" b="1">
                <a:solidFill>
                  <a:srgbClr val="145A5D"/>
                </a:solidFill>
                <a:latin typeface="Helvetica World Bold"/>
                <a:ea typeface="Helvetica World Bold"/>
                <a:cs typeface="Helvetica World Bold"/>
                <a:sym typeface="Helvetica World Bold"/>
              </a:rPr>
              <a:t>City Planners</a:t>
            </a:r>
          </a:p>
        </p:txBody>
      </p:sp>
      <p:sp>
        <p:nvSpPr>
          <p:cNvPr id="14" name="TextBox 14"/>
          <p:cNvSpPr txBox="1"/>
          <p:nvPr/>
        </p:nvSpPr>
        <p:spPr>
          <a:xfrm>
            <a:off x="5965156" y="3818770"/>
            <a:ext cx="1959641" cy="360420"/>
          </a:xfrm>
          <a:prstGeom prst="rect">
            <a:avLst/>
          </a:prstGeom>
        </p:spPr>
        <p:txBody>
          <a:bodyPr wrap="square" lIns="0" tIns="0" rIns="0" bIns="0" rtlCol="0" anchor="t">
            <a:spAutoFit/>
          </a:bodyPr>
          <a:lstStyle/>
          <a:p>
            <a:pPr algn="ctr">
              <a:lnSpc>
                <a:spcPts val="3133"/>
              </a:lnSpc>
              <a:spcBef>
                <a:spcPct val="0"/>
              </a:spcBef>
            </a:pPr>
            <a:r>
              <a:rPr lang="en-US" sz="2238" b="1" dirty="0">
                <a:solidFill>
                  <a:srgbClr val="145A5D"/>
                </a:solidFill>
                <a:latin typeface="Helvetica World Bold"/>
                <a:ea typeface="Helvetica World Bold"/>
                <a:cs typeface="Helvetica World Bold"/>
                <a:sym typeface="Helvetica World Bold"/>
              </a:rPr>
              <a:t>IT Department</a:t>
            </a:r>
          </a:p>
        </p:txBody>
      </p:sp>
      <p:sp>
        <p:nvSpPr>
          <p:cNvPr id="15" name="TextBox 15"/>
          <p:cNvSpPr txBox="1"/>
          <p:nvPr/>
        </p:nvSpPr>
        <p:spPr>
          <a:xfrm>
            <a:off x="9064981" y="3131537"/>
            <a:ext cx="1907262" cy="411775"/>
          </a:xfrm>
          <a:prstGeom prst="rect">
            <a:avLst/>
          </a:prstGeom>
        </p:spPr>
        <p:txBody>
          <a:bodyPr lIns="0" tIns="0" rIns="0" bIns="0" rtlCol="0" anchor="t">
            <a:spAutoFit/>
          </a:bodyPr>
          <a:lstStyle/>
          <a:p>
            <a:pPr algn="ctr">
              <a:lnSpc>
                <a:spcPts val="3133"/>
              </a:lnSpc>
              <a:spcBef>
                <a:spcPct val="0"/>
              </a:spcBef>
            </a:pPr>
            <a:r>
              <a:rPr lang="en-US" sz="2238" b="1">
                <a:solidFill>
                  <a:srgbClr val="145A5D"/>
                </a:solidFill>
                <a:latin typeface="Helvetica World Bold"/>
                <a:ea typeface="Helvetica World Bold"/>
                <a:cs typeface="Helvetica World Bold"/>
                <a:sym typeface="Helvetica World Bold"/>
              </a:rPr>
              <a:t>Policy Makers</a:t>
            </a:r>
          </a:p>
        </p:txBody>
      </p:sp>
      <p:sp>
        <p:nvSpPr>
          <p:cNvPr id="16" name="TextBox 16"/>
          <p:cNvSpPr txBox="1"/>
          <p:nvPr/>
        </p:nvSpPr>
        <p:spPr>
          <a:xfrm>
            <a:off x="11384392" y="4000844"/>
            <a:ext cx="2614255" cy="832780"/>
          </a:xfrm>
          <a:prstGeom prst="rect">
            <a:avLst/>
          </a:prstGeom>
        </p:spPr>
        <p:txBody>
          <a:bodyPr lIns="0" tIns="0" rIns="0" bIns="0" rtlCol="0" anchor="t">
            <a:spAutoFit/>
          </a:bodyPr>
          <a:lstStyle/>
          <a:p>
            <a:pPr algn="ctr">
              <a:lnSpc>
                <a:spcPts val="3133"/>
              </a:lnSpc>
            </a:pPr>
            <a:r>
              <a:rPr lang="en-US" sz="2238" b="1">
                <a:solidFill>
                  <a:srgbClr val="145A5D"/>
                </a:solidFill>
                <a:latin typeface="Helvetica World Bold"/>
                <a:ea typeface="Helvetica World Bold"/>
                <a:cs typeface="Helvetica World Bold"/>
                <a:sym typeface="Helvetica World Bold"/>
              </a:rPr>
              <a:t>Municipal Housing </a:t>
            </a:r>
          </a:p>
          <a:p>
            <a:pPr algn="ctr">
              <a:lnSpc>
                <a:spcPts val="3133"/>
              </a:lnSpc>
              <a:spcBef>
                <a:spcPct val="0"/>
              </a:spcBef>
            </a:pPr>
            <a:r>
              <a:rPr lang="en-US" sz="2238" b="1">
                <a:solidFill>
                  <a:srgbClr val="145A5D"/>
                </a:solidFill>
                <a:latin typeface="Helvetica World Bold"/>
                <a:ea typeface="Helvetica World Bold"/>
                <a:cs typeface="Helvetica World Bold"/>
                <a:sym typeface="Helvetica World Bold"/>
              </a:rPr>
              <a:t>Department</a:t>
            </a:r>
          </a:p>
        </p:txBody>
      </p:sp>
      <p:sp>
        <p:nvSpPr>
          <p:cNvPr id="17" name="TextBox 17"/>
          <p:cNvSpPr txBox="1"/>
          <p:nvPr/>
        </p:nvSpPr>
        <p:spPr>
          <a:xfrm>
            <a:off x="11525329" y="2388427"/>
            <a:ext cx="2717721" cy="411775"/>
          </a:xfrm>
          <a:prstGeom prst="rect">
            <a:avLst/>
          </a:prstGeom>
        </p:spPr>
        <p:txBody>
          <a:bodyPr lIns="0" tIns="0" rIns="0" bIns="0" rtlCol="0" anchor="t">
            <a:spAutoFit/>
          </a:bodyPr>
          <a:lstStyle/>
          <a:p>
            <a:pPr algn="ctr">
              <a:lnSpc>
                <a:spcPts val="3133"/>
              </a:lnSpc>
              <a:spcBef>
                <a:spcPct val="0"/>
              </a:spcBef>
            </a:pPr>
            <a:r>
              <a:rPr lang="en-US" sz="2238" b="1">
                <a:solidFill>
                  <a:srgbClr val="145A5D"/>
                </a:solidFill>
                <a:latin typeface="Helvetica World Bold"/>
                <a:ea typeface="Helvetica World Bold"/>
                <a:cs typeface="Helvetica World Bold"/>
                <a:sym typeface="Helvetica World Bold"/>
              </a:rPr>
              <a:t>Data Analysts Team</a:t>
            </a:r>
          </a:p>
        </p:txBody>
      </p:sp>
      <p:sp>
        <p:nvSpPr>
          <p:cNvPr id="18" name="TextBox 18"/>
          <p:cNvSpPr txBox="1"/>
          <p:nvPr/>
        </p:nvSpPr>
        <p:spPr>
          <a:xfrm>
            <a:off x="716267" y="3131537"/>
            <a:ext cx="1197173" cy="832780"/>
          </a:xfrm>
          <a:prstGeom prst="rect">
            <a:avLst/>
          </a:prstGeom>
        </p:spPr>
        <p:txBody>
          <a:bodyPr lIns="0" tIns="0" rIns="0" bIns="0" rtlCol="0" anchor="t">
            <a:spAutoFit/>
          </a:bodyPr>
          <a:lstStyle/>
          <a:p>
            <a:pPr algn="ctr">
              <a:lnSpc>
                <a:spcPts val="3133"/>
              </a:lnSpc>
            </a:pPr>
            <a:r>
              <a:rPr lang="en-US" sz="2238" b="1">
                <a:solidFill>
                  <a:srgbClr val="146C70"/>
                </a:solidFill>
                <a:latin typeface="Helvetica World Bold"/>
                <a:ea typeface="Helvetica World Bold"/>
                <a:cs typeface="Helvetica World Bold"/>
                <a:sym typeface="Helvetica World Bold"/>
              </a:rPr>
              <a:t>Keep </a:t>
            </a:r>
          </a:p>
          <a:p>
            <a:pPr algn="ctr">
              <a:lnSpc>
                <a:spcPts val="3133"/>
              </a:lnSpc>
              <a:spcBef>
                <a:spcPct val="0"/>
              </a:spcBef>
            </a:pPr>
            <a:r>
              <a:rPr lang="en-US" sz="2238" b="1">
                <a:solidFill>
                  <a:srgbClr val="146C70"/>
                </a:solidFill>
                <a:latin typeface="Helvetica World Bold"/>
                <a:ea typeface="Helvetica World Bold"/>
                <a:cs typeface="Helvetica World Bold"/>
                <a:sym typeface="Helvetica World Bold"/>
              </a:rPr>
              <a:t>Satisfied</a:t>
            </a:r>
          </a:p>
        </p:txBody>
      </p:sp>
      <p:sp>
        <p:nvSpPr>
          <p:cNvPr id="19" name="TextBox 19"/>
          <p:cNvSpPr txBox="1"/>
          <p:nvPr/>
        </p:nvSpPr>
        <p:spPr>
          <a:xfrm>
            <a:off x="280701" y="7609153"/>
            <a:ext cx="2113240" cy="832780"/>
          </a:xfrm>
          <a:prstGeom prst="rect">
            <a:avLst/>
          </a:prstGeom>
        </p:spPr>
        <p:txBody>
          <a:bodyPr lIns="0" tIns="0" rIns="0" bIns="0" rtlCol="0" anchor="t">
            <a:spAutoFit/>
          </a:bodyPr>
          <a:lstStyle/>
          <a:p>
            <a:pPr algn="ctr">
              <a:lnSpc>
                <a:spcPts val="3133"/>
              </a:lnSpc>
            </a:pPr>
            <a:r>
              <a:rPr lang="en-US" sz="2238" b="1">
                <a:solidFill>
                  <a:srgbClr val="146C70"/>
                </a:solidFill>
                <a:latin typeface="Helvetica World Bold"/>
                <a:ea typeface="Helvetica World Bold"/>
                <a:cs typeface="Helvetica World Bold"/>
                <a:sym typeface="Helvetica World Bold"/>
              </a:rPr>
              <a:t>Monitor </a:t>
            </a:r>
          </a:p>
          <a:p>
            <a:pPr algn="ctr">
              <a:lnSpc>
                <a:spcPts val="3133"/>
              </a:lnSpc>
              <a:spcBef>
                <a:spcPct val="0"/>
              </a:spcBef>
            </a:pPr>
            <a:r>
              <a:rPr lang="en-US" sz="2238" b="1">
                <a:solidFill>
                  <a:srgbClr val="146C70"/>
                </a:solidFill>
                <a:latin typeface="Helvetica World Bold"/>
                <a:ea typeface="Helvetica World Bold"/>
                <a:cs typeface="Helvetica World Bold"/>
                <a:sym typeface="Helvetica World Bold"/>
              </a:rPr>
              <a:t>(Minimal Effort)</a:t>
            </a:r>
          </a:p>
        </p:txBody>
      </p:sp>
      <p:sp>
        <p:nvSpPr>
          <p:cNvPr id="20" name="TextBox 20"/>
          <p:cNvSpPr txBox="1"/>
          <p:nvPr/>
        </p:nvSpPr>
        <p:spPr>
          <a:xfrm>
            <a:off x="15174988" y="7609153"/>
            <a:ext cx="1231344" cy="832780"/>
          </a:xfrm>
          <a:prstGeom prst="rect">
            <a:avLst/>
          </a:prstGeom>
        </p:spPr>
        <p:txBody>
          <a:bodyPr lIns="0" tIns="0" rIns="0" bIns="0" rtlCol="0" anchor="t">
            <a:spAutoFit/>
          </a:bodyPr>
          <a:lstStyle/>
          <a:p>
            <a:pPr algn="ctr">
              <a:lnSpc>
                <a:spcPts val="3133"/>
              </a:lnSpc>
            </a:pPr>
            <a:r>
              <a:rPr lang="en-US" sz="2238" b="1">
                <a:solidFill>
                  <a:srgbClr val="146C70"/>
                </a:solidFill>
                <a:latin typeface="Helvetica World Bold"/>
                <a:ea typeface="Helvetica World Bold"/>
                <a:cs typeface="Helvetica World Bold"/>
                <a:sym typeface="Helvetica World Bold"/>
              </a:rPr>
              <a:t>Keep </a:t>
            </a:r>
          </a:p>
          <a:p>
            <a:pPr algn="ctr">
              <a:lnSpc>
                <a:spcPts val="3133"/>
              </a:lnSpc>
              <a:spcBef>
                <a:spcPct val="0"/>
              </a:spcBef>
            </a:pPr>
            <a:r>
              <a:rPr lang="en-US" sz="2238" b="1">
                <a:solidFill>
                  <a:srgbClr val="146C70"/>
                </a:solidFill>
                <a:latin typeface="Helvetica World Bold"/>
                <a:ea typeface="Helvetica World Bold"/>
                <a:cs typeface="Helvetica World Bold"/>
                <a:sym typeface="Helvetica World Bold"/>
              </a:rPr>
              <a:t>Informed</a:t>
            </a:r>
          </a:p>
        </p:txBody>
      </p:sp>
      <p:sp>
        <p:nvSpPr>
          <p:cNvPr id="21" name="TextBox 21"/>
          <p:cNvSpPr txBox="1"/>
          <p:nvPr/>
        </p:nvSpPr>
        <p:spPr>
          <a:xfrm>
            <a:off x="15214576" y="3131537"/>
            <a:ext cx="1152168" cy="832780"/>
          </a:xfrm>
          <a:prstGeom prst="rect">
            <a:avLst/>
          </a:prstGeom>
        </p:spPr>
        <p:txBody>
          <a:bodyPr lIns="0" tIns="0" rIns="0" bIns="0" rtlCol="0" anchor="t">
            <a:spAutoFit/>
          </a:bodyPr>
          <a:lstStyle/>
          <a:p>
            <a:pPr algn="ctr">
              <a:lnSpc>
                <a:spcPts val="3133"/>
              </a:lnSpc>
            </a:pPr>
            <a:r>
              <a:rPr lang="en-US" sz="2238" b="1">
                <a:solidFill>
                  <a:srgbClr val="146C70"/>
                </a:solidFill>
                <a:latin typeface="Helvetica World Bold"/>
                <a:ea typeface="Helvetica World Bold"/>
                <a:cs typeface="Helvetica World Bold"/>
                <a:sym typeface="Helvetica World Bold"/>
              </a:rPr>
              <a:t>Manage </a:t>
            </a:r>
          </a:p>
          <a:p>
            <a:pPr algn="ctr">
              <a:lnSpc>
                <a:spcPts val="3133"/>
              </a:lnSpc>
              <a:spcBef>
                <a:spcPct val="0"/>
              </a:spcBef>
            </a:pPr>
            <a:r>
              <a:rPr lang="en-US" sz="2238" b="1">
                <a:solidFill>
                  <a:srgbClr val="146C70"/>
                </a:solidFill>
                <a:latin typeface="Helvetica World Bold"/>
                <a:ea typeface="Helvetica World Bold"/>
                <a:cs typeface="Helvetica World Bold"/>
                <a:sym typeface="Helvetica World Bold"/>
              </a:rPr>
              <a:t>Closely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642402" y="5143500"/>
            <a:ext cx="3045023" cy="4850473"/>
            <a:chOff x="0" y="0"/>
            <a:chExt cx="801981" cy="1277491"/>
          </a:xfrm>
        </p:grpSpPr>
        <p:sp>
          <p:nvSpPr>
            <p:cNvPr id="3" name="Freeform 3"/>
            <p:cNvSpPr/>
            <p:nvPr/>
          </p:nvSpPr>
          <p:spPr>
            <a:xfrm>
              <a:off x="0" y="0"/>
              <a:ext cx="801981" cy="1277491"/>
            </a:xfrm>
            <a:custGeom>
              <a:avLst/>
              <a:gdLst/>
              <a:ahLst/>
              <a:cxnLst/>
              <a:rect l="l" t="t" r="r" b="b"/>
              <a:pathLst>
                <a:path w="801981" h="1277491">
                  <a:moveTo>
                    <a:pt x="165261" y="0"/>
                  </a:moveTo>
                  <a:lnTo>
                    <a:pt x="636720" y="0"/>
                  </a:lnTo>
                  <a:cubicBezTo>
                    <a:pt x="727991" y="0"/>
                    <a:pt x="801981" y="73990"/>
                    <a:pt x="801981" y="165261"/>
                  </a:cubicBezTo>
                  <a:lnTo>
                    <a:pt x="801981" y="1112229"/>
                  </a:lnTo>
                  <a:cubicBezTo>
                    <a:pt x="801981" y="1156059"/>
                    <a:pt x="784570" y="1198094"/>
                    <a:pt x="753578" y="1229087"/>
                  </a:cubicBezTo>
                  <a:cubicBezTo>
                    <a:pt x="722585" y="1260079"/>
                    <a:pt x="680550" y="1277491"/>
                    <a:pt x="636720" y="1277491"/>
                  </a:cubicBezTo>
                  <a:lnTo>
                    <a:pt x="165261" y="1277491"/>
                  </a:lnTo>
                  <a:cubicBezTo>
                    <a:pt x="121431" y="1277491"/>
                    <a:pt x="79396" y="1260079"/>
                    <a:pt x="48404" y="1229087"/>
                  </a:cubicBezTo>
                  <a:cubicBezTo>
                    <a:pt x="17411" y="1198094"/>
                    <a:pt x="0" y="1156059"/>
                    <a:pt x="0" y="1112229"/>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4" name="TextBox 4"/>
            <p:cNvSpPr txBox="1"/>
            <p:nvPr/>
          </p:nvSpPr>
          <p:spPr>
            <a:xfrm>
              <a:off x="0" y="-38100"/>
              <a:ext cx="801981" cy="131559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77100" y="3884328"/>
            <a:ext cx="3045023" cy="4485393"/>
            <a:chOff x="0" y="0"/>
            <a:chExt cx="801981" cy="1181338"/>
          </a:xfrm>
        </p:grpSpPr>
        <p:sp>
          <p:nvSpPr>
            <p:cNvPr id="6" name="Freeform 6"/>
            <p:cNvSpPr/>
            <p:nvPr/>
          </p:nvSpPr>
          <p:spPr>
            <a:xfrm>
              <a:off x="0" y="0"/>
              <a:ext cx="801981" cy="1181338"/>
            </a:xfrm>
            <a:custGeom>
              <a:avLst/>
              <a:gdLst/>
              <a:ahLst/>
              <a:cxnLst/>
              <a:rect l="l" t="t" r="r" b="b"/>
              <a:pathLst>
                <a:path w="801981" h="1181338">
                  <a:moveTo>
                    <a:pt x="165261" y="0"/>
                  </a:moveTo>
                  <a:lnTo>
                    <a:pt x="636720" y="0"/>
                  </a:lnTo>
                  <a:cubicBezTo>
                    <a:pt x="727991" y="0"/>
                    <a:pt x="801981" y="73990"/>
                    <a:pt x="801981" y="165261"/>
                  </a:cubicBezTo>
                  <a:lnTo>
                    <a:pt x="801981" y="1016077"/>
                  </a:lnTo>
                  <a:cubicBezTo>
                    <a:pt x="801981" y="1059907"/>
                    <a:pt x="784570" y="1101942"/>
                    <a:pt x="753578" y="1132934"/>
                  </a:cubicBezTo>
                  <a:cubicBezTo>
                    <a:pt x="722585" y="1163927"/>
                    <a:pt x="680550" y="1181338"/>
                    <a:pt x="636720" y="1181338"/>
                  </a:cubicBezTo>
                  <a:lnTo>
                    <a:pt x="165261" y="1181338"/>
                  </a:lnTo>
                  <a:cubicBezTo>
                    <a:pt x="121431" y="1181338"/>
                    <a:pt x="79396" y="1163927"/>
                    <a:pt x="48404" y="1132934"/>
                  </a:cubicBezTo>
                  <a:cubicBezTo>
                    <a:pt x="17411" y="1101942"/>
                    <a:pt x="0" y="1059907"/>
                    <a:pt x="0" y="1016077"/>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7" name="TextBox 7"/>
            <p:cNvSpPr txBox="1"/>
            <p:nvPr/>
          </p:nvSpPr>
          <p:spPr>
            <a:xfrm>
              <a:off x="0" y="-38100"/>
              <a:ext cx="801981" cy="12194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73200" y="3939631"/>
            <a:ext cx="3045023" cy="4430091"/>
            <a:chOff x="0" y="0"/>
            <a:chExt cx="801981" cy="1166773"/>
          </a:xfrm>
        </p:grpSpPr>
        <p:sp>
          <p:nvSpPr>
            <p:cNvPr id="9" name="Freeform 9"/>
            <p:cNvSpPr/>
            <p:nvPr/>
          </p:nvSpPr>
          <p:spPr>
            <a:xfrm>
              <a:off x="0" y="0"/>
              <a:ext cx="801981" cy="1166773"/>
            </a:xfrm>
            <a:custGeom>
              <a:avLst/>
              <a:gdLst/>
              <a:ahLst/>
              <a:cxnLst/>
              <a:rect l="l" t="t" r="r" b="b"/>
              <a:pathLst>
                <a:path w="801981" h="1166773">
                  <a:moveTo>
                    <a:pt x="165261" y="0"/>
                  </a:moveTo>
                  <a:lnTo>
                    <a:pt x="636720" y="0"/>
                  </a:lnTo>
                  <a:cubicBezTo>
                    <a:pt x="727991" y="0"/>
                    <a:pt x="801981" y="73990"/>
                    <a:pt x="801981" y="165261"/>
                  </a:cubicBezTo>
                  <a:lnTo>
                    <a:pt x="801981" y="1001511"/>
                  </a:lnTo>
                  <a:cubicBezTo>
                    <a:pt x="801981" y="1045342"/>
                    <a:pt x="784570" y="1087376"/>
                    <a:pt x="753578" y="1118369"/>
                  </a:cubicBezTo>
                  <a:cubicBezTo>
                    <a:pt x="722585" y="1149361"/>
                    <a:pt x="680550" y="1166773"/>
                    <a:pt x="636720" y="1166773"/>
                  </a:cubicBezTo>
                  <a:lnTo>
                    <a:pt x="165261" y="1166773"/>
                  </a:lnTo>
                  <a:cubicBezTo>
                    <a:pt x="121431" y="1166773"/>
                    <a:pt x="79396" y="1149361"/>
                    <a:pt x="48404" y="1118369"/>
                  </a:cubicBezTo>
                  <a:cubicBezTo>
                    <a:pt x="17411" y="1087376"/>
                    <a:pt x="0" y="1045342"/>
                    <a:pt x="0" y="1001511"/>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0" name="TextBox 10"/>
            <p:cNvSpPr txBox="1"/>
            <p:nvPr/>
          </p:nvSpPr>
          <p:spPr>
            <a:xfrm>
              <a:off x="0" y="-38100"/>
              <a:ext cx="801981" cy="120487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12" name="Freeform 12"/>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13" name="Group 13"/>
          <p:cNvGrpSpPr/>
          <p:nvPr/>
        </p:nvGrpSpPr>
        <p:grpSpPr>
          <a:xfrm>
            <a:off x="460177" y="4034383"/>
            <a:ext cx="3045023" cy="4335339"/>
            <a:chOff x="0" y="0"/>
            <a:chExt cx="801981" cy="1141818"/>
          </a:xfrm>
        </p:grpSpPr>
        <p:sp>
          <p:nvSpPr>
            <p:cNvPr id="14" name="Freeform 14"/>
            <p:cNvSpPr/>
            <p:nvPr/>
          </p:nvSpPr>
          <p:spPr>
            <a:xfrm>
              <a:off x="0" y="0"/>
              <a:ext cx="801981" cy="1141818"/>
            </a:xfrm>
            <a:custGeom>
              <a:avLst/>
              <a:gdLst/>
              <a:ahLst/>
              <a:cxnLst/>
              <a:rect l="l" t="t" r="r" b="b"/>
              <a:pathLst>
                <a:path w="801981" h="1141818">
                  <a:moveTo>
                    <a:pt x="165261" y="0"/>
                  </a:moveTo>
                  <a:lnTo>
                    <a:pt x="636720" y="0"/>
                  </a:lnTo>
                  <a:cubicBezTo>
                    <a:pt x="727991" y="0"/>
                    <a:pt x="801981" y="73990"/>
                    <a:pt x="801981" y="165261"/>
                  </a:cubicBezTo>
                  <a:lnTo>
                    <a:pt x="801981" y="976556"/>
                  </a:lnTo>
                  <a:cubicBezTo>
                    <a:pt x="801981" y="1020386"/>
                    <a:pt x="784570" y="1062421"/>
                    <a:pt x="753578" y="1093414"/>
                  </a:cubicBezTo>
                  <a:cubicBezTo>
                    <a:pt x="722585" y="1124406"/>
                    <a:pt x="680550" y="1141818"/>
                    <a:pt x="636720" y="1141818"/>
                  </a:cubicBezTo>
                  <a:lnTo>
                    <a:pt x="165261" y="1141818"/>
                  </a:lnTo>
                  <a:cubicBezTo>
                    <a:pt x="121431" y="1141818"/>
                    <a:pt x="79396" y="1124406"/>
                    <a:pt x="48404" y="1093414"/>
                  </a:cubicBezTo>
                  <a:cubicBezTo>
                    <a:pt x="17411" y="1062421"/>
                    <a:pt x="0" y="1020386"/>
                    <a:pt x="0" y="976556"/>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5" name="TextBox 15"/>
            <p:cNvSpPr txBox="1"/>
            <p:nvPr/>
          </p:nvSpPr>
          <p:spPr>
            <a:xfrm>
              <a:off x="0" y="-38100"/>
              <a:ext cx="801981" cy="11799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991736" y="5053438"/>
            <a:ext cx="3045023" cy="4940535"/>
            <a:chOff x="0" y="0"/>
            <a:chExt cx="801981" cy="1301211"/>
          </a:xfrm>
        </p:grpSpPr>
        <p:sp>
          <p:nvSpPr>
            <p:cNvPr id="17" name="Freeform 17"/>
            <p:cNvSpPr/>
            <p:nvPr/>
          </p:nvSpPr>
          <p:spPr>
            <a:xfrm>
              <a:off x="0" y="0"/>
              <a:ext cx="801981" cy="1301211"/>
            </a:xfrm>
            <a:custGeom>
              <a:avLst/>
              <a:gdLst/>
              <a:ahLst/>
              <a:cxnLst/>
              <a:rect l="l" t="t" r="r" b="b"/>
              <a:pathLst>
                <a:path w="801981" h="1301211">
                  <a:moveTo>
                    <a:pt x="165261" y="0"/>
                  </a:moveTo>
                  <a:lnTo>
                    <a:pt x="636720" y="0"/>
                  </a:lnTo>
                  <a:cubicBezTo>
                    <a:pt x="727991" y="0"/>
                    <a:pt x="801981" y="73990"/>
                    <a:pt x="801981" y="165261"/>
                  </a:cubicBezTo>
                  <a:lnTo>
                    <a:pt x="801981" y="1135949"/>
                  </a:lnTo>
                  <a:cubicBezTo>
                    <a:pt x="801981" y="1179780"/>
                    <a:pt x="784570" y="1221814"/>
                    <a:pt x="753578" y="1252807"/>
                  </a:cubicBezTo>
                  <a:cubicBezTo>
                    <a:pt x="722585" y="1283799"/>
                    <a:pt x="680550" y="1301211"/>
                    <a:pt x="636720" y="1301211"/>
                  </a:cubicBezTo>
                  <a:lnTo>
                    <a:pt x="165261" y="1301211"/>
                  </a:lnTo>
                  <a:cubicBezTo>
                    <a:pt x="121431" y="1301211"/>
                    <a:pt x="79396" y="1283799"/>
                    <a:pt x="48404" y="1252807"/>
                  </a:cubicBezTo>
                  <a:cubicBezTo>
                    <a:pt x="17411" y="1221814"/>
                    <a:pt x="0" y="1179780"/>
                    <a:pt x="0" y="1135949"/>
                  </a:cubicBezTo>
                  <a:lnTo>
                    <a:pt x="0" y="165261"/>
                  </a:lnTo>
                  <a:cubicBezTo>
                    <a:pt x="0" y="121431"/>
                    <a:pt x="17411" y="79396"/>
                    <a:pt x="48404" y="48404"/>
                  </a:cubicBezTo>
                  <a:cubicBezTo>
                    <a:pt x="79396" y="17411"/>
                    <a:pt x="121431" y="0"/>
                    <a:pt x="165261" y="0"/>
                  </a:cubicBezTo>
                  <a:close/>
                </a:path>
              </a:pathLst>
            </a:custGeom>
            <a:solidFill>
              <a:srgbClr val="145A5D">
                <a:alpha val="28627"/>
              </a:srgbClr>
            </a:solidFill>
          </p:spPr>
        </p:sp>
        <p:sp>
          <p:nvSpPr>
            <p:cNvPr id="18" name="TextBox 18"/>
            <p:cNvSpPr txBox="1"/>
            <p:nvPr/>
          </p:nvSpPr>
          <p:spPr>
            <a:xfrm>
              <a:off x="0" y="-38100"/>
              <a:ext cx="801981" cy="1339311"/>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20" name="Group 20"/>
          <p:cNvGrpSpPr/>
          <p:nvPr/>
        </p:nvGrpSpPr>
        <p:grpSpPr>
          <a:xfrm>
            <a:off x="1877178" y="2228115"/>
            <a:ext cx="211020" cy="21102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388199" y="3042048"/>
            <a:ext cx="211020" cy="21102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14640" y="2228115"/>
            <a:ext cx="211020" cy="21102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5629790" y="2228115"/>
            <a:ext cx="211020" cy="21102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039600" y="3042048"/>
            <a:ext cx="211020" cy="21102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447675" y="2683110"/>
            <a:ext cx="3086100" cy="308610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914407" y="3173545"/>
            <a:ext cx="2152636" cy="215263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a:off x="1479423" y="3482431"/>
            <a:ext cx="1022604" cy="1534865"/>
          </a:xfrm>
          <a:custGeom>
            <a:avLst/>
            <a:gdLst/>
            <a:ahLst/>
            <a:cxnLst/>
            <a:rect l="l" t="t" r="r" b="b"/>
            <a:pathLst>
              <a:path w="1022604" h="1534865">
                <a:moveTo>
                  <a:pt x="0" y="0"/>
                </a:moveTo>
                <a:lnTo>
                  <a:pt x="1022604" y="0"/>
                </a:lnTo>
                <a:lnTo>
                  <a:pt x="1022604" y="1534865"/>
                </a:lnTo>
                <a:lnTo>
                  <a:pt x="0" y="1534865"/>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grpSp>
        <p:nvGrpSpPr>
          <p:cNvPr id="42" name="Group 42"/>
          <p:cNvGrpSpPr/>
          <p:nvPr/>
        </p:nvGrpSpPr>
        <p:grpSpPr>
          <a:xfrm>
            <a:off x="3950659" y="3540044"/>
            <a:ext cx="3086100" cy="308610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4417391" y="4006776"/>
            <a:ext cx="2152636" cy="2152636"/>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Freeform 48"/>
          <p:cNvSpPr/>
          <p:nvPr/>
        </p:nvSpPr>
        <p:spPr>
          <a:xfrm>
            <a:off x="4883826" y="4494279"/>
            <a:ext cx="1219767" cy="1177630"/>
          </a:xfrm>
          <a:custGeom>
            <a:avLst/>
            <a:gdLst/>
            <a:ahLst/>
            <a:cxnLst/>
            <a:rect l="l" t="t" r="r" b="b"/>
            <a:pathLst>
              <a:path w="1219767" h="1177630">
                <a:moveTo>
                  <a:pt x="0" y="0"/>
                </a:moveTo>
                <a:lnTo>
                  <a:pt x="1219767" y="0"/>
                </a:lnTo>
                <a:lnTo>
                  <a:pt x="1219767" y="1177630"/>
                </a:lnTo>
                <a:lnTo>
                  <a:pt x="0" y="1177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49" name="Group 49"/>
          <p:cNvGrpSpPr/>
          <p:nvPr/>
        </p:nvGrpSpPr>
        <p:grpSpPr>
          <a:xfrm>
            <a:off x="7277100" y="2683110"/>
            <a:ext cx="3086100" cy="3086100"/>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51" name="TextBox 5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7743832" y="3173545"/>
            <a:ext cx="2152636" cy="2152636"/>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54" name="TextBox 5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5" name="Freeform 55"/>
          <p:cNvSpPr/>
          <p:nvPr/>
        </p:nvSpPr>
        <p:spPr>
          <a:xfrm>
            <a:off x="8146387" y="3561923"/>
            <a:ext cx="1347525" cy="1347525"/>
          </a:xfrm>
          <a:custGeom>
            <a:avLst/>
            <a:gdLst/>
            <a:ahLst/>
            <a:cxnLst/>
            <a:rect l="l" t="t" r="r" b="b"/>
            <a:pathLst>
              <a:path w="1347525" h="1347525">
                <a:moveTo>
                  <a:pt x="0" y="0"/>
                </a:moveTo>
                <a:lnTo>
                  <a:pt x="1347526" y="0"/>
                </a:lnTo>
                <a:lnTo>
                  <a:pt x="1347526" y="1347525"/>
                </a:lnTo>
                <a:lnTo>
                  <a:pt x="0" y="1347525"/>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sp>
      <p:grpSp>
        <p:nvGrpSpPr>
          <p:cNvPr id="56" name="Group 56"/>
          <p:cNvGrpSpPr/>
          <p:nvPr/>
        </p:nvGrpSpPr>
        <p:grpSpPr>
          <a:xfrm>
            <a:off x="10601325" y="3540044"/>
            <a:ext cx="3086100" cy="3086100"/>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11068792" y="4006776"/>
            <a:ext cx="2152636" cy="2152636"/>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11465667" y="4403652"/>
            <a:ext cx="1358885" cy="1358885"/>
          </a:xfrm>
          <a:custGeom>
            <a:avLst/>
            <a:gdLst/>
            <a:ahLst/>
            <a:cxnLst/>
            <a:rect l="l" t="t" r="r" b="b"/>
            <a:pathLst>
              <a:path w="1358885" h="1358885">
                <a:moveTo>
                  <a:pt x="0" y="0"/>
                </a:moveTo>
                <a:lnTo>
                  <a:pt x="1358885" y="0"/>
                </a:lnTo>
                <a:lnTo>
                  <a:pt x="1358885" y="1358884"/>
                </a:lnTo>
                <a:lnTo>
                  <a:pt x="0" y="1358884"/>
                </a:lnTo>
                <a:lnTo>
                  <a:pt x="0" y="0"/>
                </a:lnTo>
                <a:close/>
              </a:path>
            </a:pathLst>
          </a:custGeom>
          <a:blipFill>
            <a:blip r:embed="rId12">
              <a:alphaModFix amt="30000"/>
              <a:extLst>
                <a:ext uri="{96DAC541-7B7A-43D3-8B79-37D633B846F1}">
                  <asvg:svgBlip xmlns:asvg="http://schemas.microsoft.com/office/drawing/2016/SVG/main" r:embed="rId13"/>
                </a:ext>
              </a:extLst>
            </a:blip>
            <a:stretch>
              <a:fillRect/>
            </a:stretch>
          </a:blipFill>
        </p:spPr>
      </p:sp>
      <p:grpSp>
        <p:nvGrpSpPr>
          <p:cNvPr id="63" name="Group 63"/>
          <p:cNvGrpSpPr/>
          <p:nvPr/>
        </p:nvGrpSpPr>
        <p:grpSpPr>
          <a:xfrm>
            <a:off x="14192250" y="2683110"/>
            <a:ext cx="3086100" cy="3086100"/>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65" name="TextBox 6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4658982" y="3173545"/>
            <a:ext cx="2152636" cy="2152636"/>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9" name="Freeform 69"/>
          <p:cNvSpPr/>
          <p:nvPr/>
        </p:nvSpPr>
        <p:spPr>
          <a:xfrm>
            <a:off x="14905614" y="3327113"/>
            <a:ext cx="1659371" cy="1634481"/>
          </a:xfrm>
          <a:custGeom>
            <a:avLst/>
            <a:gdLst/>
            <a:ahLst/>
            <a:cxnLst/>
            <a:rect l="l" t="t" r="r" b="b"/>
            <a:pathLst>
              <a:path w="1659371" h="1634481">
                <a:moveTo>
                  <a:pt x="0" y="0"/>
                </a:moveTo>
                <a:lnTo>
                  <a:pt x="1659372" y="0"/>
                </a:lnTo>
                <a:lnTo>
                  <a:pt x="1659372" y="1634481"/>
                </a:lnTo>
                <a:lnTo>
                  <a:pt x="0" y="1634481"/>
                </a:lnTo>
                <a:lnTo>
                  <a:pt x="0" y="0"/>
                </a:lnTo>
                <a:close/>
              </a:path>
            </a:pathLst>
          </a:custGeom>
          <a:blipFill>
            <a:blip r:embed="rId14">
              <a:alphaModFix amt="30000"/>
              <a:extLst>
                <a:ext uri="{96DAC541-7B7A-43D3-8B79-37D633B846F1}">
                  <asvg:svgBlip xmlns:asvg="http://schemas.microsoft.com/office/drawing/2016/SVG/main" r:embed="rId15"/>
                </a:ext>
              </a:extLst>
            </a:blip>
            <a:stretch>
              <a:fillRect/>
            </a:stretch>
          </a:blipFill>
        </p:spPr>
      </p:sp>
      <p:sp>
        <p:nvSpPr>
          <p:cNvPr id="70" name="Freeform 70"/>
          <p:cNvSpPr/>
          <p:nvPr/>
        </p:nvSpPr>
        <p:spPr>
          <a:xfrm rot="2468302">
            <a:off x="2991841"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1" name="TextBox 71"/>
          <p:cNvSpPr txBox="1"/>
          <p:nvPr/>
        </p:nvSpPr>
        <p:spPr>
          <a:xfrm>
            <a:off x="1280815" y="1608255"/>
            <a:ext cx="1403747"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Initiation</a:t>
            </a:r>
          </a:p>
        </p:txBody>
      </p:sp>
      <p:sp>
        <p:nvSpPr>
          <p:cNvPr id="72" name="TextBox 72"/>
          <p:cNvSpPr txBox="1"/>
          <p:nvPr/>
        </p:nvSpPr>
        <p:spPr>
          <a:xfrm>
            <a:off x="4760165" y="2428485"/>
            <a:ext cx="1467088"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Helvetica World"/>
                <a:ea typeface="Helvetica World"/>
                <a:cs typeface="Helvetica World"/>
                <a:sym typeface="Helvetica World"/>
              </a:rPr>
              <a:t>Planning</a:t>
            </a:r>
          </a:p>
        </p:txBody>
      </p:sp>
      <p:sp>
        <p:nvSpPr>
          <p:cNvPr id="73" name="TextBox 73"/>
          <p:cNvSpPr txBox="1"/>
          <p:nvPr/>
        </p:nvSpPr>
        <p:spPr>
          <a:xfrm>
            <a:off x="11356104" y="2447535"/>
            <a:ext cx="1780461" cy="495300"/>
          </a:xfrm>
          <a:prstGeom prst="rect">
            <a:avLst/>
          </a:prstGeom>
        </p:spPr>
        <p:txBody>
          <a:bodyPr lIns="0" tIns="0" rIns="0" bIns="0" rtlCol="0" anchor="t">
            <a:spAutoFit/>
          </a:bodyPr>
          <a:lstStyle/>
          <a:p>
            <a:pPr algn="ctr">
              <a:lnSpc>
                <a:spcPts val="4199"/>
              </a:lnSpc>
              <a:spcBef>
                <a:spcPct val="0"/>
              </a:spcBef>
            </a:pPr>
            <a:r>
              <a:rPr lang="en-US" sz="2999">
                <a:solidFill>
                  <a:srgbClr val="000000">
                    <a:alpha val="29804"/>
                  </a:srgbClr>
                </a:solidFill>
                <a:latin typeface="Helvetica World"/>
                <a:ea typeface="Helvetica World"/>
                <a:cs typeface="Helvetica World"/>
                <a:sym typeface="Helvetica World"/>
              </a:rPr>
              <a:t>Monitoring</a:t>
            </a:r>
          </a:p>
        </p:txBody>
      </p:sp>
      <p:sp>
        <p:nvSpPr>
          <p:cNvPr id="74" name="TextBox 74"/>
          <p:cNvSpPr txBox="1"/>
          <p:nvPr/>
        </p:nvSpPr>
        <p:spPr>
          <a:xfrm>
            <a:off x="7987129" y="1608255"/>
            <a:ext cx="1666042"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Executing</a:t>
            </a:r>
          </a:p>
        </p:txBody>
      </p:sp>
      <p:sp>
        <p:nvSpPr>
          <p:cNvPr id="75" name="TextBox 75"/>
          <p:cNvSpPr txBox="1"/>
          <p:nvPr/>
        </p:nvSpPr>
        <p:spPr>
          <a:xfrm>
            <a:off x="15100221" y="1608255"/>
            <a:ext cx="1270159"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Closing</a:t>
            </a:r>
          </a:p>
        </p:txBody>
      </p:sp>
      <p:sp>
        <p:nvSpPr>
          <p:cNvPr id="76" name="Freeform 76"/>
          <p:cNvSpPr/>
          <p:nvPr/>
        </p:nvSpPr>
        <p:spPr>
          <a:xfrm rot="2390192">
            <a:off x="9688557" y="4769471"/>
            <a:ext cx="1626713" cy="506314"/>
          </a:xfrm>
          <a:custGeom>
            <a:avLst/>
            <a:gdLst/>
            <a:ahLst/>
            <a:cxnLst/>
            <a:rect l="l" t="t" r="r" b="b"/>
            <a:pathLst>
              <a:path w="1626713" h="506314">
                <a:moveTo>
                  <a:pt x="0" y="0"/>
                </a:moveTo>
                <a:lnTo>
                  <a:pt x="1626713" y="0"/>
                </a:lnTo>
                <a:lnTo>
                  <a:pt x="1626713" y="506315"/>
                </a:lnTo>
                <a:lnTo>
                  <a:pt x="0" y="506315"/>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7" name="Freeform 77"/>
          <p:cNvSpPr/>
          <p:nvPr/>
        </p:nvSpPr>
        <p:spPr>
          <a:xfrm rot="-2411041">
            <a:off x="6378361" y="4856947"/>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8" name="Freeform 78"/>
          <p:cNvSpPr/>
          <p:nvPr/>
        </p:nvSpPr>
        <p:spPr>
          <a:xfrm rot="-2380642">
            <a:off x="13001653"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9" name="TextBox 79"/>
          <p:cNvSpPr txBox="1"/>
          <p:nvPr/>
        </p:nvSpPr>
        <p:spPr>
          <a:xfrm>
            <a:off x="1071205" y="5978760"/>
            <a:ext cx="1822966" cy="666242"/>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Project Charter</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Project Initiation</a:t>
            </a:r>
          </a:p>
        </p:txBody>
      </p:sp>
      <p:sp>
        <p:nvSpPr>
          <p:cNvPr id="80" name="TextBox 80"/>
          <p:cNvSpPr txBox="1"/>
          <p:nvPr/>
        </p:nvSpPr>
        <p:spPr>
          <a:xfrm>
            <a:off x="4340946" y="6819037"/>
            <a:ext cx="2305526" cy="1677797"/>
          </a:xfrm>
          <a:prstGeom prst="rect">
            <a:avLst/>
          </a:prstGeom>
        </p:spPr>
        <p:txBody>
          <a:bodyPr lIns="0" tIns="0" rIns="0" bIns="0" rtlCol="0" anchor="t">
            <a:spAutoFit/>
          </a:bodyPr>
          <a:lstStyle/>
          <a:p>
            <a:pPr algn="ctr">
              <a:lnSpc>
                <a:spcPts val="2548"/>
              </a:lnSpc>
            </a:pPr>
            <a:r>
              <a:rPr lang="en-US" sz="1820" b="1">
                <a:solidFill>
                  <a:srgbClr val="145A5D"/>
                </a:solidFill>
                <a:latin typeface="Helvetica World Bold"/>
                <a:ea typeface="Helvetica World Bold"/>
                <a:cs typeface="Helvetica World Bold"/>
                <a:sym typeface="Helvetica World Bold"/>
              </a:rPr>
              <a:t>Scope &amp; Budget</a:t>
            </a:r>
          </a:p>
          <a:p>
            <a:pPr algn="ctr">
              <a:lnSpc>
                <a:spcPts val="2548"/>
              </a:lnSpc>
            </a:pPr>
            <a:r>
              <a:rPr lang="en-US" sz="1820" b="1">
                <a:solidFill>
                  <a:srgbClr val="145A5D"/>
                </a:solidFill>
                <a:latin typeface="Helvetica World Bold"/>
                <a:ea typeface="Helvetica World Bold"/>
                <a:cs typeface="Helvetica World Bold"/>
                <a:sym typeface="Helvetica World Bold"/>
              </a:rPr>
              <a:t>WBS</a:t>
            </a:r>
          </a:p>
          <a:p>
            <a:pPr algn="ctr">
              <a:lnSpc>
                <a:spcPts val="2548"/>
              </a:lnSpc>
            </a:pPr>
            <a:r>
              <a:rPr lang="en-US" sz="1820" b="1">
                <a:solidFill>
                  <a:srgbClr val="145A5D"/>
                </a:solidFill>
                <a:latin typeface="Helvetica World Bold"/>
                <a:ea typeface="Helvetica World Bold"/>
                <a:cs typeface="Helvetica World Bold"/>
                <a:sym typeface="Helvetica World Bold"/>
              </a:rPr>
              <a:t>Gantt Chart</a:t>
            </a:r>
          </a:p>
          <a:p>
            <a:pPr algn="ctr">
              <a:lnSpc>
                <a:spcPts val="2548"/>
              </a:lnSpc>
            </a:pPr>
            <a:r>
              <a:rPr lang="en-US" sz="1820" b="1">
                <a:solidFill>
                  <a:srgbClr val="145A5D"/>
                </a:solidFill>
                <a:latin typeface="Helvetica World Bold"/>
                <a:ea typeface="Helvetica World Bold"/>
                <a:cs typeface="Helvetica World Bold"/>
                <a:sym typeface="Helvetica World Bold"/>
              </a:rPr>
              <a:t>Communication Plan</a:t>
            </a:r>
          </a:p>
          <a:p>
            <a:pPr algn="ctr">
              <a:lnSpc>
                <a:spcPts val="2548"/>
              </a:lnSpc>
              <a:spcBef>
                <a:spcPct val="0"/>
              </a:spcBef>
            </a:pPr>
            <a:r>
              <a:rPr lang="en-US" sz="1820" b="1">
                <a:solidFill>
                  <a:srgbClr val="145A5D"/>
                </a:solidFill>
                <a:latin typeface="Helvetica World Bold"/>
                <a:ea typeface="Helvetica World Bold"/>
                <a:cs typeface="Helvetica World Bold"/>
                <a:sym typeface="Helvetica World Bold"/>
              </a:rPr>
              <a:t>Risk Management</a:t>
            </a:r>
          </a:p>
        </p:txBody>
      </p:sp>
      <p:sp>
        <p:nvSpPr>
          <p:cNvPr id="81" name="TextBox 81"/>
          <p:cNvSpPr txBox="1"/>
          <p:nvPr/>
        </p:nvSpPr>
        <p:spPr>
          <a:xfrm>
            <a:off x="7398008" y="5978760"/>
            <a:ext cx="2803208"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Team Management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Resource Allocation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Task Execution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Quality Assurance</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Stakeholder Engagement</a:t>
            </a:r>
          </a:p>
        </p:txBody>
      </p:sp>
      <p:sp>
        <p:nvSpPr>
          <p:cNvPr id="82" name="TextBox 82"/>
          <p:cNvSpPr txBox="1"/>
          <p:nvPr/>
        </p:nvSpPr>
        <p:spPr>
          <a:xfrm>
            <a:off x="10914876" y="6819037"/>
            <a:ext cx="2458998"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Performance Tracking</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Progress Reporting</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Change Management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Risk Monitoring</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Issue Resolution</a:t>
            </a:r>
          </a:p>
        </p:txBody>
      </p:sp>
      <p:sp>
        <p:nvSpPr>
          <p:cNvPr id="83" name="TextBox 83"/>
          <p:cNvSpPr txBox="1"/>
          <p:nvPr/>
        </p:nvSpPr>
        <p:spPr>
          <a:xfrm>
            <a:off x="14462581" y="5978760"/>
            <a:ext cx="2545437"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Deliverable Handover</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Project Documentation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Team Release</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Lessons Learned</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Stakeholder Sign-off</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5001999" y="3523598"/>
            <a:ext cx="14682409" cy="5453630"/>
          </a:xfrm>
          <a:custGeom>
            <a:avLst/>
            <a:gdLst/>
            <a:ahLst/>
            <a:cxnLst/>
            <a:rect l="l" t="t" r="r" b="b"/>
            <a:pathLst>
              <a:path w="14682409" h="5453630">
                <a:moveTo>
                  <a:pt x="14682408" y="5453630"/>
                </a:moveTo>
                <a:lnTo>
                  <a:pt x="0" y="5453630"/>
                </a:lnTo>
                <a:lnTo>
                  <a:pt x="0" y="0"/>
                </a:lnTo>
                <a:lnTo>
                  <a:pt x="14682408" y="0"/>
                </a:lnTo>
                <a:lnTo>
                  <a:pt x="14682408" y="5453630"/>
                </a:lnTo>
                <a:close/>
              </a:path>
            </a:pathLst>
          </a:custGeom>
          <a:blipFill>
            <a:blip r:embed="rId2">
              <a:extLst>
                <a:ext uri="{96DAC541-7B7A-43D3-8B79-37D633B846F1}">
                  <asvg:svgBlip xmlns:asvg="http://schemas.microsoft.com/office/drawing/2016/SVG/main" r:embed="rId3"/>
                </a:ext>
              </a:extLst>
            </a:blip>
            <a:stretch>
              <a:fillRect t="-49114" b="-40014"/>
            </a:stretch>
          </a:blipFill>
        </p:spPr>
      </p:sp>
      <p:grpSp>
        <p:nvGrpSpPr>
          <p:cNvPr id="3" name="Group 3"/>
          <p:cNvGrpSpPr/>
          <p:nvPr/>
        </p:nvGrpSpPr>
        <p:grpSpPr>
          <a:xfrm>
            <a:off x="5224269" y="1723745"/>
            <a:ext cx="7839462" cy="8144153"/>
            <a:chOff x="0" y="0"/>
            <a:chExt cx="10452616" cy="10858872"/>
          </a:xfrm>
        </p:grpSpPr>
        <p:grpSp>
          <p:nvGrpSpPr>
            <p:cNvPr id="4" name="Group 4"/>
            <p:cNvGrpSpPr/>
            <p:nvPr/>
          </p:nvGrpSpPr>
          <p:grpSpPr>
            <a:xfrm>
              <a:off x="0" y="0"/>
              <a:ext cx="10452616" cy="1045261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a:ln w="361950" cap="sq">
                <a:solidFill>
                  <a:srgbClr val="1F888D"/>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597088" y="8936964"/>
              <a:ext cx="5251787" cy="1921908"/>
              <a:chOff x="0" y="-47625"/>
              <a:chExt cx="1037390" cy="379636"/>
            </a:xfrm>
          </p:grpSpPr>
          <p:sp>
            <p:nvSpPr>
              <p:cNvPr id="8" name="Freeform 8"/>
              <p:cNvSpPr/>
              <p:nvPr/>
            </p:nvSpPr>
            <p:spPr>
              <a:xfrm>
                <a:off x="0" y="49117"/>
                <a:ext cx="1037390" cy="282894"/>
              </a:xfrm>
              <a:custGeom>
                <a:avLst/>
                <a:gdLst/>
                <a:ahLst/>
                <a:cxnLst/>
                <a:rect l="l" t="t" r="r" b="b"/>
                <a:pathLst>
                  <a:path w="1037390" h="282894">
                    <a:moveTo>
                      <a:pt x="0" y="0"/>
                    </a:moveTo>
                    <a:lnTo>
                      <a:pt x="1037390" y="0"/>
                    </a:lnTo>
                    <a:lnTo>
                      <a:pt x="1037390" y="282894"/>
                    </a:lnTo>
                    <a:lnTo>
                      <a:pt x="0" y="282894"/>
                    </a:lnTo>
                    <a:close/>
                  </a:path>
                </a:pathLst>
              </a:custGeom>
              <a:solidFill>
                <a:srgbClr val="EFEFEF"/>
              </a:solidFill>
            </p:spPr>
          </p:sp>
          <p:sp>
            <p:nvSpPr>
              <p:cNvPr id="9" name="TextBox 9"/>
              <p:cNvSpPr txBox="1"/>
              <p:nvPr/>
            </p:nvSpPr>
            <p:spPr>
              <a:xfrm>
                <a:off x="0" y="-47625"/>
                <a:ext cx="1037390" cy="330519"/>
              </a:xfrm>
              <a:prstGeom prst="rect">
                <a:avLst/>
              </a:prstGeom>
            </p:spPr>
            <p:txBody>
              <a:bodyPr lIns="50800" tIns="50800" rIns="50800" bIns="50800" rtlCol="0" anchor="ctr"/>
              <a:lstStyle/>
              <a:p>
                <a:pPr algn="ctr">
                  <a:lnSpc>
                    <a:spcPts val="3133"/>
                  </a:lnSpc>
                </a:pPr>
                <a:endParaRPr/>
              </a:p>
            </p:txBody>
          </p:sp>
        </p:grpSp>
      </p:grpSp>
      <p:grpSp>
        <p:nvGrpSpPr>
          <p:cNvPr id="10" name="Group 10"/>
          <p:cNvGrpSpPr/>
          <p:nvPr/>
        </p:nvGrpSpPr>
        <p:grpSpPr>
          <a:xfrm>
            <a:off x="6394730" y="2914055"/>
            <a:ext cx="5498540" cy="549854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a:ln w="361950" cap="sq">
              <a:solidFill>
                <a:srgbClr val="1F888D"/>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394730" y="8192875"/>
            <a:ext cx="1370331" cy="13703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flipH="1">
            <a:off x="10292812" y="4714954"/>
            <a:ext cx="8993507" cy="9696504"/>
          </a:xfrm>
          <a:custGeom>
            <a:avLst/>
            <a:gdLst/>
            <a:ahLst/>
            <a:cxnLst/>
            <a:rect l="l" t="t" r="r" b="b"/>
            <a:pathLst>
              <a:path w="8993507" h="9696504">
                <a:moveTo>
                  <a:pt x="8993507" y="0"/>
                </a:moveTo>
                <a:lnTo>
                  <a:pt x="0" y="0"/>
                </a:lnTo>
                <a:lnTo>
                  <a:pt x="0" y="9696504"/>
                </a:lnTo>
                <a:lnTo>
                  <a:pt x="8993507" y="9696504"/>
                </a:lnTo>
                <a:lnTo>
                  <a:pt x="8993507"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grpSp>
        <p:nvGrpSpPr>
          <p:cNvPr id="17" name="Group 17"/>
          <p:cNvGrpSpPr/>
          <p:nvPr/>
        </p:nvGrpSpPr>
        <p:grpSpPr>
          <a:xfrm>
            <a:off x="5751186" y="2274963"/>
            <a:ext cx="1370331" cy="137033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795799" y="5253223"/>
            <a:ext cx="1370331" cy="137033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58834" y="1179695"/>
            <a:ext cx="1370331" cy="137033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1209252" y="2274963"/>
            <a:ext cx="1370331" cy="137033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2121870" y="5253223"/>
            <a:ext cx="1370331" cy="137033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0522939" y="8192875"/>
            <a:ext cx="1370331" cy="137033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6648296" y="8435734"/>
            <a:ext cx="863199" cy="852409"/>
          </a:xfrm>
          <a:custGeom>
            <a:avLst/>
            <a:gdLst/>
            <a:ahLst/>
            <a:cxnLst/>
            <a:rect l="l" t="t" r="r" b="b"/>
            <a:pathLst>
              <a:path w="863199" h="852409">
                <a:moveTo>
                  <a:pt x="0" y="0"/>
                </a:moveTo>
                <a:lnTo>
                  <a:pt x="863199" y="0"/>
                </a:lnTo>
                <a:lnTo>
                  <a:pt x="863199" y="852409"/>
                </a:lnTo>
                <a:lnTo>
                  <a:pt x="0" y="85240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36" name="Freeform 36"/>
          <p:cNvSpPr/>
          <p:nvPr/>
        </p:nvSpPr>
        <p:spPr>
          <a:xfrm>
            <a:off x="5098502" y="5546437"/>
            <a:ext cx="829503" cy="829503"/>
          </a:xfrm>
          <a:custGeom>
            <a:avLst/>
            <a:gdLst/>
            <a:ahLst/>
            <a:cxnLst/>
            <a:rect l="l" t="t" r="r" b="b"/>
            <a:pathLst>
              <a:path w="829503" h="829503">
                <a:moveTo>
                  <a:pt x="0" y="0"/>
                </a:moveTo>
                <a:lnTo>
                  <a:pt x="829503" y="0"/>
                </a:lnTo>
                <a:lnTo>
                  <a:pt x="829503" y="829503"/>
                </a:lnTo>
                <a:lnTo>
                  <a:pt x="0" y="8295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7" name="Freeform 37"/>
          <p:cNvSpPr/>
          <p:nvPr/>
        </p:nvSpPr>
        <p:spPr>
          <a:xfrm>
            <a:off x="5973298" y="2508073"/>
            <a:ext cx="926106" cy="904111"/>
          </a:xfrm>
          <a:custGeom>
            <a:avLst/>
            <a:gdLst/>
            <a:ahLst/>
            <a:cxnLst/>
            <a:rect l="l" t="t" r="r" b="b"/>
            <a:pathLst>
              <a:path w="926106" h="904111">
                <a:moveTo>
                  <a:pt x="0" y="0"/>
                </a:moveTo>
                <a:lnTo>
                  <a:pt x="926106" y="0"/>
                </a:lnTo>
                <a:lnTo>
                  <a:pt x="926106" y="904111"/>
                </a:lnTo>
                <a:lnTo>
                  <a:pt x="0" y="9041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8" name="Freeform 38"/>
          <p:cNvSpPr/>
          <p:nvPr/>
        </p:nvSpPr>
        <p:spPr>
          <a:xfrm>
            <a:off x="8789585" y="1337689"/>
            <a:ext cx="861230" cy="848312"/>
          </a:xfrm>
          <a:custGeom>
            <a:avLst/>
            <a:gdLst/>
            <a:ahLst/>
            <a:cxnLst/>
            <a:rect l="l" t="t" r="r" b="b"/>
            <a:pathLst>
              <a:path w="861230" h="848312">
                <a:moveTo>
                  <a:pt x="0" y="0"/>
                </a:moveTo>
                <a:lnTo>
                  <a:pt x="861230" y="0"/>
                </a:lnTo>
                <a:lnTo>
                  <a:pt x="861230" y="848311"/>
                </a:lnTo>
                <a:lnTo>
                  <a:pt x="0" y="8483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9" name="Freeform 39"/>
          <p:cNvSpPr/>
          <p:nvPr/>
        </p:nvSpPr>
        <p:spPr>
          <a:xfrm>
            <a:off x="11449126" y="2468764"/>
            <a:ext cx="890583" cy="890583"/>
          </a:xfrm>
          <a:custGeom>
            <a:avLst/>
            <a:gdLst/>
            <a:ahLst/>
            <a:cxnLst/>
            <a:rect l="l" t="t" r="r" b="b"/>
            <a:pathLst>
              <a:path w="890583" h="890583">
                <a:moveTo>
                  <a:pt x="0" y="0"/>
                </a:moveTo>
                <a:lnTo>
                  <a:pt x="890583" y="0"/>
                </a:lnTo>
                <a:lnTo>
                  <a:pt x="890583" y="890583"/>
                </a:lnTo>
                <a:lnTo>
                  <a:pt x="0" y="8905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a:off x="12350470" y="5486691"/>
            <a:ext cx="924300" cy="880395"/>
          </a:xfrm>
          <a:custGeom>
            <a:avLst/>
            <a:gdLst/>
            <a:ahLst/>
            <a:cxnLst/>
            <a:rect l="l" t="t" r="r" b="b"/>
            <a:pathLst>
              <a:path w="924300" h="880395">
                <a:moveTo>
                  <a:pt x="0" y="0"/>
                </a:moveTo>
                <a:lnTo>
                  <a:pt x="924300" y="0"/>
                </a:lnTo>
                <a:lnTo>
                  <a:pt x="924300" y="880395"/>
                </a:lnTo>
                <a:lnTo>
                  <a:pt x="0" y="88039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41" name="Freeform 41"/>
          <p:cNvSpPr/>
          <p:nvPr/>
        </p:nvSpPr>
        <p:spPr>
          <a:xfrm>
            <a:off x="10770830" y="8444046"/>
            <a:ext cx="874549" cy="867990"/>
          </a:xfrm>
          <a:custGeom>
            <a:avLst/>
            <a:gdLst/>
            <a:ahLst/>
            <a:cxnLst/>
            <a:rect l="l" t="t" r="r" b="b"/>
            <a:pathLst>
              <a:path w="874549" h="867990">
                <a:moveTo>
                  <a:pt x="0" y="0"/>
                </a:moveTo>
                <a:lnTo>
                  <a:pt x="874549" y="0"/>
                </a:lnTo>
                <a:lnTo>
                  <a:pt x="874549" y="867990"/>
                </a:lnTo>
                <a:lnTo>
                  <a:pt x="0" y="86799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42" name="TextBox 42"/>
          <p:cNvSpPr txBox="1"/>
          <p:nvPr/>
        </p:nvSpPr>
        <p:spPr>
          <a:xfrm>
            <a:off x="7426816" y="5305475"/>
            <a:ext cx="3434368" cy="877625"/>
          </a:xfrm>
          <a:prstGeom prst="rect">
            <a:avLst/>
          </a:prstGeom>
        </p:spPr>
        <p:txBody>
          <a:bodyPr lIns="0" tIns="0" rIns="0" bIns="0" rtlCol="0" anchor="t">
            <a:spAutoFit/>
          </a:bodyPr>
          <a:lstStyle/>
          <a:p>
            <a:pPr algn="ctr">
              <a:lnSpc>
                <a:spcPts val="5893"/>
              </a:lnSpc>
            </a:pPr>
            <a:r>
              <a:rPr lang="en-US" sz="6269" b="1">
                <a:solidFill>
                  <a:srgbClr val="145A5D"/>
                </a:solidFill>
                <a:latin typeface="Helvetica World Bold"/>
                <a:ea typeface="Helvetica World Bold"/>
                <a:cs typeface="Helvetica World Bold"/>
                <a:sym typeface="Helvetica World Bold"/>
              </a:rPr>
              <a:t>Planning</a:t>
            </a:r>
          </a:p>
        </p:txBody>
      </p:sp>
      <p:sp>
        <p:nvSpPr>
          <p:cNvPr id="43" name="TextBox 43"/>
          <p:cNvSpPr txBox="1"/>
          <p:nvPr/>
        </p:nvSpPr>
        <p:spPr>
          <a:xfrm>
            <a:off x="2587087" y="8628549"/>
            <a:ext cx="3579043" cy="479933"/>
          </a:xfrm>
          <a:prstGeom prst="rect">
            <a:avLst/>
          </a:prstGeom>
        </p:spPr>
        <p:txBody>
          <a:bodyPr lIns="0" tIns="0" rIns="0" bIns="0" rtlCol="0" anchor="t">
            <a:spAutoFit/>
          </a:bodyPr>
          <a:lstStyle/>
          <a:p>
            <a:pPr marL="0" lvl="0" indent="0" algn="l">
              <a:lnSpc>
                <a:spcPts val="3555"/>
              </a:lnSpc>
            </a:pPr>
            <a:r>
              <a:rPr lang="en-US" sz="2799" b="1">
                <a:solidFill>
                  <a:srgbClr val="145A5D"/>
                </a:solidFill>
                <a:latin typeface="Helvetica World Bold"/>
                <a:ea typeface="Helvetica World Bold"/>
                <a:cs typeface="Helvetica World Bold"/>
                <a:sym typeface="Helvetica World Bold"/>
              </a:rPr>
              <a:t>Scope Management</a:t>
            </a:r>
          </a:p>
        </p:txBody>
      </p:sp>
      <p:sp>
        <p:nvSpPr>
          <p:cNvPr id="44" name="TextBox 44"/>
          <p:cNvSpPr txBox="1"/>
          <p:nvPr/>
        </p:nvSpPr>
        <p:spPr>
          <a:xfrm>
            <a:off x="1868064" y="5536912"/>
            <a:ext cx="2441960" cy="965708"/>
          </a:xfrm>
          <a:prstGeom prst="rect">
            <a:avLst/>
          </a:prstGeom>
        </p:spPr>
        <p:txBody>
          <a:bodyPr lIns="0" tIns="0" rIns="0" bIns="0" rtlCol="0" anchor="t">
            <a:spAutoFit/>
          </a:bodyPr>
          <a:lstStyle/>
          <a:p>
            <a:pPr algn="r">
              <a:lnSpc>
                <a:spcPts val="3555"/>
              </a:lnSpc>
            </a:pPr>
            <a:r>
              <a:rPr lang="en-US" sz="2799" b="1">
                <a:solidFill>
                  <a:srgbClr val="145A5D"/>
                </a:solidFill>
                <a:latin typeface="Helvetica World Bold"/>
                <a:ea typeface="Helvetica World Bold"/>
                <a:cs typeface="Helvetica World Bold"/>
                <a:sym typeface="Helvetica World Bold"/>
              </a:rPr>
              <a:t>Schedule </a:t>
            </a:r>
          </a:p>
          <a:p>
            <a:pPr marL="0" lvl="0" indent="0" algn="r">
              <a:lnSpc>
                <a:spcPts val="3555"/>
              </a:lnSpc>
            </a:pPr>
            <a:r>
              <a:rPr lang="en-US" sz="2799" b="1">
                <a:solidFill>
                  <a:srgbClr val="145A5D"/>
                </a:solidFill>
                <a:latin typeface="Helvetica World Bold"/>
                <a:ea typeface="Helvetica World Bold"/>
                <a:cs typeface="Helvetica World Bold"/>
                <a:sym typeface="Helvetica World Bold"/>
              </a:rPr>
              <a:t>Management</a:t>
            </a:r>
          </a:p>
        </p:txBody>
      </p:sp>
      <p:sp>
        <p:nvSpPr>
          <p:cNvPr id="45" name="TextBox 45"/>
          <p:cNvSpPr txBox="1"/>
          <p:nvPr/>
        </p:nvSpPr>
        <p:spPr>
          <a:xfrm>
            <a:off x="1901921" y="2664564"/>
            <a:ext cx="3579043" cy="479933"/>
          </a:xfrm>
          <a:prstGeom prst="rect">
            <a:avLst/>
          </a:prstGeom>
        </p:spPr>
        <p:txBody>
          <a:bodyPr lIns="0" tIns="0" rIns="0" bIns="0" rtlCol="0" anchor="t">
            <a:spAutoFit/>
          </a:bodyPr>
          <a:lstStyle/>
          <a:p>
            <a:pPr marL="0" lvl="0" indent="0" algn="l">
              <a:lnSpc>
                <a:spcPts val="3555"/>
              </a:lnSpc>
            </a:pPr>
            <a:r>
              <a:rPr lang="en-US" sz="2799" b="1">
                <a:solidFill>
                  <a:srgbClr val="145A5D"/>
                </a:solidFill>
                <a:latin typeface="Helvetica World Bold"/>
                <a:ea typeface="Helvetica World Bold"/>
                <a:cs typeface="Helvetica World Bold"/>
                <a:sym typeface="Helvetica World Bold"/>
              </a:rPr>
              <a:t>Cost Management</a:t>
            </a:r>
          </a:p>
        </p:txBody>
      </p:sp>
      <p:sp>
        <p:nvSpPr>
          <p:cNvPr id="46" name="TextBox 46"/>
          <p:cNvSpPr txBox="1"/>
          <p:nvPr/>
        </p:nvSpPr>
        <p:spPr>
          <a:xfrm>
            <a:off x="7557469" y="337812"/>
            <a:ext cx="3579043" cy="479933"/>
          </a:xfrm>
          <a:prstGeom prst="rect">
            <a:avLst/>
          </a:prstGeom>
        </p:spPr>
        <p:txBody>
          <a:bodyPr lIns="0" tIns="0" rIns="0" bIns="0" rtlCol="0" anchor="t">
            <a:spAutoFit/>
          </a:bodyPr>
          <a:lstStyle/>
          <a:p>
            <a:pPr marL="0" lvl="0" indent="0" algn="l">
              <a:lnSpc>
                <a:spcPts val="3555"/>
              </a:lnSpc>
            </a:pPr>
            <a:r>
              <a:rPr lang="en-US" sz="2799" b="1">
                <a:solidFill>
                  <a:srgbClr val="145A5D"/>
                </a:solidFill>
                <a:latin typeface="Helvetica World Bold"/>
                <a:ea typeface="Helvetica World Bold"/>
                <a:cs typeface="Helvetica World Bold"/>
                <a:sym typeface="Helvetica World Bold"/>
              </a:rPr>
              <a:t>Quality Management</a:t>
            </a:r>
          </a:p>
        </p:txBody>
      </p:sp>
      <p:sp>
        <p:nvSpPr>
          <p:cNvPr id="47" name="TextBox 47"/>
          <p:cNvSpPr txBox="1"/>
          <p:nvPr/>
        </p:nvSpPr>
        <p:spPr>
          <a:xfrm>
            <a:off x="13330431" y="2664564"/>
            <a:ext cx="4158312" cy="479933"/>
          </a:xfrm>
          <a:prstGeom prst="rect">
            <a:avLst/>
          </a:prstGeom>
        </p:spPr>
        <p:txBody>
          <a:bodyPr lIns="0" tIns="0" rIns="0" bIns="0" rtlCol="0" anchor="t">
            <a:spAutoFit/>
          </a:bodyPr>
          <a:lstStyle/>
          <a:p>
            <a:pPr marL="0" lvl="0" indent="0" algn="l">
              <a:lnSpc>
                <a:spcPts val="3555"/>
              </a:lnSpc>
            </a:pPr>
            <a:r>
              <a:rPr lang="en-US" sz="2799" b="1">
                <a:solidFill>
                  <a:srgbClr val="145A5D"/>
                </a:solidFill>
                <a:latin typeface="Helvetica World Bold"/>
                <a:ea typeface="Helvetica World Bold"/>
                <a:cs typeface="Helvetica World Bold"/>
                <a:sym typeface="Helvetica World Bold"/>
              </a:rPr>
              <a:t>Resource Management</a:t>
            </a:r>
          </a:p>
        </p:txBody>
      </p:sp>
      <p:sp>
        <p:nvSpPr>
          <p:cNvPr id="48" name="TextBox 48"/>
          <p:cNvSpPr txBox="1"/>
          <p:nvPr/>
        </p:nvSpPr>
        <p:spPr>
          <a:xfrm>
            <a:off x="13892251" y="5536912"/>
            <a:ext cx="3596492" cy="965708"/>
          </a:xfrm>
          <a:prstGeom prst="rect">
            <a:avLst/>
          </a:prstGeom>
        </p:spPr>
        <p:txBody>
          <a:bodyPr lIns="0" tIns="0" rIns="0" bIns="0" rtlCol="0" anchor="t">
            <a:spAutoFit/>
          </a:bodyPr>
          <a:lstStyle/>
          <a:p>
            <a:pPr algn="l">
              <a:lnSpc>
                <a:spcPts val="3555"/>
              </a:lnSpc>
            </a:pPr>
            <a:r>
              <a:rPr lang="en-US" sz="2799" b="1">
                <a:solidFill>
                  <a:srgbClr val="145A5D"/>
                </a:solidFill>
                <a:latin typeface="Helvetica World Bold"/>
                <a:ea typeface="Helvetica World Bold"/>
                <a:cs typeface="Helvetica World Bold"/>
                <a:sym typeface="Helvetica World Bold"/>
              </a:rPr>
              <a:t>Communications </a:t>
            </a:r>
          </a:p>
          <a:p>
            <a:pPr marL="0" lvl="0" indent="0" algn="l">
              <a:lnSpc>
                <a:spcPts val="3555"/>
              </a:lnSpc>
            </a:pPr>
            <a:r>
              <a:rPr lang="en-US" sz="2799" b="1">
                <a:solidFill>
                  <a:srgbClr val="145A5D"/>
                </a:solidFill>
                <a:latin typeface="Helvetica World Bold"/>
                <a:ea typeface="Helvetica World Bold"/>
                <a:cs typeface="Helvetica World Bold"/>
                <a:sym typeface="Helvetica World Bold"/>
              </a:rPr>
              <a:t>Management</a:t>
            </a:r>
          </a:p>
        </p:txBody>
      </p:sp>
      <p:sp>
        <p:nvSpPr>
          <p:cNvPr id="49" name="TextBox 49"/>
          <p:cNvSpPr txBox="1"/>
          <p:nvPr/>
        </p:nvSpPr>
        <p:spPr>
          <a:xfrm>
            <a:off x="12579583" y="8628549"/>
            <a:ext cx="3579043" cy="479933"/>
          </a:xfrm>
          <a:prstGeom prst="rect">
            <a:avLst/>
          </a:prstGeom>
        </p:spPr>
        <p:txBody>
          <a:bodyPr lIns="0" tIns="0" rIns="0" bIns="0" rtlCol="0" anchor="t">
            <a:spAutoFit/>
          </a:bodyPr>
          <a:lstStyle/>
          <a:p>
            <a:pPr marL="0" lvl="0" indent="0" algn="l">
              <a:lnSpc>
                <a:spcPts val="3555"/>
              </a:lnSpc>
            </a:pPr>
            <a:r>
              <a:rPr lang="en-US" sz="2799" b="1">
                <a:solidFill>
                  <a:srgbClr val="145A5D"/>
                </a:solidFill>
                <a:latin typeface="Helvetica World Bold"/>
                <a:ea typeface="Helvetica World Bold"/>
                <a:cs typeface="Helvetica World Bold"/>
                <a:sym typeface="Helvetica World Bold"/>
              </a:rPr>
              <a:t>Risk Management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606906" y="2973937"/>
            <a:ext cx="5172955" cy="618361"/>
            <a:chOff x="0" y="0"/>
            <a:chExt cx="1341783" cy="160393"/>
          </a:xfrm>
        </p:grpSpPr>
        <p:sp>
          <p:nvSpPr>
            <p:cNvPr id="3" name="Freeform 3"/>
            <p:cNvSpPr/>
            <p:nvPr/>
          </p:nvSpPr>
          <p:spPr>
            <a:xfrm>
              <a:off x="0" y="0"/>
              <a:ext cx="1341783" cy="160393"/>
            </a:xfrm>
            <a:custGeom>
              <a:avLst/>
              <a:gdLst/>
              <a:ahLst/>
              <a:cxnLst/>
              <a:rect l="l" t="t" r="r" b="b"/>
              <a:pathLst>
                <a:path w="1341783" h="160393">
                  <a:moveTo>
                    <a:pt x="0" y="0"/>
                  </a:moveTo>
                  <a:lnTo>
                    <a:pt x="1341783" y="0"/>
                  </a:lnTo>
                  <a:lnTo>
                    <a:pt x="1341783" y="160393"/>
                  </a:lnTo>
                  <a:lnTo>
                    <a:pt x="0" y="160393"/>
                  </a:lnTo>
                  <a:close/>
                </a:path>
              </a:pathLst>
            </a:custGeom>
            <a:solidFill>
              <a:srgbClr val="B0C3C4"/>
            </a:solidFill>
          </p:spPr>
        </p:sp>
        <p:sp>
          <p:nvSpPr>
            <p:cNvPr id="4" name="TextBox 4"/>
            <p:cNvSpPr txBox="1"/>
            <p:nvPr/>
          </p:nvSpPr>
          <p:spPr>
            <a:xfrm>
              <a:off x="0" y="-38100"/>
              <a:ext cx="1341783" cy="19849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779861" y="2973937"/>
            <a:ext cx="5267974" cy="618361"/>
            <a:chOff x="0" y="0"/>
            <a:chExt cx="1366429" cy="160393"/>
          </a:xfrm>
        </p:grpSpPr>
        <p:sp>
          <p:nvSpPr>
            <p:cNvPr id="6" name="Freeform 6"/>
            <p:cNvSpPr/>
            <p:nvPr/>
          </p:nvSpPr>
          <p:spPr>
            <a:xfrm>
              <a:off x="0" y="0"/>
              <a:ext cx="1366429" cy="160393"/>
            </a:xfrm>
            <a:custGeom>
              <a:avLst/>
              <a:gdLst/>
              <a:ahLst/>
              <a:cxnLst/>
              <a:rect l="l" t="t" r="r" b="b"/>
              <a:pathLst>
                <a:path w="1366429" h="160393">
                  <a:moveTo>
                    <a:pt x="0" y="0"/>
                  </a:moveTo>
                  <a:lnTo>
                    <a:pt x="1366429" y="0"/>
                  </a:lnTo>
                  <a:lnTo>
                    <a:pt x="1366429" y="160393"/>
                  </a:lnTo>
                  <a:lnTo>
                    <a:pt x="0" y="160393"/>
                  </a:lnTo>
                  <a:close/>
                </a:path>
              </a:pathLst>
            </a:custGeom>
            <a:solidFill>
              <a:srgbClr val="1F888D"/>
            </a:solidFill>
          </p:spPr>
        </p:sp>
        <p:sp>
          <p:nvSpPr>
            <p:cNvPr id="7" name="TextBox 7"/>
            <p:cNvSpPr txBox="1"/>
            <p:nvPr/>
          </p:nvSpPr>
          <p:spPr>
            <a:xfrm>
              <a:off x="0" y="-38100"/>
              <a:ext cx="1366429" cy="19849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711987">
            <a:off x="9725081" y="2240673"/>
            <a:ext cx="13011561" cy="7882837"/>
          </a:xfrm>
          <a:custGeom>
            <a:avLst/>
            <a:gdLst/>
            <a:ahLst/>
            <a:cxnLst/>
            <a:rect l="l" t="t" r="r" b="b"/>
            <a:pathLst>
              <a:path w="13011561" h="7882837">
                <a:moveTo>
                  <a:pt x="0" y="0"/>
                </a:moveTo>
                <a:lnTo>
                  <a:pt x="13011561" y="0"/>
                </a:lnTo>
                <a:lnTo>
                  <a:pt x="13011561" y="7882837"/>
                </a:lnTo>
                <a:lnTo>
                  <a:pt x="0" y="7882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1047835" y="2973937"/>
            <a:ext cx="4957769" cy="618361"/>
            <a:chOff x="0" y="0"/>
            <a:chExt cx="1285967" cy="160393"/>
          </a:xfrm>
        </p:grpSpPr>
        <p:sp>
          <p:nvSpPr>
            <p:cNvPr id="10" name="Freeform 10"/>
            <p:cNvSpPr/>
            <p:nvPr/>
          </p:nvSpPr>
          <p:spPr>
            <a:xfrm>
              <a:off x="0" y="0"/>
              <a:ext cx="1285967" cy="160393"/>
            </a:xfrm>
            <a:custGeom>
              <a:avLst/>
              <a:gdLst/>
              <a:ahLst/>
              <a:cxnLst/>
              <a:rect l="l" t="t" r="r" b="b"/>
              <a:pathLst>
                <a:path w="1285967" h="160393">
                  <a:moveTo>
                    <a:pt x="0" y="0"/>
                  </a:moveTo>
                  <a:lnTo>
                    <a:pt x="1285967" y="0"/>
                  </a:lnTo>
                  <a:lnTo>
                    <a:pt x="1285967" y="160393"/>
                  </a:lnTo>
                  <a:lnTo>
                    <a:pt x="0" y="160393"/>
                  </a:lnTo>
                  <a:close/>
                </a:path>
              </a:pathLst>
            </a:custGeom>
            <a:solidFill>
              <a:srgbClr val="145A5D"/>
            </a:solidFill>
          </p:spPr>
        </p:sp>
        <p:sp>
          <p:nvSpPr>
            <p:cNvPr id="11" name="TextBox 11"/>
            <p:cNvSpPr txBox="1"/>
            <p:nvPr/>
          </p:nvSpPr>
          <p:spPr>
            <a:xfrm>
              <a:off x="0" y="-38100"/>
              <a:ext cx="1285967" cy="19849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791659" y="5289688"/>
            <a:ext cx="8993507" cy="9696504"/>
          </a:xfrm>
          <a:custGeom>
            <a:avLst/>
            <a:gdLst/>
            <a:ahLst/>
            <a:cxnLst/>
            <a:rect l="l" t="t" r="r" b="b"/>
            <a:pathLst>
              <a:path w="8993507" h="9696504">
                <a:moveTo>
                  <a:pt x="0" y="0"/>
                </a:moveTo>
                <a:lnTo>
                  <a:pt x="8993508" y="0"/>
                </a:lnTo>
                <a:lnTo>
                  <a:pt x="8993508" y="9696504"/>
                </a:lnTo>
                <a:lnTo>
                  <a:pt x="0" y="9696504"/>
                </a:lnTo>
                <a:lnTo>
                  <a:pt x="0"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13" name="AutoShape 13"/>
          <p:cNvSpPr/>
          <p:nvPr/>
        </p:nvSpPr>
        <p:spPr>
          <a:xfrm flipV="1">
            <a:off x="962025" y="3880049"/>
            <a:ext cx="0" cy="694569"/>
          </a:xfrm>
          <a:prstGeom prst="line">
            <a:avLst/>
          </a:prstGeom>
          <a:ln w="19050" cap="flat">
            <a:solidFill>
              <a:srgbClr val="000000"/>
            </a:solidFill>
            <a:prstDash val="solid"/>
            <a:headEnd type="arrow" w="med" len="sm"/>
            <a:tailEnd type="none" w="sm" len="sm"/>
          </a:ln>
        </p:spPr>
      </p:sp>
      <p:sp>
        <p:nvSpPr>
          <p:cNvPr id="14" name="AutoShape 14"/>
          <p:cNvSpPr/>
          <p:nvPr/>
        </p:nvSpPr>
        <p:spPr>
          <a:xfrm flipV="1">
            <a:off x="6227803" y="3880049"/>
            <a:ext cx="0" cy="694569"/>
          </a:xfrm>
          <a:prstGeom prst="line">
            <a:avLst/>
          </a:prstGeom>
          <a:ln w="19050" cap="flat">
            <a:solidFill>
              <a:srgbClr val="000000"/>
            </a:solidFill>
            <a:prstDash val="solid"/>
            <a:headEnd type="arrow" w="med" len="sm"/>
            <a:tailEnd type="none" w="sm" len="sm"/>
          </a:ln>
        </p:spPr>
      </p:sp>
      <p:sp>
        <p:nvSpPr>
          <p:cNvPr id="15" name="AutoShape 15"/>
          <p:cNvSpPr/>
          <p:nvPr/>
        </p:nvSpPr>
        <p:spPr>
          <a:xfrm flipV="1">
            <a:off x="11420776" y="3880049"/>
            <a:ext cx="0" cy="694569"/>
          </a:xfrm>
          <a:prstGeom prst="line">
            <a:avLst/>
          </a:prstGeom>
          <a:ln w="19050" cap="flat">
            <a:solidFill>
              <a:srgbClr val="000000"/>
            </a:solidFill>
            <a:prstDash val="solid"/>
            <a:headEnd type="arrow" w="med" len="sm"/>
            <a:tailEnd type="none" w="sm" len="sm"/>
          </a:ln>
        </p:spPr>
      </p:sp>
      <p:sp>
        <p:nvSpPr>
          <p:cNvPr id="16" name="TextBox 16"/>
          <p:cNvSpPr txBox="1"/>
          <p:nvPr/>
        </p:nvSpPr>
        <p:spPr>
          <a:xfrm>
            <a:off x="876294" y="3011839"/>
            <a:ext cx="2828801" cy="498094"/>
          </a:xfrm>
          <a:prstGeom prst="rect">
            <a:avLst/>
          </a:prstGeom>
        </p:spPr>
        <p:txBody>
          <a:bodyPr lIns="0" tIns="0" rIns="0" bIns="0" rtlCol="0" anchor="t">
            <a:spAutoFit/>
          </a:bodyPr>
          <a:lstStyle/>
          <a:p>
            <a:pPr marL="0" lvl="0" indent="0" algn="l">
              <a:lnSpc>
                <a:spcPts val="3682"/>
              </a:lnSpc>
            </a:pPr>
            <a:r>
              <a:rPr lang="en-US" sz="2899" b="1">
                <a:solidFill>
                  <a:srgbClr val="000000"/>
                </a:solidFill>
                <a:latin typeface="Helvetica World Bold"/>
                <a:ea typeface="Helvetica World Bold"/>
                <a:cs typeface="Helvetica World Bold"/>
                <a:sym typeface="Helvetica World Bold"/>
              </a:rPr>
              <a:t>Definition</a:t>
            </a:r>
          </a:p>
        </p:txBody>
      </p:sp>
      <p:sp>
        <p:nvSpPr>
          <p:cNvPr id="17" name="TextBox 17"/>
          <p:cNvSpPr txBox="1"/>
          <p:nvPr/>
        </p:nvSpPr>
        <p:spPr>
          <a:xfrm>
            <a:off x="6065843" y="3011839"/>
            <a:ext cx="2828801" cy="498094"/>
          </a:xfrm>
          <a:prstGeom prst="rect">
            <a:avLst/>
          </a:prstGeom>
        </p:spPr>
        <p:txBody>
          <a:bodyPr lIns="0" tIns="0" rIns="0" bIns="0" rtlCol="0" anchor="t">
            <a:spAutoFit/>
          </a:bodyPr>
          <a:lstStyle/>
          <a:p>
            <a:pPr marL="0" lvl="0" indent="0" algn="l">
              <a:lnSpc>
                <a:spcPts val="3682"/>
              </a:lnSpc>
            </a:pPr>
            <a:r>
              <a:rPr lang="en-US" sz="2899" b="1">
                <a:solidFill>
                  <a:srgbClr val="FFFFFF"/>
                </a:solidFill>
                <a:latin typeface="Helvetica World Bold"/>
                <a:ea typeface="Helvetica World Bold"/>
                <a:cs typeface="Helvetica World Bold"/>
                <a:sym typeface="Helvetica World Bold"/>
              </a:rPr>
              <a:t>Boundaries</a:t>
            </a:r>
          </a:p>
        </p:txBody>
      </p:sp>
      <p:sp>
        <p:nvSpPr>
          <p:cNvPr id="18" name="TextBox 18"/>
          <p:cNvSpPr txBox="1"/>
          <p:nvPr/>
        </p:nvSpPr>
        <p:spPr>
          <a:xfrm>
            <a:off x="11333585" y="3011839"/>
            <a:ext cx="3499408" cy="498094"/>
          </a:xfrm>
          <a:prstGeom prst="rect">
            <a:avLst/>
          </a:prstGeom>
        </p:spPr>
        <p:txBody>
          <a:bodyPr lIns="0" tIns="0" rIns="0" bIns="0" rtlCol="0" anchor="t">
            <a:spAutoFit/>
          </a:bodyPr>
          <a:lstStyle/>
          <a:p>
            <a:pPr marL="0" lvl="0" indent="0" algn="l">
              <a:lnSpc>
                <a:spcPts val="3682"/>
              </a:lnSpc>
            </a:pPr>
            <a:r>
              <a:rPr lang="en-US" sz="2899" b="1">
                <a:solidFill>
                  <a:srgbClr val="FFFFFF"/>
                </a:solidFill>
                <a:latin typeface="Helvetica World Bold"/>
                <a:ea typeface="Helvetica World Bold"/>
                <a:cs typeface="Helvetica World Bold"/>
                <a:sym typeface="Helvetica World Bold"/>
              </a:rPr>
              <a:t>Key Deliverables</a:t>
            </a:r>
          </a:p>
        </p:txBody>
      </p:sp>
      <p:sp>
        <p:nvSpPr>
          <p:cNvPr id="19" name="TextBox 19"/>
          <p:cNvSpPr txBox="1"/>
          <p:nvPr/>
        </p:nvSpPr>
        <p:spPr>
          <a:xfrm>
            <a:off x="627939" y="4974668"/>
            <a:ext cx="4728936" cy="4871596"/>
          </a:xfrm>
          <a:prstGeom prst="rect">
            <a:avLst/>
          </a:prstGeom>
        </p:spPr>
        <p:txBody>
          <a:bodyPr lIns="0" tIns="0" rIns="0" bIns="0" rtlCol="0" anchor="t">
            <a:spAutoFit/>
          </a:bodyPr>
          <a:lstStyle/>
          <a:p>
            <a:pPr marL="552534" lvl="1" indent="-276267" algn="l">
              <a:lnSpc>
                <a:spcPts val="3250"/>
              </a:lnSpc>
              <a:buFont typeface="Arial"/>
              <a:buChar char="•"/>
            </a:pPr>
            <a:r>
              <a:rPr lang="en-US" sz="2559">
                <a:solidFill>
                  <a:srgbClr val="2D2A21"/>
                </a:solidFill>
                <a:latin typeface="Helvetica World"/>
                <a:ea typeface="Helvetica World"/>
                <a:cs typeface="Helvetica World"/>
                <a:sym typeface="Helvetica World"/>
              </a:rPr>
              <a:t>Analyze Toronto apartment buildings using Evaluation dataset</a:t>
            </a:r>
          </a:p>
          <a:p>
            <a:pPr marL="552534" lvl="1" indent="-276267" algn="l">
              <a:lnSpc>
                <a:spcPts val="3250"/>
              </a:lnSpc>
              <a:buFont typeface="Arial"/>
              <a:buChar char="•"/>
            </a:pPr>
            <a:r>
              <a:rPr lang="en-US" sz="2559">
                <a:solidFill>
                  <a:srgbClr val="2D2A21"/>
                </a:solidFill>
                <a:latin typeface="Helvetica World"/>
                <a:ea typeface="Helvetica World"/>
                <a:cs typeface="Helvetica World"/>
                <a:sym typeface="Helvetica World"/>
              </a:rPr>
              <a:t>Develop interactive visualizations of building conditions</a:t>
            </a:r>
          </a:p>
          <a:p>
            <a:pPr marL="552534" lvl="1" indent="-276267" algn="l">
              <a:lnSpc>
                <a:spcPts val="3250"/>
              </a:lnSpc>
              <a:buFont typeface="Arial"/>
              <a:buChar char="•"/>
            </a:pPr>
            <a:r>
              <a:rPr lang="en-US" sz="2559">
                <a:solidFill>
                  <a:srgbClr val="2D2A21"/>
                </a:solidFill>
                <a:latin typeface="Helvetica World"/>
                <a:ea typeface="Helvetica World"/>
                <a:cs typeface="Helvetica World"/>
                <a:sym typeface="Helvetica World"/>
              </a:rPr>
              <a:t>Identify trends in maintenance and resident satisfaction</a:t>
            </a:r>
          </a:p>
          <a:p>
            <a:pPr marL="552534" lvl="1" indent="-276267" algn="l">
              <a:lnSpc>
                <a:spcPts val="3250"/>
              </a:lnSpc>
              <a:buFont typeface="Arial"/>
              <a:buChar char="•"/>
            </a:pPr>
            <a:r>
              <a:rPr lang="en-US" sz="2559">
                <a:solidFill>
                  <a:srgbClr val="2D2A21"/>
                </a:solidFill>
                <a:latin typeface="Helvetica World"/>
                <a:ea typeface="Helvetica World"/>
                <a:cs typeface="Helvetica World"/>
                <a:sym typeface="Helvetica World"/>
              </a:rPr>
              <a:t>Provide actionable insights for stakeholders</a:t>
            </a:r>
          </a:p>
          <a:p>
            <a:pPr marL="0" lvl="0" indent="0" algn="l">
              <a:lnSpc>
                <a:spcPts val="3250"/>
              </a:lnSpc>
            </a:pPr>
            <a:endParaRPr lang="en-US" sz="2559">
              <a:solidFill>
                <a:srgbClr val="2D2A21"/>
              </a:solidFill>
              <a:latin typeface="Helvetica World"/>
              <a:ea typeface="Helvetica World"/>
              <a:cs typeface="Helvetica World"/>
              <a:sym typeface="Helvetica World"/>
            </a:endParaRPr>
          </a:p>
        </p:txBody>
      </p:sp>
      <p:grpSp>
        <p:nvGrpSpPr>
          <p:cNvPr id="20" name="Group 20"/>
          <p:cNvGrpSpPr/>
          <p:nvPr/>
        </p:nvGrpSpPr>
        <p:grpSpPr>
          <a:xfrm>
            <a:off x="606906" y="778108"/>
            <a:ext cx="9690437" cy="1113709"/>
            <a:chOff x="0" y="0"/>
            <a:chExt cx="12920583" cy="1484945"/>
          </a:xfrm>
        </p:grpSpPr>
        <p:sp>
          <p:nvSpPr>
            <p:cNvPr id="21" name="TextBox 21"/>
            <p:cNvSpPr txBox="1"/>
            <p:nvPr/>
          </p:nvSpPr>
          <p:spPr>
            <a:xfrm>
              <a:off x="0" y="161925"/>
              <a:ext cx="12920583" cy="1323020"/>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Scope Management</a:t>
              </a:r>
            </a:p>
          </p:txBody>
        </p:sp>
        <p:sp>
          <p:nvSpPr>
            <p:cNvPr id="22" name="Freeform 22"/>
            <p:cNvSpPr/>
            <p:nvPr/>
          </p:nvSpPr>
          <p:spPr>
            <a:xfrm>
              <a:off x="11178652" y="259499"/>
              <a:ext cx="1150932" cy="1136545"/>
            </a:xfrm>
            <a:custGeom>
              <a:avLst/>
              <a:gdLst/>
              <a:ahLst/>
              <a:cxnLst/>
              <a:rect l="l" t="t" r="r" b="b"/>
              <a:pathLst>
                <a:path w="1150932" h="1136545">
                  <a:moveTo>
                    <a:pt x="0" y="0"/>
                  </a:moveTo>
                  <a:lnTo>
                    <a:pt x="1150932" y="0"/>
                  </a:lnTo>
                  <a:lnTo>
                    <a:pt x="1150932" y="1136546"/>
                  </a:lnTo>
                  <a:lnTo>
                    <a:pt x="0" y="113654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sp>
        <p:nvSpPr>
          <p:cNvPr id="23" name="TextBox 23"/>
          <p:cNvSpPr txBox="1"/>
          <p:nvPr/>
        </p:nvSpPr>
        <p:spPr>
          <a:xfrm>
            <a:off x="11080667" y="4860368"/>
            <a:ext cx="4728936" cy="3888414"/>
          </a:xfrm>
          <a:prstGeom prst="rect">
            <a:avLst/>
          </a:prstGeom>
        </p:spPr>
        <p:txBody>
          <a:bodyPr lIns="0" tIns="0" rIns="0" bIns="0" rtlCol="0" anchor="t">
            <a:spAutoFit/>
          </a:bodyPr>
          <a:lstStyle/>
          <a:p>
            <a:pPr marL="552533" lvl="1" indent="-276267" algn="l">
              <a:lnSpc>
                <a:spcPts val="4478"/>
              </a:lnSpc>
              <a:buFont typeface="Arial"/>
              <a:buChar char="•"/>
            </a:pPr>
            <a:r>
              <a:rPr lang="en-US" sz="2559">
                <a:solidFill>
                  <a:srgbClr val="2D2A21"/>
                </a:solidFill>
                <a:latin typeface="Helvetica World"/>
                <a:ea typeface="Helvetica World"/>
                <a:cs typeface="Helvetica World"/>
                <a:sym typeface="Helvetica World"/>
              </a:rPr>
              <a:t>Comprehensive data analysis report</a:t>
            </a:r>
          </a:p>
          <a:p>
            <a:pPr marL="552533" lvl="1" indent="-276267" algn="l">
              <a:lnSpc>
                <a:spcPts val="4478"/>
              </a:lnSpc>
              <a:buFont typeface="Arial"/>
              <a:buChar char="•"/>
            </a:pPr>
            <a:r>
              <a:rPr lang="en-US" sz="2559">
                <a:solidFill>
                  <a:srgbClr val="2D2A21"/>
                </a:solidFill>
                <a:latin typeface="Helvetica World"/>
                <a:ea typeface="Helvetica World"/>
                <a:cs typeface="Helvetica World"/>
                <a:sym typeface="Helvetica World"/>
              </a:rPr>
              <a:t>Interactive Tableau dashboard</a:t>
            </a:r>
          </a:p>
          <a:p>
            <a:pPr marL="552533" lvl="1" indent="-276267" algn="l">
              <a:lnSpc>
                <a:spcPts val="4478"/>
              </a:lnSpc>
              <a:buFont typeface="Arial"/>
              <a:buChar char="•"/>
            </a:pPr>
            <a:r>
              <a:rPr lang="en-US" sz="2559">
                <a:solidFill>
                  <a:srgbClr val="2D2A21"/>
                </a:solidFill>
                <a:latin typeface="Helvetica World"/>
                <a:ea typeface="Helvetica World"/>
                <a:cs typeface="Helvetica World"/>
                <a:sym typeface="Helvetica World"/>
              </a:rPr>
              <a:t>Stakeholder presentation of findings</a:t>
            </a:r>
          </a:p>
          <a:p>
            <a:pPr marL="0" lvl="0" indent="0" algn="l">
              <a:lnSpc>
                <a:spcPts val="4478"/>
              </a:lnSpc>
            </a:pPr>
            <a:endParaRPr lang="en-US" sz="2559">
              <a:solidFill>
                <a:srgbClr val="2D2A21"/>
              </a:solidFill>
              <a:latin typeface="Helvetica World"/>
              <a:ea typeface="Helvetica World"/>
              <a:cs typeface="Helvetica World"/>
              <a:sym typeface="Helvetica World"/>
            </a:endParaRPr>
          </a:p>
        </p:txBody>
      </p:sp>
      <p:sp>
        <p:nvSpPr>
          <p:cNvPr id="24" name="TextBox 24"/>
          <p:cNvSpPr txBox="1"/>
          <p:nvPr/>
        </p:nvSpPr>
        <p:spPr>
          <a:xfrm>
            <a:off x="5885006" y="4860368"/>
            <a:ext cx="4728936" cy="5012364"/>
          </a:xfrm>
          <a:prstGeom prst="rect">
            <a:avLst/>
          </a:prstGeom>
        </p:spPr>
        <p:txBody>
          <a:bodyPr lIns="0" tIns="0" rIns="0" bIns="0" rtlCol="0" anchor="t">
            <a:spAutoFit/>
          </a:bodyPr>
          <a:lstStyle/>
          <a:p>
            <a:pPr marL="552533" lvl="1" indent="-276267" algn="l">
              <a:lnSpc>
                <a:spcPts val="4478"/>
              </a:lnSpc>
              <a:buFont typeface="Arial"/>
              <a:buChar char="•"/>
            </a:pPr>
            <a:r>
              <a:rPr lang="en-US" sz="2559">
                <a:solidFill>
                  <a:srgbClr val="2D2A21"/>
                </a:solidFill>
                <a:latin typeface="Helvetica World"/>
                <a:ea typeface="Helvetica World"/>
                <a:cs typeface="Helvetica World"/>
                <a:sym typeface="Helvetica World"/>
              </a:rPr>
              <a:t>Limited to residential apartment buildings in Toronto</a:t>
            </a:r>
          </a:p>
          <a:p>
            <a:pPr marL="552533" lvl="1" indent="-276267" algn="l">
              <a:lnSpc>
                <a:spcPts val="4478"/>
              </a:lnSpc>
              <a:buFont typeface="Arial"/>
              <a:buChar char="•"/>
            </a:pPr>
            <a:r>
              <a:rPr lang="en-US" sz="2559">
                <a:solidFill>
                  <a:srgbClr val="2D2A21"/>
                </a:solidFill>
                <a:latin typeface="Helvetica World"/>
                <a:ea typeface="Helvetica World"/>
                <a:cs typeface="Helvetica World"/>
                <a:sym typeface="Helvetica World"/>
              </a:rPr>
              <a:t>Focused on data from 2023 onwards</a:t>
            </a:r>
          </a:p>
          <a:p>
            <a:pPr marL="552533" lvl="1" indent="-276267" algn="l">
              <a:lnSpc>
                <a:spcPts val="4478"/>
              </a:lnSpc>
              <a:buFont typeface="Arial"/>
              <a:buChar char="•"/>
            </a:pPr>
            <a:r>
              <a:rPr lang="en-US" sz="2559">
                <a:solidFill>
                  <a:srgbClr val="2D2A21"/>
                </a:solidFill>
                <a:latin typeface="Helvetica World"/>
                <a:ea typeface="Helvetica World"/>
                <a:cs typeface="Helvetica World"/>
                <a:sym typeface="Helvetica World"/>
              </a:rPr>
              <a:t>Excludes commercial properties and single-family homes</a:t>
            </a:r>
          </a:p>
          <a:p>
            <a:pPr marL="0" lvl="0" indent="0" algn="l">
              <a:lnSpc>
                <a:spcPts val="4478"/>
              </a:lnSpc>
            </a:pPr>
            <a:endParaRPr lang="en-US" sz="2559">
              <a:solidFill>
                <a:srgbClr val="2D2A21"/>
              </a:solidFill>
              <a:latin typeface="Helvetica World"/>
              <a:ea typeface="Helvetica World"/>
              <a:cs typeface="Helvetica World"/>
              <a:sym typeface="Helvetica Wor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H="1" flipV="1">
            <a:off x="10695320" y="-3468846"/>
            <a:ext cx="8993507" cy="9696504"/>
          </a:xfrm>
          <a:custGeom>
            <a:avLst/>
            <a:gdLst/>
            <a:ahLst/>
            <a:cxnLst/>
            <a:rect l="l" t="t" r="r" b="b"/>
            <a:pathLst>
              <a:path w="8993507" h="9696504">
                <a:moveTo>
                  <a:pt x="8993507" y="9696504"/>
                </a:moveTo>
                <a:lnTo>
                  <a:pt x="0" y="9696504"/>
                </a:lnTo>
                <a:lnTo>
                  <a:pt x="0" y="0"/>
                </a:lnTo>
                <a:lnTo>
                  <a:pt x="8993507" y="0"/>
                </a:lnTo>
                <a:lnTo>
                  <a:pt x="8993507"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429060" y="2061834"/>
            <a:ext cx="7876830" cy="936263"/>
            <a:chOff x="0" y="0"/>
            <a:chExt cx="2074556" cy="246588"/>
          </a:xfrm>
        </p:grpSpPr>
        <p:sp>
          <p:nvSpPr>
            <p:cNvPr id="4" name="Freeform 4"/>
            <p:cNvSpPr/>
            <p:nvPr/>
          </p:nvSpPr>
          <p:spPr>
            <a:xfrm>
              <a:off x="0" y="0"/>
              <a:ext cx="2074556" cy="246588"/>
            </a:xfrm>
            <a:custGeom>
              <a:avLst/>
              <a:gdLst/>
              <a:ahLst/>
              <a:cxnLst/>
              <a:rect l="l" t="t" r="r" b="b"/>
              <a:pathLst>
                <a:path w="2074556" h="246588">
                  <a:moveTo>
                    <a:pt x="9829" y="0"/>
                  </a:moveTo>
                  <a:lnTo>
                    <a:pt x="2064727" y="0"/>
                  </a:lnTo>
                  <a:cubicBezTo>
                    <a:pt x="2070156" y="0"/>
                    <a:pt x="2074556" y="4400"/>
                    <a:pt x="2074556" y="9829"/>
                  </a:cubicBezTo>
                  <a:lnTo>
                    <a:pt x="2074556" y="236759"/>
                  </a:lnTo>
                  <a:cubicBezTo>
                    <a:pt x="2074556" y="242187"/>
                    <a:pt x="2070156" y="246588"/>
                    <a:pt x="2064727" y="246588"/>
                  </a:cubicBezTo>
                  <a:lnTo>
                    <a:pt x="9829" y="246588"/>
                  </a:lnTo>
                  <a:cubicBezTo>
                    <a:pt x="4400" y="246588"/>
                    <a:pt x="0" y="242187"/>
                    <a:pt x="0" y="236759"/>
                  </a:cubicBezTo>
                  <a:lnTo>
                    <a:pt x="0" y="9829"/>
                  </a:lnTo>
                  <a:cubicBezTo>
                    <a:pt x="0" y="4400"/>
                    <a:pt x="4400" y="0"/>
                    <a:pt x="9829" y="0"/>
                  </a:cubicBezTo>
                  <a:close/>
                </a:path>
              </a:pathLst>
            </a:custGeom>
            <a:solidFill>
              <a:srgbClr val="21888D"/>
            </a:solidFill>
          </p:spPr>
        </p:sp>
        <p:sp>
          <p:nvSpPr>
            <p:cNvPr id="5" name="TextBox 5"/>
            <p:cNvSpPr txBox="1"/>
            <p:nvPr/>
          </p:nvSpPr>
          <p:spPr>
            <a:xfrm>
              <a:off x="0" y="-47625"/>
              <a:ext cx="2074556" cy="294213"/>
            </a:xfrm>
            <a:prstGeom prst="rect">
              <a:avLst/>
            </a:prstGeom>
          </p:spPr>
          <p:txBody>
            <a:bodyPr lIns="50800" tIns="50800" rIns="50800" bIns="50800" rtlCol="0" anchor="ctr"/>
            <a:lstStyle/>
            <a:p>
              <a:pPr algn="ctr">
                <a:lnSpc>
                  <a:spcPts val="3133"/>
                </a:lnSpc>
              </a:pPr>
              <a:r>
                <a:rPr lang="en-US" sz="2238" b="1">
                  <a:solidFill>
                    <a:srgbClr val="FFFFFF"/>
                  </a:solidFill>
                  <a:latin typeface="Helvetica World Bold"/>
                  <a:ea typeface="Helvetica World Bold"/>
                  <a:cs typeface="Helvetica World Bold"/>
                  <a:sym typeface="Helvetica World Bold"/>
                </a:rPr>
                <a:t>Data Driven Evaluation of Toronto Apartment Buildings </a:t>
              </a:r>
            </a:p>
          </p:txBody>
        </p:sp>
      </p:grpSp>
      <p:grpSp>
        <p:nvGrpSpPr>
          <p:cNvPr id="6" name="Group 6"/>
          <p:cNvGrpSpPr/>
          <p:nvPr/>
        </p:nvGrpSpPr>
        <p:grpSpPr>
          <a:xfrm>
            <a:off x="1135196" y="3524791"/>
            <a:ext cx="1826309" cy="898408"/>
            <a:chOff x="0" y="0"/>
            <a:chExt cx="481003" cy="236618"/>
          </a:xfrm>
        </p:grpSpPr>
        <p:sp>
          <p:nvSpPr>
            <p:cNvPr id="7" name="Freeform 7"/>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8" name="TextBox 8"/>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Project </a:t>
              </a:r>
            </a:p>
            <a:p>
              <a:pPr algn="ctr">
                <a:lnSpc>
                  <a:spcPts val="1679"/>
                </a:lnSpc>
              </a:pPr>
              <a:r>
                <a:rPr lang="en-US" sz="1200" b="1">
                  <a:solidFill>
                    <a:srgbClr val="FFFFFF"/>
                  </a:solidFill>
                  <a:latin typeface="Helvetica World Bold"/>
                  <a:ea typeface="Helvetica World Bold"/>
                  <a:cs typeface="Helvetica World Bold"/>
                  <a:sym typeface="Helvetica World Bold"/>
                </a:rPr>
                <a:t>Initiation</a:t>
              </a:r>
            </a:p>
          </p:txBody>
        </p:sp>
      </p:grpSp>
      <p:grpSp>
        <p:nvGrpSpPr>
          <p:cNvPr id="9" name="Group 9"/>
          <p:cNvGrpSpPr/>
          <p:nvPr/>
        </p:nvGrpSpPr>
        <p:grpSpPr>
          <a:xfrm>
            <a:off x="1135196" y="4780341"/>
            <a:ext cx="1826309" cy="898408"/>
            <a:chOff x="0" y="0"/>
            <a:chExt cx="481003" cy="236618"/>
          </a:xfrm>
        </p:grpSpPr>
        <p:sp>
          <p:nvSpPr>
            <p:cNvPr id="10" name="Freeform 10"/>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1" name="TextBox 11"/>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Define project scope and objectives</a:t>
              </a:r>
            </a:p>
          </p:txBody>
        </p:sp>
      </p:grpSp>
      <p:grpSp>
        <p:nvGrpSpPr>
          <p:cNvPr id="12" name="Group 12"/>
          <p:cNvGrpSpPr/>
          <p:nvPr/>
        </p:nvGrpSpPr>
        <p:grpSpPr>
          <a:xfrm>
            <a:off x="1135196" y="5804366"/>
            <a:ext cx="1826309" cy="898408"/>
            <a:chOff x="0" y="0"/>
            <a:chExt cx="481003" cy="236618"/>
          </a:xfrm>
        </p:grpSpPr>
        <p:sp>
          <p:nvSpPr>
            <p:cNvPr id="13" name="Freeform 13"/>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4" name="TextBox 14"/>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Identify </a:t>
              </a:r>
            </a:p>
            <a:p>
              <a:pPr algn="ctr">
                <a:lnSpc>
                  <a:spcPts val="1679"/>
                </a:lnSpc>
              </a:pPr>
              <a:r>
                <a:rPr lang="en-US" sz="1200" b="1">
                  <a:solidFill>
                    <a:srgbClr val="FFFFFF"/>
                  </a:solidFill>
                  <a:latin typeface="Helvetica World Bold"/>
                  <a:ea typeface="Helvetica World Bold"/>
                  <a:cs typeface="Helvetica World Bold"/>
                  <a:sym typeface="Helvetica World Bold"/>
                </a:rPr>
                <a:t>stakeholders</a:t>
              </a:r>
            </a:p>
          </p:txBody>
        </p:sp>
      </p:grpSp>
      <p:grpSp>
        <p:nvGrpSpPr>
          <p:cNvPr id="15" name="Group 15"/>
          <p:cNvGrpSpPr/>
          <p:nvPr/>
        </p:nvGrpSpPr>
        <p:grpSpPr>
          <a:xfrm>
            <a:off x="1135196" y="6826599"/>
            <a:ext cx="1826309" cy="898408"/>
            <a:chOff x="0" y="0"/>
            <a:chExt cx="481003" cy="236618"/>
          </a:xfrm>
        </p:grpSpPr>
        <p:sp>
          <p:nvSpPr>
            <p:cNvPr id="16" name="Freeform 16"/>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7" name="TextBox 17"/>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Develop project</a:t>
              </a:r>
            </a:p>
            <a:p>
              <a:pPr algn="ctr">
                <a:lnSpc>
                  <a:spcPts val="1679"/>
                </a:lnSpc>
              </a:pPr>
              <a:r>
                <a:rPr lang="en-US" sz="1200" b="1">
                  <a:solidFill>
                    <a:srgbClr val="FFFFFF"/>
                  </a:solidFill>
                  <a:latin typeface="Helvetica World Bold"/>
                  <a:ea typeface="Helvetica World Bold"/>
                  <a:cs typeface="Helvetica World Bold"/>
                  <a:sym typeface="Helvetica World Bold"/>
                </a:rPr>
                <a:t>charter</a:t>
              </a:r>
            </a:p>
          </p:txBody>
        </p:sp>
      </p:grpSp>
      <p:grpSp>
        <p:nvGrpSpPr>
          <p:cNvPr id="18" name="Group 18"/>
          <p:cNvGrpSpPr/>
          <p:nvPr/>
        </p:nvGrpSpPr>
        <p:grpSpPr>
          <a:xfrm>
            <a:off x="1135196" y="7848832"/>
            <a:ext cx="1826309" cy="898408"/>
            <a:chOff x="0" y="0"/>
            <a:chExt cx="481003" cy="236618"/>
          </a:xfrm>
        </p:grpSpPr>
        <p:sp>
          <p:nvSpPr>
            <p:cNvPr id="19" name="Freeform 19"/>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20" name="TextBox 20"/>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Kick-off meeting</a:t>
              </a:r>
            </a:p>
          </p:txBody>
        </p:sp>
      </p:grpSp>
      <p:grpSp>
        <p:nvGrpSpPr>
          <p:cNvPr id="21" name="Group 21"/>
          <p:cNvGrpSpPr/>
          <p:nvPr/>
        </p:nvGrpSpPr>
        <p:grpSpPr>
          <a:xfrm>
            <a:off x="3163270" y="3524791"/>
            <a:ext cx="1826309" cy="898408"/>
            <a:chOff x="0" y="0"/>
            <a:chExt cx="481003" cy="236618"/>
          </a:xfrm>
        </p:grpSpPr>
        <p:sp>
          <p:nvSpPr>
            <p:cNvPr id="22" name="Freeform 22"/>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23" name="TextBox 23"/>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Data Acquisition and Preparation</a:t>
              </a:r>
            </a:p>
          </p:txBody>
        </p:sp>
      </p:grpSp>
      <p:grpSp>
        <p:nvGrpSpPr>
          <p:cNvPr id="24" name="Group 24"/>
          <p:cNvGrpSpPr/>
          <p:nvPr/>
        </p:nvGrpSpPr>
        <p:grpSpPr>
          <a:xfrm>
            <a:off x="3163270" y="4780341"/>
            <a:ext cx="1826309" cy="898408"/>
            <a:chOff x="0" y="0"/>
            <a:chExt cx="481003" cy="236618"/>
          </a:xfrm>
        </p:grpSpPr>
        <p:sp>
          <p:nvSpPr>
            <p:cNvPr id="25" name="Freeform 25"/>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26" name="TextBox 26"/>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Identify data </a:t>
              </a:r>
            </a:p>
            <a:p>
              <a:pPr algn="ctr">
                <a:lnSpc>
                  <a:spcPts val="1679"/>
                </a:lnSpc>
              </a:pPr>
              <a:r>
                <a:rPr lang="en-US" sz="1200" b="1">
                  <a:solidFill>
                    <a:srgbClr val="FFFFFF"/>
                  </a:solidFill>
                  <a:latin typeface="Helvetica World Bold"/>
                  <a:ea typeface="Helvetica World Bold"/>
                  <a:cs typeface="Helvetica World Bold"/>
                  <a:sym typeface="Helvetica World Bold"/>
                </a:rPr>
                <a:t>sources</a:t>
              </a:r>
            </a:p>
          </p:txBody>
        </p:sp>
      </p:grpSp>
      <p:grpSp>
        <p:nvGrpSpPr>
          <p:cNvPr id="27" name="Group 27"/>
          <p:cNvGrpSpPr/>
          <p:nvPr/>
        </p:nvGrpSpPr>
        <p:grpSpPr>
          <a:xfrm>
            <a:off x="3163270" y="5804366"/>
            <a:ext cx="1826309" cy="898408"/>
            <a:chOff x="0" y="0"/>
            <a:chExt cx="481003" cy="236618"/>
          </a:xfrm>
        </p:grpSpPr>
        <p:sp>
          <p:nvSpPr>
            <p:cNvPr id="28" name="Freeform 28"/>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29" name="TextBox 29"/>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Access to Apartment Building Dataset</a:t>
              </a:r>
            </a:p>
          </p:txBody>
        </p:sp>
      </p:grpSp>
      <p:grpSp>
        <p:nvGrpSpPr>
          <p:cNvPr id="30" name="Group 30"/>
          <p:cNvGrpSpPr/>
          <p:nvPr/>
        </p:nvGrpSpPr>
        <p:grpSpPr>
          <a:xfrm>
            <a:off x="3163270" y="6826599"/>
            <a:ext cx="1826309" cy="898408"/>
            <a:chOff x="0" y="0"/>
            <a:chExt cx="481003" cy="236618"/>
          </a:xfrm>
        </p:grpSpPr>
        <p:sp>
          <p:nvSpPr>
            <p:cNvPr id="31" name="Freeform 31"/>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32" name="TextBox 32"/>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Data cleaning and validation</a:t>
              </a:r>
            </a:p>
          </p:txBody>
        </p:sp>
      </p:grpSp>
      <p:grpSp>
        <p:nvGrpSpPr>
          <p:cNvPr id="33" name="Group 33"/>
          <p:cNvGrpSpPr/>
          <p:nvPr/>
        </p:nvGrpSpPr>
        <p:grpSpPr>
          <a:xfrm>
            <a:off x="3163270" y="7848832"/>
            <a:ext cx="1826309" cy="898408"/>
            <a:chOff x="0" y="0"/>
            <a:chExt cx="481003" cy="236618"/>
          </a:xfrm>
        </p:grpSpPr>
        <p:sp>
          <p:nvSpPr>
            <p:cNvPr id="34" name="Freeform 34"/>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35" name="TextBox 35"/>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Data integration</a:t>
              </a:r>
            </a:p>
          </p:txBody>
        </p:sp>
      </p:grpSp>
      <p:grpSp>
        <p:nvGrpSpPr>
          <p:cNvPr id="36" name="Group 36"/>
          <p:cNvGrpSpPr/>
          <p:nvPr/>
        </p:nvGrpSpPr>
        <p:grpSpPr>
          <a:xfrm>
            <a:off x="5189604" y="3524791"/>
            <a:ext cx="1826309" cy="898408"/>
            <a:chOff x="0" y="0"/>
            <a:chExt cx="481003" cy="236618"/>
          </a:xfrm>
        </p:grpSpPr>
        <p:sp>
          <p:nvSpPr>
            <p:cNvPr id="37" name="Freeform 37"/>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38" name="TextBox 38"/>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Data Analysis</a:t>
              </a:r>
            </a:p>
          </p:txBody>
        </p:sp>
      </p:grpSp>
      <p:grpSp>
        <p:nvGrpSpPr>
          <p:cNvPr id="39" name="Group 39"/>
          <p:cNvGrpSpPr/>
          <p:nvPr/>
        </p:nvGrpSpPr>
        <p:grpSpPr>
          <a:xfrm>
            <a:off x="5189604" y="4780341"/>
            <a:ext cx="1826309" cy="898408"/>
            <a:chOff x="0" y="0"/>
            <a:chExt cx="481003" cy="236618"/>
          </a:xfrm>
        </p:grpSpPr>
        <p:sp>
          <p:nvSpPr>
            <p:cNvPr id="40" name="Freeform 40"/>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41" name="TextBox 41"/>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Exploratory data analysis</a:t>
              </a:r>
            </a:p>
          </p:txBody>
        </p:sp>
      </p:grpSp>
      <p:grpSp>
        <p:nvGrpSpPr>
          <p:cNvPr id="42" name="Group 42"/>
          <p:cNvGrpSpPr/>
          <p:nvPr/>
        </p:nvGrpSpPr>
        <p:grpSpPr>
          <a:xfrm>
            <a:off x="5189604" y="5804366"/>
            <a:ext cx="1826309" cy="898408"/>
            <a:chOff x="0" y="0"/>
            <a:chExt cx="481003" cy="236618"/>
          </a:xfrm>
        </p:grpSpPr>
        <p:sp>
          <p:nvSpPr>
            <p:cNvPr id="43" name="Freeform 43"/>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44" name="TextBox 44"/>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Statistical analysis</a:t>
              </a:r>
            </a:p>
          </p:txBody>
        </p:sp>
      </p:grpSp>
      <p:grpSp>
        <p:nvGrpSpPr>
          <p:cNvPr id="45" name="Group 45"/>
          <p:cNvGrpSpPr/>
          <p:nvPr/>
        </p:nvGrpSpPr>
        <p:grpSpPr>
          <a:xfrm>
            <a:off x="5189604" y="6826599"/>
            <a:ext cx="1826309" cy="898408"/>
            <a:chOff x="0" y="0"/>
            <a:chExt cx="481003" cy="236618"/>
          </a:xfrm>
        </p:grpSpPr>
        <p:sp>
          <p:nvSpPr>
            <p:cNvPr id="46" name="Freeform 46"/>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47" name="TextBox 47"/>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Geospatial analysis</a:t>
              </a:r>
            </a:p>
          </p:txBody>
        </p:sp>
      </p:grpSp>
      <p:grpSp>
        <p:nvGrpSpPr>
          <p:cNvPr id="48" name="Group 48"/>
          <p:cNvGrpSpPr/>
          <p:nvPr/>
        </p:nvGrpSpPr>
        <p:grpSpPr>
          <a:xfrm>
            <a:off x="5189604" y="7848832"/>
            <a:ext cx="1826309" cy="898408"/>
            <a:chOff x="0" y="0"/>
            <a:chExt cx="481003" cy="236618"/>
          </a:xfrm>
        </p:grpSpPr>
        <p:sp>
          <p:nvSpPr>
            <p:cNvPr id="49" name="Freeform 49"/>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50" name="TextBox 50"/>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Trend analysis</a:t>
              </a:r>
            </a:p>
          </p:txBody>
        </p:sp>
      </p:grpSp>
      <p:grpSp>
        <p:nvGrpSpPr>
          <p:cNvPr id="51" name="Group 51"/>
          <p:cNvGrpSpPr/>
          <p:nvPr/>
        </p:nvGrpSpPr>
        <p:grpSpPr>
          <a:xfrm>
            <a:off x="7217678" y="3524791"/>
            <a:ext cx="1826309" cy="898408"/>
            <a:chOff x="0" y="0"/>
            <a:chExt cx="481003" cy="236618"/>
          </a:xfrm>
        </p:grpSpPr>
        <p:sp>
          <p:nvSpPr>
            <p:cNvPr id="52" name="Freeform 52"/>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53" name="TextBox 53"/>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Dashboard Development</a:t>
              </a:r>
            </a:p>
          </p:txBody>
        </p:sp>
      </p:grpSp>
      <p:grpSp>
        <p:nvGrpSpPr>
          <p:cNvPr id="54" name="Group 54"/>
          <p:cNvGrpSpPr/>
          <p:nvPr/>
        </p:nvGrpSpPr>
        <p:grpSpPr>
          <a:xfrm>
            <a:off x="7217678" y="4780341"/>
            <a:ext cx="1826309" cy="898408"/>
            <a:chOff x="0" y="0"/>
            <a:chExt cx="481003" cy="236618"/>
          </a:xfrm>
        </p:grpSpPr>
        <p:sp>
          <p:nvSpPr>
            <p:cNvPr id="55" name="Freeform 55"/>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56" name="TextBox 56"/>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Design dashboard layout</a:t>
              </a:r>
            </a:p>
          </p:txBody>
        </p:sp>
      </p:grpSp>
      <p:grpSp>
        <p:nvGrpSpPr>
          <p:cNvPr id="57" name="Group 57"/>
          <p:cNvGrpSpPr/>
          <p:nvPr/>
        </p:nvGrpSpPr>
        <p:grpSpPr>
          <a:xfrm>
            <a:off x="7217678" y="5804366"/>
            <a:ext cx="1826309" cy="898408"/>
            <a:chOff x="0" y="0"/>
            <a:chExt cx="481003" cy="236618"/>
          </a:xfrm>
        </p:grpSpPr>
        <p:sp>
          <p:nvSpPr>
            <p:cNvPr id="58" name="Freeform 58"/>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59" name="TextBox 59"/>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Create data visualizations</a:t>
              </a:r>
            </a:p>
          </p:txBody>
        </p:sp>
      </p:grpSp>
      <p:grpSp>
        <p:nvGrpSpPr>
          <p:cNvPr id="60" name="Group 60"/>
          <p:cNvGrpSpPr/>
          <p:nvPr/>
        </p:nvGrpSpPr>
        <p:grpSpPr>
          <a:xfrm>
            <a:off x="7217678" y="6826599"/>
            <a:ext cx="1826309" cy="898408"/>
            <a:chOff x="0" y="0"/>
            <a:chExt cx="481003" cy="236618"/>
          </a:xfrm>
        </p:grpSpPr>
        <p:sp>
          <p:nvSpPr>
            <p:cNvPr id="61" name="Freeform 61"/>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62" name="TextBox 62"/>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Implement interactive features</a:t>
              </a:r>
            </a:p>
          </p:txBody>
        </p:sp>
      </p:grpSp>
      <p:grpSp>
        <p:nvGrpSpPr>
          <p:cNvPr id="63" name="Group 63"/>
          <p:cNvGrpSpPr/>
          <p:nvPr/>
        </p:nvGrpSpPr>
        <p:grpSpPr>
          <a:xfrm>
            <a:off x="7217678" y="7848832"/>
            <a:ext cx="1826309" cy="898408"/>
            <a:chOff x="0" y="0"/>
            <a:chExt cx="481003" cy="236618"/>
          </a:xfrm>
        </p:grpSpPr>
        <p:sp>
          <p:nvSpPr>
            <p:cNvPr id="64" name="Freeform 64"/>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65" name="TextBox 65"/>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Develop filtering capabilities</a:t>
              </a:r>
            </a:p>
          </p:txBody>
        </p:sp>
      </p:grpSp>
      <p:grpSp>
        <p:nvGrpSpPr>
          <p:cNvPr id="66" name="Group 66"/>
          <p:cNvGrpSpPr/>
          <p:nvPr/>
        </p:nvGrpSpPr>
        <p:grpSpPr>
          <a:xfrm>
            <a:off x="9244013" y="3524791"/>
            <a:ext cx="1826309" cy="898408"/>
            <a:chOff x="0" y="0"/>
            <a:chExt cx="481003" cy="236618"/>
          </a:xfrm>
        </p:grpSpPr>
        <p:sp>
          <p:nvSpPr>
            <p:cNvPr id="67" name="Freeform 67"/>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68" name="TextBox 68"/>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Testing and Quality Assurance</a:t>
              </a:r>
            </a:p>
          </p:txBody>
        </p:sp>
      </p:grpSp>
      <p:grpSp>
        <p:nvGrpSpPr>
          <p:cNvPr id="69" name="Group 69"/>
          <p:cNvGrpSpPr/>
          <p:nvPr/>
        </p:nvGrpSpPr>
        <p:grpSpPr>
          <a:xfrm>
            <a:off x="9244013" y="4780341"/>
            <a:ext cx="1826309" cy="898408"/>
            <a:chOff x="0" y="0"/>
            <a:chExt cx="481003" cy="236618"/>
          </a:xfrm>
        </p:grpSpPr>
        <p:sp>
          <p:nvSpPr>
            <p:cNvPr id="70" name="Freeform 70"/>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71" name="TextBox 71"/>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Develop test cases</a:t>
              </a:r>
            </a:p>
          </p:txBody>
        </p:sp>
      </p:grpSp>
      <p:grpSp>
        <p:nvGrpSpPr>
          <p:cNvPr id="72" name="Group 72"/>
          <p:cNvGrpSpPr/>
          <p:nvPr/>
        </p:nvGrpSpPr>
        <p:grpSpPr>
          <a:xfrm>
            <a:off x="9244013" y="5804366"/>
            <a:ext cx="1826309" cy="898408"/>
            <a:chOff x="0" y="0"/>
            <a:chExt cx="481003" cy="236618"/>
          </a:xfrm>
        </p:grpSpPr>
        <p:sp>
          <p:nvSpPr>
            <p:cNvPr id="73" name="Freeform 73"/>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74" name="TextBox 74"/>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Perform functional testing</a:t>
              </a:r>
            </a:p>
          </p:txBody>
        </p:sp>
      </p:grpSp>
      <p:grpSp>
        <p:nvGrpSpPr>
          <p:cNvPr id="75" name="Group 75"/>
          <p:cNvGrpSpPr/>
          <p:nvPr/>
        </p:nvGrpSpPr>
        <p:grpSpPr>
          <a:xfrm>
            <a:off x="9244013" y="6826599"/>
            <a:ext cx="1826309" cy="898408"/>
            <a:chOff x="0" y="0"/>
            <a:chExt cx="481003" cy="236618"/>
          </a:xfrm>
        </p:grpSpPr>
        <p:sp>
          <p:nvSpPr>
            <p:cNvPr id="76" name="Freeform 76"/>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77" name="TextBox 77"/>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User acceptance testing</a:t>
              </a:r>
            </a:p>
          </p:txBody>
        </p:sp>
      </p:grpSp>
      <p:grpSp>
        <p:nvGrpSpPr>
          <p:cNvPr id="78" name="Group 78"/>
          <p:cNvGrpSpPr/>
          <p:nvPr/>
        </p:nvGrpSpPr>
        <p:grpSpPr>
          <a:xfrm>
            <a:off x="9244013" y="7848832"/>
            <a:ext cx="1826309" cy="898408"/>
            <a:chOff x="0" y="0"/>
            <a:chExt cx="481003" cy="236618"/>
          </a:xfrm>
        </p:grpSpPr>
        <p:sp>
          <p:nvSpPr>
            <p:cNvPr id="79" name="Freeform 79"/>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80" name="TextBox 80"/>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Performance testing</a:t>
              </a:r>
            </a:p>
          </p:txBody>
        </p:sp>
      </p:grpSp>
      <p:grpSp>
        <p:nvGrpSpPr>
          <p:cNvPr id="81" name="Group 81"/>
          <p:cNvGrpSpPr/>
          <p:nvPr/>
        </p:nvGrpSpPr>
        <p:grpSpPr>
          <a:xfrm>
            <a:off x="11272087" y="3524791"/>
            <a:ext cx="1826309" cy="898408"/>
            <a:chOff x="0" y="0"/>
            <a:chExt cx="481003" cy="236618"/>
          </a:xfrm>
        </p:grpSpPr>
        <p:sp>
          <p:nvSpPr>
            <p:cNvPr id="82" name="Freeform 82"/>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83" name="TextBox 83"/>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Documentation</a:t>
              </a:r>
            </a:p>
          </p:txBody>
        </p:sp>
      </p:grpSp>
      <p:grpSp>
        <p:nvGrpSpPr>
          <p:cNvPr id="84" name="Group 84"/>
          <p:cNvGrpSpPr/>
          <p:nvPr/>
        </p:nvGrpSpPr>
        <p:grpSpPr>
          <a:xfrm>
            <a:off x="11272087" y="4780341"/>
            <a:ext cx="1826309" cy="898408"/>
            <a:chOff x="0" y="0"/>
            <a:chExt cx="481003" cy="236618"/>
          </a:xfrm>
        </p:grpSpPr>
        <p:sp>
          <p:nvSpPr>
            <p:cNvPr id="85" name="Freeform 85"/>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86" name="TextBox 86"/>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Create user manual</a:t>
              </a:r>
            </a:p>
          </p:txBody>
        </p:sp>
      </p:grpSp>
      <p:grpSp>
        <p:nvGrpSpPr>
          <p:cNvPr id="87" name="Group 87"/>
          <p:cNvGrpSpPr/>
          <p:nvPr/>
        </p:nvGrpSpPr>
        <p:grpSpPr>
          <a:xfrm>
            <a:off x="11272087" y="5804366"/>
            <a:ext cx="1826309" cy="898408"/>
            <a:chOff x="0" y="0"/>
            <a:chExt cx="481003" cy="236618"/>
          </a:xfrm>
        </p:grpSpPr>
        <p:sp>
          <p:nvSpPr>
            <p:cNvPr id="88" name="Freeform 88"/>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89" name="TextBox 89"/>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Develop technical documentation</a:t>
              </a:r>
            </a:p>
          </p:txBody>
        </p:sp>
      </p:grpSp>
      <p:grpSp>
        <p:nvGrpSpPr>
          <p:cNvPr id="90" name="Group 90"/>
          <p:cNvGrpSpPr/>
          <p:nvPr/>
        </p:nvGrpSpPr>
        <p:grpSpPr>
          <a:xfrm>
            <a:off x="11272087" y="6826599"/>
            <a:ext cx="1826309" cy="898408"/>
            <a:chOff x="0" y="0"/>
            <a:chExt cx="481003" cy="236618"/>
          </a:xfrm>
        </p:grpSpPr>
        <p:sp>
          <p:nvSpPr>
            <p:cNvPr id="91" name="Freeform 91"/>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92" name="TextBox 92"/>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Prepare </a:t>
              </a:r>
            </a:p>
            <a:p>
              <a:pPr algn="ctr">
                <a:lnSpc>
                  <a:spcPts val="1679"/>
                </a:lnSpc>
              </a:pPr>
              <a:r>
                <a:rPr lang="en-US" sz="1200" b="1">
                  <a:solidFill>
                    <a:srgbClr val="FFFFFF"/>
                  </a:solidFill>
                  <a:latin typeface="Helvetica World Bold"/>
                  <a:ea typeface="Helvetica World Bold"/>
                  <a:cs typeface="Helvetica World Bold"/>
                  <a:sym typeface="Helvetica World Bold"/>
                </a:rPr>
                <a:t>data dictionary</a:t>
              </a:r>
            </a:p>
          </p:txBody>
        </p:sp>
      </p:grpSp>
      <p:grpSp>
        <p:nvGrpSpPr>
          <p:cNvPr id="93" name="Group 93"/>
          <p:cNvGrpSpPr/>
          <p:nvPr/>
        </p:nvGrpSpPr>
        <p:grpSpPr>
          <a:xfrm>
            <a:off x="11272087" y="7848832"/>
            <a:ext cx="1826309" cy="898408"/>
            <a:chOff x="0" y="0"/>
            <a:chExt cx="481003" cy="236618"/>
          </a:xfrm>
        </p:grpSpPr>
        <p:sp>
          <p:nvSpPr>
            <p:cNvPr id="94" name="Freeform 94"/>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95" name="TextBox 95"/>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Document analysis methodology</a:t>
              </a:r>
            </a:p>
          </p:txBody>
        </p:sp>
      </p:grpSp>
      <p:grpSp>
        <p:nvGrpSpPr>
          <p:cNvPr id="96" name="Group 96"/>
          <p:cNvGrpSpPr/>
          <p:nvPr/>
        </p:nvGrpSpPr>
        <p:grpSpPr>
          <a:xfrm>
            <a:off x="13298421" y="3524791"/>
            <a:ext cx="1826309" cy="898408"/>
            <a:chOff x="0" y="0"/>
            <a:chExt cx="481003" cy="236618"/>
          </a:xfrm>
        </p:grpSpPr>
        <p:sp>
          <p:nvSpPr>
            <p:cNvPr id="97" name="Freeform 97"/>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98" name="TextBox 98"/>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Deployment</a:t>
              </a:r>
            </a:p>
          </p:txBody>
        </p:sp>
      </p:grpSp>
      <p:grpSp>
        <p:nvGrpSpPr>
          <p:cNvPr id="99" name="Group 99"/>
          <p:cNvGrpSpPr/>
          <p:nvPr/>
        </p:nvGrpSpPr>
        <p:grpSpPr>
          <a:xfrm>
            <a:off x="13298421" y="4780341"/>
            <a:ext cx="1826309" cy="898408"/>
            <a:chOff x="0" y="0"/>
            <a:chExt cx="481003" cy="236618"/>
          </a:xfrm>
        </p:grpSpPr>
        <p:sp>
          <p:nvSpPr>
            <p:cNvPr id="100" name="Freeform 100"/>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01" name="TextBox 101"/>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Set up hosting environment</a:t>
              </a:r>
            </a:p>
          </p:txBody>
        </p:sp>
      </p:grpSp>
      <p:grpSp>
        <p:nvGrpSpPr>
          <p:cNvPr id="102" name="Group 102"/>
          <p:cNvGrpSpPr/>
          <p:nvPr/>
        </p:nvGrpSpPr>
        <p:grpSpPr>
          <a:xfrm>
            <a:off x="13298421" y="5804366"/>
            <a:ext cx="1826309" cy="898408"/>
            <a:chOff x="0" y="0"/>
            <a:chExt cx="481003" cy="236618"/>
          </a:xfrm>
        </p:grpSpPr>
        <p:sp>
          <p:nvSpPr>
            <p:cNvPr id="103" name="Freeform 103"/>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04" name="TextBox 104"/>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Deploy dashboard</a:t>
              </a:r>
            </a:p>
          </p:txBody>
        </p:sp>
      </p:grpSp>
      <p:grpSp>
        <p:nvGrpSpPr>
          <p:cNvPr id="105" name="Group 105"/>
          <p:cNvGrpSpPr/>
          <p:nvPr/>
        </p:nvGrpSpPr>
        <p:grpSpPr>
          <a:xfrm>
            <a:off x="13298421" y="6826599"/>
            <a:ext cx="1826309" cy="898408"/>
            <a:chOff x="0" y="0"/>
            <a:chExt cx="481003" cy="236618"/>
          </a:xfrm>
        </p:grpSpPr>
        <p:sp>
          <p:nvSpPr>
            <p:cNvPr id="106" name="Freeform 106"/>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07" name="TextBox 107"/>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Configure user access and security</a:t>
              </a:r>
            </a:p>
          </p:txBody>
        </p:sp>
      </p:grpSp>
      <p:grpSp>
        <p:nvGrpSpPr>
          <p:cNvPr id="108" name="Group 108"/>
          <p:cNvGrpSpPr/>
          <p:nvPr/>
        </p:nvGrpSpPr>
        <p:grpSpPr>
          <a:xfrm>
            <a:off x="13298421" y="7848832"/>
            <a:ext cx="1826309" cy="898408"/>
            <a:chOff x="0" y="0"/>
            <a:chExt cx="481003" cy="236618"/>
          </a:xfrm>
        </p:grpSpPr>
        <p:sp>
          <p:nvSpPr>
            <p:cNvPr id="109" name="Freeform 109"/>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10" name="TextBox 110"/>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Perform final checks</a:t>
              </a:r>
            </a:p>
          </p:txBody>
        </p:sp>
      </p:grpSp>
      <p:grpSp>
        <p:nvGrpSpPr>
          <p:cNvPr id="111" name="Group 111"/>
          <p:cNvGrpSpPr/>
          <p:nvPr/>
        </p:nvGrpSpPr>
        <p:grpSpPr>
          <a:xfrm>
            <a:off x="15326495" y="3524791"/>
            <a:ext cx="1826309" cy="898408"/>
            <a:chOff x="0" y="0"/>
            <a:chExt cx="481003" cy="236618"/>
          </a:xfrm>
        </p:grpSpPr>
        <p:sp>
          <p:nvSpPr>
            <p:cNvPr id="112" name="Freeform 112"/>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13" name="TextBox 113"/>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Project Closure</a:t>
              </a:r>
            </a:p>
          </p:txBody>
        </p:sp>
      </p:grpSp>
      <p:grpSp>
        <p:nvGrpSpPr>
          <p:cNvPr id="114" name="Group 114"/>
          <p:cNvGrpSpPr/>
          <p:nvPr/>
        </p:nvGrpSpPr>
        <p:grpSpPr>
          <a:xfrm>
            <a:off x="15326495" y="4780341"/>
            <a:ext cx="1826309" cy="898408"/>
            <a:chOff x="0" y="0"/>
            <a:chExt cx="481003" cy="236618"/>
          </a:xfrm>
        </p:grpSpPr>
        <p:sp>
          <p:nvSpPr>
            <p:cNvPr id="115" name="Freeform 115"/>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16" name="TextBox 116"/>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Conduct project</a:t>
              </a:r>
            </a:p>
            <a:p>
              <a:pPr algn="ctr">
                <a:lnSpc>
                  <a:spcPts val="1679"/>
                </a:lnSpc>
              </a:pPr>
              <a:r>
                <a:rPr lang="en-US" sz="1200" b="1">
                  <a:solidFill>
                    <a:srgbClr val="FFFFFF"/>
                  </a:solidFill>
                  <a:latin typeface="Helvetica World Bold"/>
                  <a:ea typeface="Helvetica World Bold"/>
                  <a:cs typeface="Helvetica World Bold"/>
                  <a:sym typeface="Helvetica World Bold"/>
                </a:rPr>
                <a:t>review</a:t>
              </a:r>
            </a:p>
          </p:txBody>
        </p:sp>
      </p:grpSp>
      <p:grpSp>
        <p:nvGrpSpPr>
          <p:cNvPr id="117" name="Group 117"/>
          <p:cNvGrpSpPr/>
          <p:nvPr/>
        </p:nvGrpSpPr>
        <p:grpSpPr>
          <a:xfrm>
            <a:off x="15326495" y="5804366"/>
            <a:ext cx="1826309" cy="898408"/>
            <a:chOff x="0" y="0"/>
            <a:chExt cx="481003" cy="236618"/>
          </a:xfrm>
        </p:grpSpPr>
        <p:sp>
          <p:nvSpPr>
            <p:cNvPr id="118" name="Freeform 118"/>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19" name="TextBox 119"/>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Gather feedback from stakeholders</a:t>
              </a:r>
            </a:p>
          </p:txBody>
        </p:sp>
      </p:grpSp>
      <p:grpSp>
        <p:nvGrpSpPr>
          <p:cNvPr id="120" name="Group 120"/>
          <p:cNvGrpSpPr/>
          <p:nvPr/>
        </p:nvGrpSpPr>
        <p:grpSpPr>
          <a:xfrm>
            <a:off x="15326495" y="6826599"/>
            <a:ext cx="1826309" cy="898408"/>
            <a:chOff x="0" y="0"/>
            <a:chExt cx="481003" cy="236618"/>
          </a:xfrm>
        </p:grpSpPr>
        <p:sp>
          <p:nvSpPr>
            <p:cNvPr id="121" name="Freeform 121"/>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22" name="TextBox 122"/>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Document lessons learned</a:t>
              </a:r>
            </a:p>
          </p:txBody>
        </p:sp>
      </p:grpSp>
      <p:grpSp>
        <p:nvGrpSpPr>
          <p:cNvPr id="123" name="Group 123"/>
          <p:cNvGrpSpPr/>
          <p:nvPr/>
        </p:nvGrpSpPr>
        <p:grpSpPr>
          <a:xfrm>
            <a:off x="15326495" y="7848832"/>
            <a:ext cx="1826309" cy="898408"/>
            <a:chOff x="0" y="0"/>
            <a:chExt cx="481003" cy="236618"/>
          </a:xfrm>
        </p:grpSpPr>
        <p:sp>
          <p:nvSpPr>
            <p:cNvPr id="124" name="Freeform 124"/>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25" name="TextBox 125"/>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Prepare final project report</a:t>
              </a:r>
            </a:p>
          </p:txBody>
        </p:sp>
      </p:grpSp>
      <p:grpSp>
        <p:nvGrpSpPr>
          <p:cNvPr id="126" name="Group 126"/>
          <p:cNvGrpSpPr/>
          <p:nvPr/>
        </p:nvGrpSpPr>
        <p:grpSpPr>
          <a:xfrm>
            <a:off x="3166283" y="8871066"/>
            <a:ext cx="1826309" cy="898408"/>
            <a:chOff x="0" y="0"/>
            <a:chExt cx="481003" cy="236618"/>
          </a:xfrm>
        </p:grpSpPr>
        <p:sp>
          <p:nvSpPr>
            <p:cNvPr id="127" name="Freeform 127"/>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28" name="TextBox 128"/>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Create derived variables</a:t>
              </a:r>
            </a:p>
          </p:txBody>
        </p:sp>
      </p:grpSp>
      <p:grpSp>
        <p:nvGrpSpPr>
          <p:cNvPr id="129" name="Group 129"/>
          <p:cNvGrpSpPr/>
          <p:nvPr/>
        </p:nvGrpSpPr>
        <p:grpSpPr>
          <a:xfrm>
            <a:off x="5192617" y="8871066"/>
            <a:ext cx="1826309" cy="898408"/>
            <a:chOff x="0" y="0"/>
            <a:chExt cx="481003" cy="236618"/>
          </a:xfrm>
        </p:grpSpPr>
        <p:sp>
          <p:nvSpPr>
            <p:cNvPr id="130" name="Freeform 130"/>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31" name="TextBox 131"/>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Correlation analysis</a:t>
              </a:r>
            </a:p>
          </p:txBody>
        </p:sp>
      </p:grpSp>
      <p:grpSp>
        <p:nvGrpSpPr>
          <p:cNvPr id="132" name="Group 132"/>
          <p:cNvGrpSpPr/>
          <p:nvPr/>
        </p:nvGrpSpPr>
        <p:grpSpPr>
          <a:xfrm>
            <a:off x="7220691" y="8871066"/>
            <a:ext cx="1826309" cy="898408"/>
            <a:chOff x="0" y="0"/>
            <a:chExt cx="481003" cy="236618"/>
          </a:xfrm>
        </p:grpSpPr>
        <p:sp>
          <p:nvSpPr>
            <p:cNvPr id="133" name="Freeform 133"/>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34" name="TextBox 134"/>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Integrate geospatial mapping</a:t>
              </a:r>
            </a:p>
          </p:txBody>
        </p:sp>
      </p:grpSp>
      <p:grpSp>
        <p:nvGrpSpPr>
          <p:cNvPr id="135" name="Group 135"/>
          <p:cNvGrpSpPr/>
          <p:nvPr/>
        </p:nvGrpSpPr>
        <p:grpSpPr>
          <a:xfrm>
            <a:off x="9247025" y="8871066"/>
            <a:ext cx="1826309" cy="898408"/>
            <a:chOff x="0" y="0"/>
            <a:chExt cx="481003" cy="236618"/>
          </a:xfrm>
        </p:grpSpPr>
        <p:sp>
          <p:nvSpPr>
            <p:cNvPr id="136" name="Freeform 136"/>
            <p:cNvSpPr/>
            <p:nvPr/>
          </p:nvSpPr>
          <p:spPr>
            <a:xfrm>
              <a:off x="0" y="0"/>
              <a:ext cx="481003" cy="236618"/>
            </a:xfrm>
            <a:custGeom>
              <a:avLst/>
              <a:gdLst/>
              <a:ahLst/>
              <a:cxnLst/>
              <a:rect l="l" t="t" r="r" b="b"/>
              <a:pathLst>
                <a:path w="481003" h="236618">
                  <a:moveTo>
                    <a:pt x="42391" y="0"/>
                  </a:moveTo>
                  <a:lnTo>
                    <a:pt x="438612" y="0"/>
                  </a:lnTo>
                  <a:cubicBezTo>
                    <a:pt x="449855" y="0"/>
                    <a:pt x="460637" y="4466"/>
                    <a:pt x="468587" y="12416"/>
                  </a:cubicBezTo>
                  <a:cubicBezTo>
                    <a:pt x="476537" y="20366"/>
                    <a:pt x="481003" y="31148"/>
                    <a:pt x="481003" y="42391"/>
                  </a:cubicBezTo>
                  <a:lnTo>
                    <a:pt x="481003" y="194227"/>
                  </a:lnTo>
                  <a:cubicBezTo>
                    <a:pt x="481003" y="205470"/>
                    <a:pt x="476537" y="216252"/>
                    <a:pt x="468587" y="224202"/>
                  </a:cubicBezTo>
                  <a:cubicBezTo>
                    <a:pt x="460637" y="232152"/>
                    <a:pt x="449855" y="236618"/>
                    <a:pt x="438612" y="236618"/>
                  </a:cubicBezTo>
                  <a:lnTo>
                    <a:pt x="42391" y="236618"/>
                  </a:lnTo>
                  <a:cubicBezTo>
                    <a:pt x="18979" y="236618"/>
                    <a:pt x="0" y="217639"/>
                    <a:pt x="0" y="194227"/>
                  </a:cubicBezTo>
                  <a:lnTo>
                    <a:pt x="0" y="42391"/>
                  </a:lnTo>
                  <a:cubicBezTo>
                    <a:pt x="0" y="31148"/>
                    <a:pt x="4466" y="20366"/>
                    <a:pt x="12416" y="12416"/>
                  </a:cubicBezTo>
                  <a:cubicBezTo>
                    <a:pt x="20366" y="4466"/>
                    <a:pt x="31148" y="0"/>
                    <a:pt x="42391" y="0"/>
                  </a:cubicBezTo>
                  <a:close/>
                </a:path>
              </a:pathLst>
            </a:custGeom>
            <a:solidFill>
              <a:srgbClr val="21888D"/>
            </a:solidFill>
          </p:spPr>
        </p:sp>
        <p:sp>
          <p:nvSpPr>
            <p:cNvPr id="137" name="TextBox 137"/>
            <p:cNvSpPr txBox="1"/>
            <p:nvPr/>
          </p:nvSpPr>
          <p:spPr>
            <a:xfrm>
              <a:off x="0" y="-9525"/>
              <a:ext cx="481003" cy="246143"/>
            </a:xfrm>
            <a:prstGeom prst="rect">
              <a:avLst/>
            </a:prstGeom>
          </p:spPr>
          <p:txBody>
            <a:bodyPr lIns="50800" tIns="50800" rIns="50800" bIns="50800" rtlCol="0" anchor="ctr"/>
            <a:lstStyle/>
            <a:p>
              <a:pPr algn="ctr">
                <a:lnSpc>
                  <a:spcPts val="1679"/>
                </a:lnSpc>
              </a:pPr>
              <a:r>
                <a:rPr lang="en-US" sz="1200" b="1">
                  <a:solidFill>
                    <a:srgbClr val="FFFFFF"/>
                  </a:solidFill>
                  <a:latin typeface="Helvetica World Bold"/>
                  <a:ea typeface="Helvetica World Bold"/>
                  <a:cs typeface="Helvetica World Bold"/>
                  <a:sym typeface="Helvetica World Bold"/>
                </a:rPr>
                <a:t>Bug fixing and refinement</a:t>
              </a:r>
            </a:p>
          </p:txBody>
        </p:sp>
      </p:grpSp>
      <p:sp>
        <p:nvSpPr>
          <p:cNvPr id="138" name="TextBox 138"/>
          <p:cNvSpPr txBox="1"/>
          <p:nvPr/>
        </p:nvSpPr>
        <p:spPr>
          <a:xfrm>
            <a:off x="8029828" y="633771"/>
            <a:ext cx="2034345" cy="951784"/>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WBS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H="1" flipV="1">
            <a:off x="10695320" y="-3468846"/>
            <a:ext cx="8993507" cy="9696504"/>
          </a:xfrm>
          <a:custGeom>
            <a:avLst/>
            <a:gdLst/>
            <a:ahLst/>
            <a:cxnLst/>
            <a:rect l="l" t="t" r="r" b="b"/>
            <a:pathLst>
              <a:path w="8993507" h="9696504">
                <a:moveTo>
                  <a:pt x="8993507" y="9696504"/>
                </a:moveTo>
                <a:lnTo>
                  <a:pt x="0" y="9696504"/>
                </a:lnTo>
                <a:lnTo>
                  <a:pt x="0" y="0"/>
                </a:lnTo>
                <a:lnTo>
                  <a:pt x="8993507" y="0"/>
                </a:lnTo>
                <a:lnTo>
                  <a:pt x="8993507"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51739" y="594148"/>
            <a:ext cx="20231100" cy="1451321"/>
            <a:chOff x="0" y="0"/>
            <a:chExt cx="5328356" cy="382241"/>
          </a:xfrm>
        </p:grpSpPr>
        <p:sp>
          <p:nvSpPr>
            <p:cNvPr id="4" name="Freeform 4"/>
            <p:cNvSpPr/>
            <p:nvPr/>
          </p:nvSpPr>
          <p:spPr>
            <a:xfrm>
              <a:off x="0" y="0"/>
              <a:ext cx="5328355" cy="382241"/>
            </a:xfrm>
            <a:custGeom>
              <a:avLst/>
              <a:gdLst/>
              <a:ahLst/>
              <a:cxnLst/>
              <a:rect l="l" t="t" r="r" b="b"/>
              <a:pathLst>
                <a:path w="5328355" h="382241">
                  <a:moveTo>
                    <a:pt x="0" y="0"/>
                  </a:moveTo>
                  <a:lnTo>
                    <a:pt x="5328355" y="0"/>
                  </a:lnTo>
                  <a:lnTo>
                    <a:pt x="5328355" y="382241"/>
                  </a:lnTo>
                  <a:lnTo>
                    <a:pt x="0" y="382241"/>
                  </a:lnTo>
                  <a:close/>
                </a:path>
              </a:pathLst>
            </a:custGeom>
            <a:solidFill>
              <a:srgbClr val="146C70"/>
            </a:solidFill>
          </p:spPr>
        </p:sp>
        <p:sp>
          <p:nvSpPr>
            <p:cNvPr id="5" name="TextBox 5"/>
            <p:cNvSpPr txBox="1"/>
            <p:nvPr/>
          </p:nvSpPr>
          <p:spPr>
            <a:xfrm>
              <a:off x="0" y="-38100"/>
              <a:ext cx="5328356" cy="42034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72582" y="698923"/>
            <a:ext cx="10425464" cy="1113237"/>
            <a:chOff x="0" y="0"/>
            <a:chExt cx="13900618" cy="1484316"/>
          </a:xfrm>
        </p:grpSpPr>
        <p:sp>
          <p:nvSpPr>
            <p:cNvPr id="7" name="TextBox 7"/>
            <p:cNvSpPr txBox="1"/>
            <p:nvPr/>
          </p:nvSpPr>
          <p:spPr>
            <a:xfrm>
              <a:off x="0" y="161925"/>
              <a:ext cx="12920583" cy="1322391"/>
            </a:xfrm>
            <a:prstGeom prst="rect">
              <a:avLst/>
            </a:prstGeom>
          </p:spPr>
          <p:txBody>
            <a:bodyPr lIns="0" tIns="0" rIns="0" bIns="0" rtlCol="0" anchor="t">
              <a:spAutoFit/>
            </a:bodyPr>
            <a:lstStyle/>
            <a:p>
              <a:pPr algn="l">
                <a:lnSpc>
                  <a:spcPts val="6311"/>
                </a:lnSpc>
              </a:pPr>
              <a:r>
                <a:rPr lang="en-US" sz="6714" b="1">
                  <a:solidFill>
                    <a:srgbClr val="FFFFFF"/>
                  </a:solidFill>
                  <a:latin typeface="Helvetica World Bold"/>
                  <a:ea typeface="Helvetica World Bold"/>
                  <a:cs typeface="Helvetica World Bold"/>
                  <a:sym typeface="Helvetica World Bold"/>
                </a:rPr>
                <a:t>Schedule Management</a:t>
              </a:r>
            </a:p>
          </p:txBody>
        </p:sp>
        <p:sp>
          <p:nvSpPr>
            <p:cNvPr id="8" name="Freeform 8"/>
            <p:cNvSpPr/>
            <p:nvPr/>
          </p:nvSpPr>
          <p:spPr>
            <a:xfrm>
              <a:off x="12794614" y="327511"/>
              <a:ext cx="1106004" cy="1106004"/>
            </a:xfrm>
            <a:custGeom>
              <a:avLst/>
              <a:gdLst/>
              <a:ahLst/>
              <a:cxnLst/>
              <a:rect l="l" t="t" r="r" b="b"/>
              <a:pathLst>
                <a:path w="1106004" h="1106004">
                  <a:moveTo>
                    <a:pt x="0" y="0"/>
                  </a:moveTo>
                  <a:lnTo>
                    <a:pt x="1106004" y="0"/>
                  </a:lnTo>
                  <a:lnTo>
                    <a:pt x="1106004" y="1106005"/>
                  </a:lnTo>
                  <a:lnTo>
                    <a:pt x="0" y="1106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9" name="Freeform 9"/>
          <p:cNvSpPr/>
          <p:nvPr/>
        </p:nvSpPr>
        <p:spPr>
          <a:xfrm>
            <a:off x="2920161" y="5508050"/>
            <a:ext cx="1619584" cy="1619584"/>
          </a:xfrm>
          <a:custGeom>
            <a:avLst/>
            <a:gdLst/>
            <a:ahLst/>
            <a:cxnLst/>
            <a:rect l="l" t="t" r="r" b="b"/>
            <a:pathLst>
              <a:path w="1619584" h="1619584">
                <a:moveTo>
                  <a:pt x="0" y="0"/>
                </a:moveTo>
                <a:lnTo>
                  <a:pt x="1619584" y="0"/>
                </a:lnTo>
                <a:lnTo>
                  <a:pt x="1619584" y="1619583"/>
                </a:lnTo>
                <a:lnTo>
                  <a:pt x="0" y="16195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8228690" y="5508050"/>
            <a:ext cx="1619584" cy="1619584"/>
          </a:xfrm>
          <a:custGeom>
            <a:avLst/>
            <a:gdLst/>
            <a:ahLst/>
            <a:cxnLst/>
            <a:rect l="l" t="t" r="r" b="b"/>
            <a:pathLst>
              <a:path w="1619584" h="1619584">
                <a:moveTo>
                  <a:pt x="0" y="0"/>
                </a:moveTo>
                <a:lnTo>
                  <a:pt x="1619584" y="0"/>
                </a:lnTo>
                <a:lnTo>
                  <a:pt x="1619584" y="1619583"/>
                </a:lnTo>
                <a:lnTo>
                  <a:pt x="0" y="1619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5574425" y="5508050"/>
            <a:ext cx="1619584" cy="1619584"/>
          </a:xfrm>
          <a:custGeom>
            <a:avLst/>
            <a:gdLst/>
            <a:ahLst/>
            <a:cxnLst/>
            <a:rect l="l" t="t" r="r" b="b"/>
            <a:pathLst>
              <a:path w="1619584" h="1619584">
                <a:moveTo>
                  <a:pt x="0" y="0"/>
                </a:moveTo>
                <a:lnTo>
                  <a:pt x="1619584" y="0"/>
                </a:lnTo>
                <a:lnTo>
                  <a:pt x="1619584" y="1619583"/>
                </a:lnTo>
                <a:lnTo>
                  <a:pt x="0" y="16195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10882954" y="5508050"/>
            <a:ext cx="1619584" cy="1619584"/>
          </a:xfrm>
          <a:custGeom>
            <a:avLst/>
            <a:gdLst/>
            <a:ahLst/>
            <a:cxnLst/>
            <a:rect l="l" t="t" r="r" b="b"/>
            <a:pathLst>
              <a:path w="1619584" h="1619584">
                <a:moveTo>
                  <a:pt x="0" y="0"/>
                </a:moveTo>
                <a:lnTo>
                  <a:pt x="1619584" y="0"/>
                </a:lnTo>
                <a:lnTo>
                  <a:pt x="1619584" y="1619583"/>
                </a:lnTo>
                <a:lnTo>
                  <a:pt x="0" y="16195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13526042" y="5508050"/>
            <a:ext cx="1619584" cy="1619584"/>
          </a:xfrm>
          <a:custGeom>
            <a:avLst/>
            <a:gdLst/>
            <a:ahLst/>
            <a:cxnLst/>
            <a:rect l="l" t="t" r="r" b="b"/>
            <a:pathLst>
              <a:path w="1619584" h="1619584">
                <a:moveTo>
                  <a:pt x="0" y="0"/>
                </a:moveTo>
                <a:lnTo>
                  <a:pt x="1619584" y="0"/>
                </a:lnTo>
                <a:lnTo>
                  <a:pt x="1619584" y="1619583"/>
                </a:lnTo>
                <a:lnTo>
                  <a:pt x="0" y="16195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rot="5400000">
            <a:off x="2988622" y="4093847"/>
            <a:ext cx="1482663" cy="2965325"/>
          </a:xfrm>
          <a:custGeom>
            <a:avLst/>
            <a:gdLst/>
            <a:ahLst/>
            <a:cxnLst/>
            <a:rect l="l" t="t" r="r" b="b"/>
            <a:pathLst>
              <a:path w="1482663" h="2965325">
                <a:moveTo>
                  <a:pt x="0" y="0"/>
                </a:moveTo>
                <a:lnTo>
                  <a:pt x="1482662" y="0"/>
                </a:lnTo>
                <a:lnTo>
                  <a:pt x="1482662" y="2965326"/>
                </a:lnTo>
                <a:lnTo>
                  <a:pt x="0" y="2965326"/>
                </a:lnTo>
                <a:lnTo>
                  <a:pt x="0" y="0"/>
                </a:lnTo>
                <a:close/>
              </a:path>
            </a:pathLst>
          </a:custGeom>
          <a:blipFill>
            <a:blip r:embed="rId16">
              <a:extLst>
                <a:ext uri="{96DAC541-7B7A-43D3-8B79-37D633B846F1}">
                  <asvg:svgBlip xmlns:asvg="http://schemas.microsoft.com/office/drawing/2016/SVG/main" r:embed="rId17"/>
                </a:ext>
              </a:extLst>
            </a:blip>
            <a:stretch>
              <a:fillRect r="-100000"/>
            </a:stretch>
          </a:blipFill>
        </p:spPr>
      </p:sp>
      <p:sp>
        <p:nvSpPr>
          <p:cNvPr id="15" name="Freeform 15"/>
          <p:cNvSpPr/>
          <p:nvPr/>
        </p:nvSpPr>
        <p:spPr>
          <a:xfrm rot="5400000">
            <a:off x="8297150" y="4093847"/>
            <a:ext cx="1482663" cy="2965325"/>
          </a:xfrm>
          <a:custGeom>
            <a:avLst/>
            <a:gdLst/>
            <a:ahLst/>
            <a:cxnLst/>
            <a:rect l="l" t="t" r="r" b="b"/>
            <a:pathLst>
              <a:path w="1482663" h="2965325">
                <a:moveTo>
                  <a:pt x="0" y="0"/>
                </a:moveTo>
                <a:lnTo>
                  <a:pt x="1482663" y="0"/>
                </a:lnTo>
                <a:lnTo>
                  <a:pt x="1482663" y="2965326"/>
                </a:lnTo>
                <a:lnTo>
                  <a:pt x="0" y="2965326"/>
                </a:lnTo>
                <a:lnTo>
                  <a:pt x="0" y="0"/>
                </a:lnTo>
                <a:close/>
              </a:path>
            </a:pathLst>
          </a:custGeom>
          <a:blipFill>
            <a:blip r:embed="rId18">
              <a:extLst>
                <a:ext uri="{96DAC541-7B7A-43D3-8B79-37D633B846F1}">
                  <asvg:svgBlip xmlns:asvg="http://schemas.microsoft.com/office/drawing/2016/SVG/main" r:embed="rId19"/>
                </a:ext>
              </a:extLst>
            </a:blip>
            <a:stretch>
              <a:fillRect r="-100000"/>
            </a:stretch>
          </a:blipFill>
        </p:spPr>
      </p:sp>
      <p:sp>
        <p:nvSpPr>
          <p:cNvPr id="16" name="Freeform 16"/>
          <p:cNvSpPr/>
          <p:nvPr/>
        </p:nvSpPr>
        <p:spPr>
          <a:xfrm rot="5400000">
            <a:off x="13594503" y="4093847"/>
            <a:ext cx="1482663" cy="2965325"/>
          </a:xfrm>
          <a:custGeom>
            <a:avLst/>
            <a:gdLst/>
            <a:ahLst/>
            <a:cxnLst/>
            <a:rect l="l" t="t" r="r" b="b"/>
            <a:pathLst>
              <a:path w="1482663" h="2965325">
                <a:moveTo>
                  <a:pt x="0" y="0"/>
                </a:moveTo>
                <a:lnTo>
                  <a:pt x="1482663" y="0"/>
                </a:lnTo>
                <a:lnTo>
                  <a:pt x="1482663" y="2965326"/>
                </a:lnTo>
                <a:lnTo>
                  <a:pt x="0" y="2965326"/>
                </a:lnTo>
                <a:lnTo>
                  <a:pt x="0" y="0"/>
                </a:lnTo>
                <a:close/>
              </a:path>
            </a:pathLst>
          </a:custGeom>
          <a:blipFill>
            <a:blip r:embed="rId20">
              <a:extLst>
                <a:ext uri="{96DAC541-7B7A-43D3-8B79-37D633B846F1}">
                  <asvg:svgBlip xmlns:asvg="http://schemas.microsoft.com/office/drawing/2016/SVG/main" r:embed="rId21"/>
                </a:ext>
              </a:extLst>
            </a:blip>
            <a:stretch>
              <a:fillRect r="-100000"/>
            </a:stretch>
          </a:blipFill>
        </p:spPr>
      </p:sp>
      <p:sp>
        <p:nvSpPr>
          <p:cNvPr id="17" name="Freeform 17"/>
          <p:cNvSpPr/>
          <p:nvPr/>
        </p:nvSpPr>
        <p:spPr>
          <a:xfrm rot="-5400000">
            <a:off x="5642886" y="5557884"/>
            <a:ext cx="1482663" cy="2965325"/>
          </a:xfrm>
          <a:custGeom>
            <a:avLst/>
            <a:gdLst/>
            <a:ahLst/>
            <a:cxnLst/>
            <a:rect l="l" t="t" r="r" b="b"/>
            <a:pathLst>
              <a:path w="1482663" h="2965325">
                <a:moveTo>
                  <a:pt x="0" y="0"/>
                </a:moveTo>
                <a:lnTo>
                  <a:pt x="1482663" y="0"/>
                </a:lnTo>
                <a:lnTo>
                  <a:pt x="1482663" y="2965325"/>
                </a:lnTo>
                <a:lnTo>
                  <a:pt x="0" y="2965325"/>
                </a:lnTo>
                <a:lnTo>
                  <a:pt x="0" y="0"/>
                </a:lnTo>
                <a:close/>
              </a:path>
            </a:pathLst>
          </a:custGeom>
          <a:blipFill>
            <a:blip r:embed="rId22">
              <a:extLst>
                <a:ext uri="{96DAC541-7B7A-43D3-8B79-37D633B846F1}">
                  <asvg:svgBlip xmlns:asvg="http://schemas.microsoft.com/office/drawing/2016/SVG/main" r:embed="rId23"/>
                </a:ext>
              </a:extLst>
            </a:blip>
            <a:stretch>
              <a:fillRect r="-100000"/>
            </a:stretch>
          </a:blipFill>
        </p:spPr>
      </p:sp>
      <p:sp>
        <p:nvSpPr>
          <p:cNvPr id="18" name="Freeform 18"/>
          <p:cNvSpPr/>
          <p:nvPr/>
        </p:nvSpPr>
        <p:spPr>
          <a:xfrm rot="-5400000">
            <a:off x="10951415" y="5557884"/>
            <a:ext cx="1482663" cy="2965325"/>
          </a:xfrm>
          <a:custGeom>
            <a:avLst/>
            <a:gdLst/>
            <a:ahLst/>
            <a:cxnLst/>
            <a:rect l="l" t="t" r="r" b="b"/>
            <a:pathLst>
              <a:path w="1482663" h="2965325">
                <a:moveTo>
                  <a:pt x="0" y="0"/>
                </a:moveTo>
                <a:lnTo>
                  <a:pt x="1482662" y="0"/>
                </a:lnTo>
                <a:lnTo>
                  <a:pt x="1482662" y="2965325"/>
                </a:lnTo>
                <a:lnTo>
                  <a:pt x="0" y="2965325"/>
                </a:lnTo>
                <a:lnTo>
                  <a:pt x="0" y="0"/>
                </a:lnTo>
                <a:close/>
              </a:path>
            </a:pathLst>
          </a:custGeom>
          <a:blipFill>
            <a:blip r:embed="rId24">
              <a:extLst>
                <a:ext uri="{96DAC541-7B7A-43D3-8B79-37D633B846F1}">
                  <asvg:svgBlip xmlns:asvg="http://schemas.microsoft.com/office/drawing/2016/SVG/main" r:embed="rId25"/>
                </a:ext>
              </a:extLst>
            </a:blip>
            <a:stretch>
              <a:fillRect r="-100000"/>
            </a:stretch>
          </a:blipFill>
        </p:spPr>
      </p:sp>
      <p:grpSp>
        <p:nvGrpSpPr>
          <p:cNvPr id="19" name="Group 19"/>
          <p:cNvGrpSpPr/>
          <p:nvPr/>
        </p:nvGrpSpPr>
        <p:grpSpPr>
          <a:xfrm rot="-2700000">
            <a:off x="4768410" y="6020055"/>
            <a:ext cx="559215" cy="558321"/>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21" name="Group 21"/>
          <p:cNvGrpSpPr/>
          <p:nvPr/>
        </p:nvGrpSpPr>
        <p:grpSpPr>
          <a:xfrm rot="-2700000">
            <a:off x="10095565" y="6020055"/>
            <a:ext cx="559215" cy="558321"/>
            <a:chOff x="0" y="0"/>
            <a:chExt cx="6350000" cy="6339840"/>
          </a:xfrm>
        </p:grpSpPr>
        <p:sp>
          <p:nvSpPr>
            <p:cNvPr id="22" name="Freeform 22"/>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01A0C4"/>
            </a:solidFill>
          </p:spPr>
        </p:sp>
      </p:grpSp>
      <p:grpSp>
        <p:nvGrpSpPr>
          <p:cNvPr id="23" name="Group 23"/>
          <p:cNvGrpSpPr/>
          <p:nvPr/>
        </p:nvGrpSpPr>
        <p:grpSpPr>
          <a:xfrm rot="-2700000">
            <a:off x="15365993" y="6020055"/>
            <a:ext cx="559215" cy="558321"/>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45A5D"/>
            </a:solidFill>
          </p:spPr>
        </p:sp>
      </p:grpSp>
      <p:grpSp>
        <p:nvGrpSpPr>
          <p:cNvPr id="25" name="Group 25"/>
          <p:cNvGrpSpPr/>
          <p:nvPr/>
        </p:nvGrpSpPr>
        <p:grpSpPr>
          <a:xfrm rot="8100000">
            <a:off x="7427085" y="6038681"/>
            <a:ext cx="559215" cy="558321"/>
            <a:chOff x="0" y="0"/>
            <a:chExt cx="6350000" cy="6339840"/>
          </a:xfrm>
        </p:grpSpPr>
        <p:sp>
          <p:nvSpPr>
            <p:cNvPr id="26" name="Freeform 2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grpSp>
        <p:nvGrpSpPr>
          <p:cNvPr id="27" name="Group 27"/>
          <p:cNvGrpSpPr/>
          <p:nvPr/>
        </p:nvGrpSpPr>
        <p:grpSpPr>
          <a:xfrm rot="8100000">
            <a:off x="12735614" y="6038681"/>
            <a:ext cx="559215" cy="558321"/>
            <a:chOff x="0" y="0"/>
            <a:chExt cx="6350000" cy="6339840"/>
          </a:xfrm>
        </p:grpSpPr>
        <p:sp>
          <p:nvSpPr>
            <p:cNvPr id="28" name="Freeform 2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F888D"/>
            </a:solidFill>
          </p:spPr>
        </p:sp>
      </p:grpSp>
      <p:sp>
        <p:nvSpPr>
          <p:cNvPr id="29" name="Freeform 29"/>
          <p:cNvSpPr/>
          <p:nvPr/>
        </p:nvSpPr>
        <p:spPr>
          <a:xfrm>
            <a:off x="3276710" y="5690576"/>
            <a:ext cx="906486" cy="1160302"/>
          </a:xfrm>
          <a:custGeom>
            <a:avLst/>
            <a:gdLst/>
            <a:ahLst/>
            <a:cxnLst/>
            <a:rect l="l" t="t" r="r" b="b"/>
            <a:pathLst>
              <a:path w="906486" h="1160302">
                <a:moveTo>
                  <a:pt x="0" y="0"/>
                </a:moveTo>
                <a:lnTo>
                  <a:pt x="906486" y="0"/>
                </a:lnTo>
                <a:lnTo>
                  <a:pt x="906486" y="1160303"/>
                </a:lnTo>
                <a:lnTo>
                  <a:pt x="0" y="1160303"/>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30" name="Freeform 30"/>
          <p:cNvSpPr/>
          <p:nvPr/>
        </p:nvSpPr>
        <p:spPr>
          <a:xfrm>
            <a:off x="5953435" y="5887059"/>
            <a:ext cx="861565" cy="861565"/>
          </a:xfrm>
          <a:custGeom>
            <a:avLst/>
            <a:gdLst/>
            <a:ahLst/>
            <a:cxnLst/>
            <a:rect l="l" t="t" r="r" b="b"/>
            <a:pathLst>
              <a:path w="861565" h="861565">
                <a:moveTo>
                  <a:pt x="0" y="0"/>
                </a:moveTo>
                <a:lnTo>
                  <a:pt x="861565" y="0"/>
                </a:lnTo>
                <a:lnTo>
                  <a:pt x="861565" y="861565"/>
                </a:lnTo>
                <a:lnTo>
                  <a:pt x="0" y="861565"/>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1" name="Freeform 31"/>
          <p:cNvSpPr/>
          <p:nvPr/>
        </p:nvSpPr>
        <p:spPr>
          <a:xfrm>
            <a:off x="8544663" y="5794810"/>
            <a:ext cx="987637" cy="951836"/>
          </a:xfrm>
          <a:custGeom>
            <a:avLst/>
            <a:gdLst/>
            <a:ahLst/>
            <a:cxnLst/>
            <a:rect l="l" t="t" r="r" b="b"/>
            <a:pathLst>
              <a:path w="987637" h="951836">
                <a:moveTo>
                  <a:pt x="0" y="0"/>
                </a:moveTo>
                <a:lnTo>
                  <a:pt x="987637" y="0"/>
                </a:lnTo>
                <a:lnTo>
                  <a:pt x="987637" y="951835"/>
                </a:lnTo>
                <a:lnTo>
                  <a:pt x="0" y="9518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32" name="Freeform 32"/>
          <p:cNvSpPr/>
          <p:nvPr/>
        </p:nvSpPr>
        <p:spPr>
          <a:xfrm>
            <a:off x="11169560" y="5877684"/>
            <a:ext cx="1046371" cy="786086"/>
          </a:xfrm>
          <a:custGeom>
            <a:avLst/>
            <a:gdLst/>
            <a:ahLst/>
            <a:cxnLst/>
            <a:rect l="l" t="t" r="r" b="b"/>
            <a:pathLst>
              <a:path w="1046371" h="786086">
                <a:moveTo>
                  <a:pt x="0" y="0"/>
                </a:moveTo>
                <a:lnTo>
                  <a:pt x="1046371" y="0"/>
                </a:lnTo>
                <a:lnTo>
                  <a:pt x="1046371" y="786087"/>
                </a:lnTo>
                <a:lnTo>
                  <a:pt x="0" y="786087"/>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33" name="Freeform 33"/>
          <p:cNvSpPr/>
          <p:nvPr/>
        </p:nvSpPr>
        <p:spPr>
          <a:xfrm>
            <a:off x="13862941" y="5752036"/>
            <a:ext cx="934941" cy="1037383"/>
          </a:xfrm>
          <a:custGeom>
            <a:avLst/>
            <a:gdLst/>
            <a:ahLst/>
            <a:cxnLst/>
            <a:rect l="l" t="t" r="r" b="b"/>
            <a:pathLst>
              <a:path w="934941" h="1037383">
                <a:moveTo>
                  <a:pt x="0" y="0"/>
                </a:moveTo>
                <a:lnTo>
                  <a:pt x="934941" y="0"/>
                </a:lnTo>
                <a:lnTo>
                  <a:pt x="934941" y="1037383"/>
                </a:lnTo>
                <a:lnTo>
                  <a:pt x="0" y="1037383"/>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grpSp>
        <p:nvGrpSpPr>
          <p:cNvPr id="34" name="Group 34"/>
          <p:cNvGrpSpPr/>
          <p:nvPr/>
        </p:nvGrpSpPr>
        <p:grpSpPr>
          <a:xfrm>
            <a:off x="2116207" y="7604647"/>
            <a:ext cx="3227492" cy="1219694"/>
            <a:chOff x="0" y="0"/>
            <a:chExt cx="4303323" cy="1626259"/>
          </a:xfrm>
        </p:grpSpPr>
        <p:sp>
          <p:nvSpPr>
            <p:cNvPr id="35" name="TextBox 35"/>
            <p:cNvSpPr txBox="1"/>
            <p:nvPr/>
          </p:nvSpPr>
          <p:spPr>
            <a:xfrm>
              <a:off x="0" y="746149"/>
              <a:ext cx="4303323" cy="880110"/>
            </a:xfrm>
            <a:prstGeom prst="rect">
              <a:avLst/>
            </a:prstGeom>
          </p:spPr>
          <p:txBody>
            <a:bodyPr lIns="0" tIns="0" rIns="0" bIns="0" rtlCol="0" anchor="t">
              <a:spAutoFit/>
            </a:bodyPr>
            <a:lstStyle/>
            <a:p>
              <a:pPr algn="ctr">
                <a:lnSpc>
                  <a:spcPts val="2700"/>
                </a:lnSpc>
              </a:pPr>
              <a:r>
                <a:rPr lang="en-US" sz="1800" spc="36">
                  <a:solidFill>
                    <a:srgbClr val="191919"/>
                  </a:solidFill>
                  <a:latin typeface="Aileron Regular"/>
                  <a:ea typeface="Aileron Regular"/>
                  <a:cs typeface="Aileron Regular"/>
                  <a:sym typeface="Aileron Regular"/>
                </a:rPr>
                <a:t>Define goals and scope</a:t>
              </a:r>
            </a:p>
            <a:p>
              <a:pPr algn="ctr">
                <a:lnSpc>
                  <a:spcPts val="2700"/>
                </a:lnSpc>
              </a:pPr>
              <a:r>
                <a:rPr lang="en-US" sz="1800" spc="36">
                  <a:solidFill>
                    <a:srgbClr val="191919"/>
                  </a:solidFill>
                  <a:latin typeface="Aileron Regular"/>
                  <a:ea typeface="Aileron Regular"/>
                  <a:cs typeface="Aileron Regular"/>
                  <a:sym typeface="Aileron Regular"/>
                </a:rPr>
                <a:t>Sept 17, 2024</a:t>
              </a:r>
            </a:p>
          </p:txBody>
        </p:sp>
        <p:sp>
          <p:nvSpPr>
            <p:cNvPr id="36" name="TextBox 36"/>
            <p:cNvSpPr txBox="1"/>
            <p:nvPr/>
          </p:nvSpPr>
          <p:spPr>
            <a:xfrm>
              <a:off x="0" y="-19050"/>
              <a:ext cx="4303323" cy="503174"/>
            </a:xfrm>
            <a:prstGeom prst="rect">
              <a:avLst/>
            </a:prstGeom>
          </p:spPr>
          <p:txBody>
            <a:bodyPr lIns="0" tIns="0" rIns="0" bIns="0" rtlCol="0" anchor="t">
              <a:spAutoFit/>
            </a:bodyPr>
            <a:lstStyle/>
            <a:p>
              <a:pPr marL="0" lvl="0" indent="0" algn="ctr">
                <a:lnSpc>
                  <a:spcPts val="3096"/>
                </a:lnSpc>
                <a:spcBef>
                  <a:spcPct val="0"/>
                </a:spcBef>
              </a:pPr>
              <a:r>
                <a:rPr lang="en-US" sz="2400" b="1" spc="93">
                  <a:solidFill>
                    <a:srgbClr val="191919"/>
                  </a:solidFill>
                  <a:latin typeface="Aileron Regular Bold"/>
                  <a:ea typeface="Aileron Regular Bold"/>
                  <a:cs typeface="Aileron Regular Bold"/>
                  <a:sym typeface="Aileron Regular Bold"/>
                </a:rPr>
                <a:t>Project Initialization</a:t>
              </a:r>
            </a:p>
          </p:txBody>
        </p:sp>
      </p:grpSp>
      <p:grpSp>
        <p:nvGrpSpPr>
          <p:cNvPr id="37" name="Group 37"/>
          <p:cNvGrpSpPr/>
          <p:nvPr/>
        </p:nvGrpSpPr>
        <p:grpSpPr>
          <a:xfrm>
            <a:off x="5162174" y="3050658"/>
            <a:ext cx="2544519" cy="2296019"/>
            <a:chOff x="0" y="0"/>
            <a:chExt cx="3392692" cy="3061359"/>
          </a:xfrm>
        </p:grpSpPr>
        <p:sp>
          <p:nvSpPr>
            <p:cNvPr id="38" name="TextBox 38"/>
            <p:cNvSpPr txBox="1"/>
            <p:nvPr/>
          </p:nvSpPr>
          <p:spPr>
            <a:xfrm>
              <a:off x="0" y="1266849"/>
              <a:ext cx="3392692" cy="1794510"/>
            </a:xfrm>
            <a:prstGeom prst="rect">
              <a:avLst/>
            </a:prstGeom>
          </p:spPr>
          <p:txBody>
            <a:bodyPr lIns="0" tIns="0" rIns="0" bIns="0" rtlCol="0" anchor="t">
              <a:spAutoFit/>
            </a:bodyPr>
            <a:lstStyle/>
            <a:p>
              <a:pPr algn="ctr">
                <a:lnSpc>
                  <a:spcPts val="2700"/>
                </a:lnSpc>
              </a:pPr>
              <a:r>
                <a:rPr lang="en-US" sz="1800" spc="36">
                  <a:solidFill>
                    <a:srgbClr val="191919"/>
                  </a:solidFill>
                  <a:latin typeface="Aileron Regular"/>
                  <a:ea typeface="Aileron Regular"/>
                  <a:cs typeface="Aileron Regular"/>
                  <a:sym typeface="Aileron Regular"/>
                </a:rPr>
                <a:t>Gather relevant datasets and identify patterns and insights</a:t>
              </a:r>
            </a:p>
            <a:p>
              <a:pPr algn="ctr">
                <a:lnSpc>
                  <a:spcPts val="2700"/>
                </a:lnSpc>
              </a:pPr>
              <a:r>
                <a:rPr lang="en-US" sz="1800" spc="36">
                  <a:solidFill>
                    <a:srgbClr val="191919"/>
                  </a:solidFill>
                  <a:latin typeface="Aileron Regular"/>
                  <a:ea typeface="Aileron Regular"/>
                  <a:cs typeface="Aileron Regular"/>
                  <a:sym typeface="Aileron Regular"/>
                </a:rPr>
                <a:t>Oct 25, 2024</a:t>
              </a:r>
            </a:p>
          </p:txBody>
        </p:sp>
        <p:sp>
          <p:nvSpPr>
            <p:cNvPr id="39" name="TextBox 39"/>
            <p:cNvSpPr txBox="1"/>
            <p:nvPr/>
          </p:nvSpPr>
          <p:spPr>
            <a:xfrm>
              <a:off x="0" y="-19050"/>
              <a:ext cx="3392692" cy="1023874"/>
            </a:xfrm>
            <a:prstGeom prst="rect">
              <a:avLst/>
            </a:prstGeom>
          </p:spPr>
          <p:txBody>
            <a:bodyPr lIns="0" tIns="0" rIns="0" bIns="0" rtlCol="0" anchor="t">
              <a:spAutoFit/>
            </a:bodyPr>
            <a:lstStyle/>
            <a:p>
              <a:pPr marL="0" lvl="0" indent="0" algn="ctr">
                <a:lnSpc>
                  <a:spcPts val="3096"/>
                </a:lnSpc>
                <a:spcBef>
                  <a:spcPct val="0"/>
                </a:spcBef>
              </a:pPr>
              <a:r>
                <a:rPr lang="en-US" sz="2400" b="1" spc="93">
                  <a:solidFill>
                    <a:srgbClr val="191919"/>
                  </a:solidFill>
                  <a:latin typeface="Aileron Regular Bold"/>
                  <a:ea typeface="Aileron Regular Bold"/>
                  <a:cs typeface="Aileron Regular Bold"/>
                  <a:sym typeface="Aileron Regular Bold"/>
                </a:rPr>
                <a:t>Data Collection &amp; EDA</a:t>
              </a:r>
            </a:p>
          </p:txBody>
        </p:sp>
      </p:grpSp>
      <p:grpSp>
        <p:nvGrpSpPr>
          <p:cNvPr id="40" name="Group 40"/>
          <p:cNvGrpSpPr/>
          <p:nvPr/>
        </p:nvGrpSpPr>
        <p:grpSpPr>
          <a:xfrm>
            <a:off x="7766222" y="7604647"/>
            <a:ext cx="2544519" cy="2296019"/>
            <a:chOff x="0" y="0"/>
            <a:chExt cx="3392692" cy="3061359"/>
          </a:xfrm>
        </p:grpSpPr>
        <p:sp>
          <p:nvSpPr>
            <p:cNvPr id="41" name="TextBox 41"/>
            <p:cNvSpPr txBox="1"/>
            <p:nvPr/>
          </p:nvSpPr>
          <p:spPr>
            <a:xfrm>
              <a:off x="0" y="1266849"/>
              <a:ext cx="3392692" cy="1794510"/>
            </a:xfrm>
            <a:prstGeom prst="rect">
              <a:avLst/>
            </a:prstGeom>
          </p:spPr>
          <p:txBody>
            <a:bodyPr lIns="0" tIns="0" rIns="0" bIns="0" rtlCol="0" anchor="t">
              <a:spAutoFit/>
            </a:bodyPr>
            <a:lstStyle/>
            <a:p>
              <a:pPr algn="ctr">
                <a:lnSpc>
                  <a:spcPts val="2700"/>
                </a:lnSpc>
              </a:pPr>
              <a:r>
                <a:rPr lang="en-US" sz="1800" spc="36">
                  <a:solidFill>
                    <a:srgbClr val="191919"/>
                  </a:solidFill>
                  <a:latin typeface="Aileron Regular"/>
                  <a:ea typeface="Aileron Regular"/>
                  <a:cs typeface="Aileron Regular"/>
                  <a:sym typeface="Aileron Regular"/>
                </a:rPr>
                <a:t>Create interactive visualizations and reports</a:t>
              </a:r>
            </a:p>
            <a:p>
              <a:pPr algn="ctr">
                <a:lnSpc>
                  <a:spcPts val="2700"/>
                </a:lnSpc>
              </a:pPr>
              <a:r>
                <a:rPr lang="en-US" sz="1800" spc="36">
                  <a:solidFill>
                    <a:srgbClr val="191919"/>
                  </a:solidFill>
                  <a:latin typeface="Aileron Regular"/>
                  <a:ea typeface="Aileron Regular"/>
                  <a:cs typeface="Aileron Regular"/>
                  <a:sym typeface="Aileron Regular"/>
                </a:rPr>
                <a:t>Nov 30, 2024</a:t>
              </a:r>
            </a:p>
          </p:txBody>
        </p:sp>
        <p:sp>
          <p:nvSpPr>
            <p:cNvPr id="42" name="TextBox 42"/>
            <p:cNvSpPr txBox="1"/>
            <p:nvPr/>
          </p:nvSpPr>
          <p:spPr>
            <a:xfrm>
              <a:off x="0" y="-19050"/>
              <a:ext cx="3392692" cy="1023874"/>
            </a:xfrm>
            <a:prstGeom prst="rect">
              <a:avLst/>
            </a:prstGeom>
          </p:spPr>
          <p:txBody>
            <a:bodyPr lIns="0" tIns="0" rIns="0" bIns="0" rtlCol="0" anchor="t">
              <a:spAutoFit/>
            </a:bodyPr>
            <a:lstStyle/>
            <a:p>
              <a:pPr marL="0" lvl="0" indent="0" algn="ctr">
                <a:lnSpc>
                  <a:spcPts val="3096"/>
                </a:lnSpc>
                <a:spcBef>
                  <a:spcPct val="0"/>
                </a:spcBef>
              </a:pPr>
              <a:r>
                <a:rPr lang="en-US" sz="2400" b="1" spc="93">
                  <a:solidFill>
                    <a:srgbClr val="191919"/>
                  </a:solidFill>
                  <a:latin typeface="Aileron Regular Bold"/>
                  <a:ea typeface="Aileron Regular Bold"/>
                  <a:cs typeface="Aileron Regular Bold"/>
                  <a:sym typeface="Aileron Regular Bold"/>
                </a:rPr>
                <a:t>Dashboard Development</a:t>
              </a:r>
            </a:p>
          </p:txBody>
        </p:sp>
      </p:grpSp>
      <p:grpSp>
        <p:nvGrpSpPr>
          <p:cNvPr id="43" name="Group 43"/>
          <p:cNvGrpSpPr/>
          <p:nvPr/>
        </p:nvGrpSpPr>
        <p:grpSpPr>
          <a:xfrm>
            <a:off x="13063575" y="7604647"/>
            <a:ext cx="2544519" cy="1562594"/>
            <a:chOff x="0" y="0"/>
            <a:chExt cx="3392692" cy="2083459"/>
          </a:xfrm>
        </p:grpSpPr>
        <p:sp>
          <p:nvSpPr>
            <p:cNvPr id="44" name="TextBox 44"/>
            <p:cNvSpPr txBox="1"/>
            <p:nvPr/>
          </p:nvSpPr>
          <p:spPr>
            <a:xfrm>
              <a:off x="0" y="746149"/>
              <a:ext cx="3392692" cy="1337310"/>
            </a:xfrm>
            <a:prstGeom prst="rect">
              <a:avLst/>
            </a:prstGeom>
          </p:spPr>
          <p:txBody>
            <a:bodyPr lIns="0" tIns="0" rIns="0" bIns="0" rtlCol="0" anchor="t">
              <a:spAutoFit/>
            </a:bodyPr>
            <a:lstStyle/>
            <a:p>
              <a:pPr algn="ctr">
                <a:lnSpc>
                  <a:spcPts val="2700"/>
                </a:lnSpc>
              </a:pPr>
              <a:r>
                <a:rPr lang="en-US" sz="1800" spc="36">
                  <a:solidFill>
                    <a:srgbClr val="191919"/>
                  </a:solidFill>
                  <a:latin typeface="Aileron Regular"/>
                  <a:ea typeface="Aileron Regular"/>
                  <a:cs typeface="Aileron Regular"/>
                  <a:sym typeface="Aileron Regular"/>
                </a:rPr>
                <a:t> Present findings and insights</a:t>
              </a:r>
            </a:p>
            <a:p>
              <a:pPr algn="ctr">
                <a:lnSpc>
                  <a:spcPts val="2700"/>
                </a:lnSpc>
              </a:pPr>
              <a:r>
                <a:rPr lang="en-US" sz="1800" spc="36">
                  <a:solidFill>
                    <a:srgbClr val="191919"/>
                  </a:solidFill>
                  <a:latin typeface="Aileron Regular"/>
                  <a:ea typeface="Aileron Regular"/>
                  <a:cs typeface="Aileron Regular"/>
                  <a:sym typeface="Aileron Regular"/>
                </a:rPr>
                <a:t>Feb 28, 2025</a:t>
              </a:r>
            </a:p>
          </p:txBody>
        </p:sp>
        <p:sp>
          <p:nvSpPr>
            <p:cNvPr id="45" name="TextBox 45"/>
            <p:cNvSpPr txBox="1"/>
            <p:nvPr/>
          </p:nvSpPr>
          <p:spPr>
            <a:xfrm>
              <a:off x="0" y="-19050"/>
              <a:ext cx="3392692" cy="503174"/>
            </a:xfrm>
            <a:prstGeom prst="rect">
              <a:avLst/>
            </a:prstGeom>
          </p:spPr>
          <p:txBody>
            <a:bodyPr lIns="0" tIns="0" rIns="0" bIns="0" rtlCol="0" anchor="t">
              <a:spAutoFit/>
            </a:bodyPr>
            <a:lstStyle/>
            <a:p>
              <a:pPr marL="0" lvl="0" indent="0" algn="ctr">
                <a:lnSpc>
                  <a:spcPts val="3096"/>
                </a:lnSpc>
                <a:spcBef>
                  <a:spcPct val="0"/>
                </a:spcBef>
              </a:pPr>
              <a:r>
                <a:rPr lang="en-US" sz="2400" b="1" spc="93">
                  <a:solidFill>
                    <a:srgbClr val="191919"/>
                  </a:solidFill>
                  <a:latin typeface="Aileron Regular Bold"/>
                  <a:ea typeface="Aileron Regular Bold"/>
                  <a:cs typeface="Aileron Regular Bold"/>
                  <a:sym typeface="Aileron Regular Bold"/>
                </a:rPr>
                <a:t>Final Reporting</a:t>
              </a:r>
            </a:p>
          </p:txBody>
        </p:sp>
      </p:grpSp>
      <p:grpSp>
        <p:nvGrpSpPr>
          <p:cNvPr id="46" name="Group 46"/>
          <p:cNvGrpSpPr/>
          <p:nvPr/>
        </p:nvGrpSpPr>
        <p:grpSpPr>
          <a:xfrm>
            <a:off x="10139968" y="3050658"/>
            <a:ext cx="3105556" cy="1953119"/>
            <a:chOff x="0" y="0"/>
            <a:chExt cx="4140741" cy="2604159"/>
          </a:xfrm>
        </p:grpSpPr>
        <p:sp>
          <p:nvSpPr>
            <p:cNvPr id="47" name="TextBox 47"/>
            <p:cNvSpPr txBox="1"/>
            <p:nvPr/>
          </p:nvSpPr>
          <p:spPr>
            <a:xfrm>
              <a:off x="0" y="1266849"/>
              <a:ext cx="4140741" cy="1337310"/>
            </a:xfrm>
            <a:prstGeom prst="rect">
              <a:avLst/>
            </a:prstGeom>
          </p:spPr>
          <p:txBody>
            <a:bodyPr lIns="0" tIns="0" rIns="0" bIns="0" rtlCol="0" anchor="t">
              <a:spAutoFit/>
            </a:bodyPr>
            <a:lstStyle/>
            <a:p>
              <a:pPr algn="ctr">
                <a:lnSpc>
                  <a:spcPts val="2700"/>
                </a:lnSpc>
              </a:pPr>
              <a:r>
                <a:rPr lang="en-US" sz="1800" spc="36">
                  <a:solidFill>
                    <a:srgbClr val="191919"/>
                  </a:solidFill>
                  <a:latin typeface="Aileron Regular"/>
                  <a:ea typeface="Aileron Regular"/>
                  <a:cs typeface="Aileron Regular"/>
                  <a:sym typeface="Aileron Regular"/>
                </a:rPr>
                <a:t>Validate functionality and user experience</a:t>
              </a:r>
            </a:p>
            <a:p>
              <a:pPr algn="ctr">
                <a:lnSpc>
                  <a:spcPts val="2700"/>
                </a:lnSpc>
              </a:pPr>
              <a:r>
                <a:rPr lang="en-US" sz="1800" spc="36">
                  <a:solidFill>
                    <a:srgbClr val="191919"/>
                  </a:solidFill>
                  <a:latin typeface="Aileron Regular"/>
                  <a:ea typeface="Aileron Regular"/>
                  <a:cs typeface="Aileron Regular"/>
                  <a:sym typeface="Aileron Regular"/>
                </a:rPr>
                <a:t>Jan15, 2025</a:t>
              </a:r>
            </a:p>
          </p:txBody>
        </p:sp>
        <p:sp>
          <p:nvSpPr>
            <p:cNvPr id="48" name="TextBox 48"/>
            <p:cNvSpPr txBox="1"/>
            <p:nvPr/>
          </p:nvSpPr>
          <p:spPr>
            <a:xfrm>
              <a:off x="0" y="-19050"/>
              <a:ext cx="4140741" cy="1023874"/>
            </a:xfrm>
            <a:prstGeom prst="rect">
              <a:avLst/>
            </a:prstGeom>
          </p:spPr>
          <p:txBody>
            <a:bodyPr lIns="0" tIns="0" rIns="0" bIns="0" rtlCol="0" anchor="t">
              <a:spAutoFit/>
            </a:bodyPr>
            <a:lstStyle/>
            <a:p>
              <a:pPr marL="0" lvl="0" indent="0" algn="ctr">
                <a:lnSpc>
                  <a:spcPts val="3096"/>
                </a:lnSpc>
                <a:spcBef>
                  <a:spcPct val="0"/>
                </a:spcBef>
              </a:pPr>
              <a:r>
                <a:rPr lang="en-US" sz="2400" b="1" spc="93">
                  <a:solidFill>
                    <a:srgbClr val="191919"/>
                  </a:solidFill>
                  <a:latin typeface="Aileron Regular Bold"/>
                  <a:ea typeface="Aileron Regular Bold"/>
                  <a:cs typeface="Aileron Regular Bold"/>
                  <a:sym typeface="Aileron Regular Bold"/>
                </a:rPr>
                <a:t>Testing and Refinement </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791659" y="5289688"/>
            <a:ext cx="8993507" cy="9696504"/>
          </a:xfrm>
          <a:custGeom>
            <a:avLst/>
            <a:gdLst/>
            <a:ahLst/>
            <a:cxnLst/>
            <a:rect l="l" t="t" r="r" b="b"/>
            <a:pathLst>
              <a:path w="8993507" h="9696504">
                <a:moveTo>
                  <a:pt x="0" y="0"/>
                </a:moveTo>
                <a:lnTo>
                  <a:pt x="8993508" y="0"/>
                </a:lnTo>
                <a:lnTo>
                  <a:pt x="8993508" y="9696504"/>
                </a:lnTo>
                <a:lnTo>
                  <a:pt x="0" y="9696504"/>
                </a:lnTo>
                <a:lnTo>
                  <a:pt x="0"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tretch>
            <a:fillRect/>
          </a:stretch>
        </p:blipFill>
        <p:spPr>
          <a:xfrm>
            <a:off x="-471336" y="1341109"/>
            <a:ext cx="12961484" cy="9434848"/>
          </a:xfrm>
          <a:prstGeom prst="rect">
            <a:avLst/>
          </a:prstGeom>
        </p:spPr>
      </p:pic>
      <p:sp>
        <p:nvSpPr>
          <p:cNvPr id="4" name="TextBox 4"/>
          <p:cNvSpPr txBox="1"/>
          <p:nvPr/>
        </p:nvSpPr>
        <p:spPr>
          <a:xfrm>
            <a:off x="606906" y="940033"/>
            <a:ext cx="9690437" cy="951784"/>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Cost Management</a:t>
            </a:r>
          </a:p>
        </p:txBody>
      </p:sp>
      <p:sp>
        <p:nvSpPr>
          <p:cNvPr id="5" name="Freeform 5"/>
          <p:cNvSpPr/>
          <p:nvPr/>
        </p:nvSpPr>
        <p:spPr>
          <a:xfrm>
            <a:off x="8511095" y="987705"/>
            <a:ext cx="926106" cy="904111"/>
          </a:xfrm>
          <a:custGeom>
            <a:avLst/>
            <a:gdLst/>
            <a:ahLst/>
            <a:cxnLst/>
            <a:rect l="l" t="t" r="r" b="b"/>
            <a:pathLst>
              <a:path w="926106" h="904111">
                <a:moveTo>
                  <a:pt x="0" y="0"/>
                </a:moveTo>
                <a:lnTo>
                  <a:pt x="926106" y="0"/>
                </a:lnTo>
                <a:lnTo>
                  <a:pt x="926106" y="904111"/>
                </a:lnTo>
                <a:lnTo>
                  <a:pt x="0" y="9041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711987">
            <a:off x="9725081" y="2240673"/>
            <a:ext cx="13011561" cy="7882837"/>
          </a:xfrm>
          <a:custGeom>
            <a:avLst/>
            <a:gdLst/>
            <a:ahLst/>
            <a:cxnLst/>
            <a:rect l="l" t="t" r="r" b="b"/>
            <a:pathLst>
              <a:path w="13011561" h="7882837">
                <a:moveTo>
                  <a:pt x="0" y="0"/>
                </a:moveTo>
                <a:lnTo>
                  <a:pt x="13011561" y="0"/>
                </a:lnTo>
                <a:lnTo>
                  <a:pt x="13011561" y="7882837"/>
                </a:lnTo>
                <a:lnTo>
                  <a:pt x="0" y="78828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aphicFrame>
        <p:nvGraphicFramePr>
          <p:cNvPr id="7" name="Table 7"/>
          <p:cNvGraphicFramePr>
            <a:graphicFrameLocks noGrp="1"/>
          </p:cNvGraphicFramePr>
          <p:nvPr/>
        </p:nvGraphicFramePr>
        <p:xfrm>
          <a:off x="11716051" y="1279690"/>
          <a:ext cx="3657600" cy="8829679"/>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955593">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Project Initiation and Planning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$8,000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55593">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Data Collection and Preparation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$7,000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55593">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Exploratory Data Analysis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$8,000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55593">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Dashboard Design and Development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$20,400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55593">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Geospatial and Statistical Analysis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$17,000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55593">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Quality Assurance and Testing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$7,400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55593">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Documentation and Reporting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$4,200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55593">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User Training and Onboarding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$5,000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184935">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Project Management and Overhead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679"/>
                        </a:lnSpc>
                        <a:defRPr/>
                      </a:pPr>
                      <a:r>
                        <a:rPr lang="en-US" sz="1199" b="1">
                          <a:solidFill>
                            <a:srgbClr val="145A5D"/>
                          </a:solidFill>
                          <a:latin typeface="Helvetica World Bold"/>
                          <a:ea typeface="Helvetica World Bold"/>
                          <a:cs typeface="Helvetica World Bold"/>
                          <a:sym typeface="Helvetica World Bold"/>
                        </a:rPr>
                        <a:t>$18,000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8" name="TextBox 8"/>
          <p:cNvSpPr txBox="1"/>
          <p:nvPr/>
        </p:nvSpPr>
        <p:spPr>
          <a:xfrm>
            <a:off x="5294739" y="5865740"/>
            <a:ext cx="1953006" cy="471312"/>
          </a:xfrm>
          <a:prstGeom prst="rect">
            <a:avLst/>
          </a:prstGeom>
        </p:spPr>
        <p:txBody>
          <a:bodyPr lIns="0" tIns="0" rIns="0" bIns="0" rtlCol="0" anchor="t">
            <a:spAutoFit/>
          </a:bodyPr>
          <a:lstStyle/>
          <a:p>
            <a:pPr algn="ctr">
              <a:lnSpc>
                <a:spcPts val="3167"/>
              </a:lnSpc>
            </a:pPr>
            <a:r>
              <a:rPr lang="en-US" sz="3369" b="1">
                <a:solidFill>
                  <a:srgbClr val="145A5D"/>
                </a:solidFill>
                <a:latin typeface="Helvetica World Bold"/>
                <a:ea typeface="Helvetica World Bold"/>
                <a:cs typeface="Helvetica World Bold"/>
                <a:sym typeface="Helvetica World Bold"/>
              </a:rPr>
              <a:t>$ 95,000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2">
              <a:extLst>
                <a:ext uri="{96DAC541-7B7A-43D3-8B79-37D633B846F1}">
                  <asvg:svgBlip xmlns:asvg="http://schemas.microsoft.com/office/drawing/2016/SVG/main" r:embed="rId3"/>
                </a:ext>
              </a:extLst>
            </a:blip>
            <a:stretch>
              <a:fillRect t="-63090" r="-99142"/>
            </a:stretch>
          </a:blipFill>
        </p:spPr>
      </p:sp>
      <p:sp>
        <p:nvSpPr>
          <p:cNvPr id="3" name="Freeform 3"/>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4" name="Freeform 4"/>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2">
              <a:extLst>
                <a:ext uri="{96DAC541-7B7A-43D3-8B79-37D633B846F1}">
                  <asvg:svgBlip xmlns:asvg="http://schemas.microsoft.com/office/drawing/2016/SVG/main" r:embed="rId3"/>
                </a:ext>
              </a:extLst>
            </a:blip>
            <a:stretch>
              <a:fillRect t="-63090" r="-99142"/>
            </a:stretch>
          </a:blipFill>
        </p:spPr>
      </p:sp>
      <p:sp>
        <p:nvSpPr>
          <p:cNvPr id="5" name="TextBox 5"/>
          <p:cNvSpPr txBox="1"/>
          <p:nvPr/>
        </p:nvSpPr>
        <p:spPr>
          <a:xfrm>
            <a:off x="572582" y="851323"/>
            <a:ext cx="15056193" cy="809200"/>
          </a:xfrm>
          <a:prstGeom prst="rect">
            <a:avLst/>
          </a:prstGeom>
        </p:spPr>
        <p:txBody>
          <a:bodyPr lIns="0" tIns="0" rIns="0" bIns="0" rtlCol="0" anchor="t">
            <a:spAutoFit/>
          </a:bodyPr>
          <a:lstStyle/>
          <a:p>
            <a:pPr algn="l">
              <a:lnSpc>
                <a:spcPts val="5465"/>
              </a:lnSpc>
            </a:pPr>
            <a:r>
              <a:rPr lang="en-US" sz="5814" b="1">
                <a:solidFill>
                  <a:srgbClr val="145A5D"/>
                </a:solidFill>
                <a:latin typeface="Helvetica World Bold"/>
                <a:ea typeface="Helvetica World Bold"/>
                <a:cs typeface="Helvetica World Bold"/>
                <a:sym typeface="Helvetica World Bold"/>
              </a:rPr>
              <a:t>Budget Overview and Quarterly Allocation</a:t>
            </a:r>
          </a:p>
        </p:txBody>
      </p:sp>
      <p:pic>
        <p:nvPicPr>
          <p:cNvPr id="6" name="Picture 6"/>
          <p:cNvPicPr>
            <a:picLocks noChangeAspect="1"/>
          </p:cNvPicPr>
          <p:nvPr/>
        </p:nvPicPr>
        <p:blipFill>
          <a:blip r:embed="rId6"/>
          <a:stretch>
            <a:fillRect/>
          </a:stretch>
        </p:blipFill>
        <p:spPr>
          <a:xfrm>
            <a:off x="1008610" y="1850841"/>
            <a:ext cx="5753769" cy="8163991"/>
          </a:xfrm>
          <a:prstGeom prst="rect">
            <a:avLst/>
          </a:prstGeom>
        </p:spPr>
      </p:pic>
      <p:pic>
        <p:nvPicPr>
          <p:cNvPr id="7" name="Picture 7"/>
          <p:cNvPicPr>
            <a:picLocks noChangeAspect="1"/>
          </p:cNvPicPr>
          <p:nvPr/>
        </p:nvPicPr>
        <p:blipFill>
          <a:blip r:embed="rId7"/>
          <a:stretch>
            <a:fillRect/>
          </a:stretch>
        </p:blipFill>
        <p:spPr>
          <a:xfrm>
            <a:off x="6995951" y="1636738"/>
            <a:ext cx="10733234" cy="8450401"/>
          </a:xfrm>
          <a:prstGeom prst="rect">
            <a:avLst/>
          </a:prstGeom>
        </p:spPr>
      </p:pic>
      <p:sp>
        <p:nvSpPr>
          <p:cNvPr id="8" name="TextBox 8"/>
          <p:cNvSpPr txBox="1"/>
          <p:nvPr/>
        </p:nvSpPr>
        <p:spPr>
          <a:xfrm>
            <a:off x="9374357" y="4876800"/>
            <a:ext cx="1045845" cy="266700"/>
          </a:xfrm>
          <a:prstGeom prst="rect">
            <a:avLst/>
          </a:prstGeom>
        </p:spPr>
        <p:txBody>
          <a:bodyPr lIns="0" tIns="0" rIns="0" bIns="0" rtlCol="0" anchor="t">
            <a:spAutoFit/>
          </a:bodyPr>
          <a:lstStyle/>
          <a:p>
            <a:pPr algn="ctr">
              <a:lnSpc>
                <a:spcPts val="2100"/>
              </a:lnSpc>
              <a:spcBef>
                <a:spcPct val="0"/>
              </a:spcBef>
            </a:pPr>
            <a:r>
              <a:rPr lang="en-US" sz="1500" b="1">
                <a:solidFill>
                  <a:srgbClr val="145A5D"/>
                </a:solidFill>
                <a:latin typeface="Aileron Bold"/>
                <a:ea typeface="Aileron Bold"/>
                <a:cs typeface="Aileron Bold"/>
                <a:sym typeface="Aileron Bold"/>
              </a:rPr>
              <a:t>$27,312.50</a:t>
            </a:r>
          </a:p>
        </p:txBody>
      </p:sp>
      <p:sp>
        <p:nvSpPr>
          <p:cNvPr id="9" name="TextBox 9"/>
          <p:cNvSpPr txBox="1"/>
          <p:nvPr/>
        </p:nvSpPr>
        <p:spPr>
          <a:xfrm>
            <a:off x="10496890" y="2757948"/>
            <a:ext cx="1045845" cy="266700"/>
          </a:xfrm>
          <a:prstGeom prst="rect">
            <a:avLst/>
          </a:prstGeom>
        </p:spPr>
        <p:txBody>
          <a:bodyPr lIns="0" tIns="0" rIns="0" bIns="0" rtlCol="0" anchor="t">
            <a:spAutoFit/>
          </a:bodyPr>
          <a:lstStyle/>
          <a:p>
            <a:pPr algn="ctr">
              <a:lnSpc>
                <a:spcPts val="2100"/>
              </a:lnSpc>
              <a:spcBef>
                <a:spcPct val="0"/>
              </a:spcBef>
            </a:pPr>
            <a:r>
              <a:rPr lang="en-US" sz="1500" b="1">
                <a:solidFill>
                  <a:srgbClr val="145A5D"/>
                </a:solidFill>
                <a:latin typeface="Aileron Bold"/>
                <a:ea typeface="Aileron Bold"/>
                <a:cs typeface="Aileron Bold"/>
                <a:sym typeface="Aileron Bold"/>
              </a:rPr>
              <a:t>$38,237.50</a:t>
            </a:r>
          </a:p>
        </p:txBody>
      </p:sp>
      <p:sp>
        <p:nvSpPr>
          <p:cNvPr id="10" name="TextBox 10"/>
          <p:cNvSpPr txBox="1"/>
          <p:nvPr/>
        </p:nvSpPr>
        <p:spPr>
          <a:xfrm>
            <a:off x="14004807" y="3388495"/>
            <a:ext cx="1045845" cy="266700"/>
          </a:xfrm>
          <a:prstGeom prst="rect">
            <a:avLst/>
          </a:prstGeom>
        </p:spPr>
        <p:txBody>
          <a:bodyPr lIns="0" tIns="0" rIns="0" bIns="0" rtlCol="0" anchor="t">
            <a:spAutoFit/>
          </a:bodyPr>
          <a:lstStyle/>
          <a:p>
            <a:pPr algn="ctr">
              <a:lnSpc>
                <a:spcPts val="2100"/>
              </a:lnSpc>
              <a:spcBef>
                <a:spcPct val="0"/>
              </a:spcBef>
            </a:pPr>
            <a:r>
              <a:rPr lang="en-US" sz="1500" b="1">
                <a:solidFill>
                  <a:srgbClr val="145A5D"/>
                </a:solidFill>
                <a:latin typeface="Aileron Bold"/>
                <a:ea typeface="Aileron Bold"/>
                <a:cs typeface="Aileron Bold"/>
                <a:sym typeface="Aileron Bold"/>
              </a:rPr>
              <a:t>$32,775.00</a:t>
            </a:r>
          </a:p>
        </p:txBody>
      </p:sp>
      <p:sp>
        <p:nvSpPr>
          <p:cNvPr id="11" name="TextBox 11"/>
          <p:cNvSpPr txBox="1"/>
          <p:nvPr/>
        </p:nvSpPr>
        <p:spPr>
          <a:xfrm>
            <a:off x="14453954" y="7056199"/>
            <a:ext cx="1045845" cy="266700"/>
          </a:xfrm>
          <a:prstGeom prst="rect">
            <a:avLst/>
          </a:prstGeom>
        </p:spPr>
        <p:txBody>
          <a:bodyPr lIns="0" tIns="0" rIns="0" bIns="0" rtlCol="0" anchor="t">
            <a:spAutoFit/>
          </a:bodyPr>
          <a:lstStyle/>
          <a:p>
            <a:pPr algn="ctr">
              <a:lnSpc>
                <a:spcPts val="2100"/>
              </a:lnSpc>
              <a:spcBef>
                <a:spcPct val="0"/>
              </a:spcBef>
            </a:pPr>
            <a:r>
              <a:rPr lang="en-US" sz="1500" b="1">
                <a:solidFill>
                  <a:srgbClr val="145A5D"/>
                </a:solidFill>
                <a:latin typeface="Aileron Bold"/>
                <a:ea typeface="Aileron Bold"/>
                <a:cs typeface="Aileron Bold"/>
                <a:sym typeface="Aileron Bold"/>
              </a:rPr>
              <a:t>$10,925.00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7567735" y="1749055"/>
            <a:ext cx="0" cy="7907630"/>
          </a:xfrm>
          <a:prstGeom prst="line">
            <a:avLst/>
          </a:prstGeom>
          <a:ln w="19050" cap="flat">
            <a:solidFill>
              <a:srgbClr val="2D2A21"/>
            </a:solidFill>
            <a:prstDash val="solid"/>
            <a:headEnd type="none" w="sm" len="sm"/>
            <a:tailEnd type="none" w="sm" len="sm"/>
          </a:ln>
        </p:spPr>
      </p:sp>
      <p:sp>
        <p:nvSpPr>
          <p:cNvPr id="3" name="Freeform 3"/>
          <p:cNvSpPr/>
          <p:nvPr/>
        </p:nvSpPr>
        <p:spPr>
          <a:xfrm flipV="1">
            <a:off x="-764735" y="-2290065"/>
            <a:ext cx="7630504" cy="8226958"/>
          </a:xfrm>
          <a:custGeom>
            <a:avLst/>
            <a:gdLst/>
            <a:ahLst/>
            <a:cxnLst/>
            <a:rect l="l" t="t" r="r" b="b"/>
            <a:pathLst>
              <a:path w="7630504" h="8226958">
                <a:moveTo>
                  <a:pt x="0" y="8226958"/>
                </a:moveTo>
                <a:lnTo>
                  <a:pt x="7630504" y="8226958"/>
                </a:lnTo>
                <a:lnTo>
                  <a:pt x="7630504" y="0"/>
                </a:lnTo>
                <a:lnTo>
                  <a:pt x="0" y="0"/>
                </a:lnTo>
                <a:lnTo>
                  <a:pt x="0" y="8226958"/>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72582" y="2840483"/>
            <a:ext cx="1450873" cy="1450873"/>
          </a:xfrm>
          <a:custGeom>
            <a:avLst/>
            <a:gdLst/>
            <a:ahLst/>
            <a:cxnLst/>
            <a:rect l="l" t="t" r="r" b="b"/>
            <a:pathLst>
              <a:path w="1450873" h="1450873">
                <a:moveTo>
                  <a:pt x="0" y="0"/>
                </a:moveTo>
                <a:lnTo>
                  <a:pt x="1450873" y="0"/>
                </a:lnTo>
                <a:lnTo>
                  <a:pt x="1450873" y="1450873"/>
                </a:lnTo>
                <a:lnTo>
                  <a:pt x="0" y="1450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625010" y="2840483"/>
            <a:ext cx="1450873" cy="1450873"/>
          </a:xfrm>
          <a:custGeom>
            <a:avLst/>
            <a:gdLst/>
            <a:ahLst/>
            <a:cxnLst/>
            <a:rect l="l" t="t" r="r" b="b"/>
            <a:pathLst>
              <a:path w="1450873" h="1450873">
                <a:moveTo>
                  <a:pt x="0" y="0"/>
                </a:moveTo>
                <a:lnTo>
                  <a:pt x="1450873" y="0"/>
                </a:lnTo>
                <a:lnTo>
                  <a:pt x="1450873" y="1450873"/>
                </a:lnTo>
                <a:lnTo>
                  <a:pt x="0" y="1450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945004" y="4023295"/>
            <a:ext cx="5402906" cy="3054350"/>
          </a:xfrm>
          <a:prstGeom prst="rect">
            <a:avLst/>
          </a:prstGeom>
        </p:spPr>
        <p:txBody>
          <a:bodyPr lIns="0" tIns="0" rIns="0" bIns="0" rtlCol="0" anchor="t">
            <a:spAutoFit/>
          </a:bodyPr>
          <a:lstStyle/>
          <a:p>
            <a:pPr marL="539749" lvl="1" indent="-269875" algn="l">
              <a:lnSpc>
                <a:spcPts val="6249"/>
              </a:lnSpc>
              <a:buFont typeface="Arial"/>
              <a:buChar char="•"/>
            </a:pPr>
            <a:r>
              <a:rPr lang="en-US" sz="2499">
                <a:solidFill>
                  <a:srgbClr val="000000"/>
                </a:solidFill>
                <a:latin typeface="Helvetica World"/>
                <a:ea typeface="Helvetica World"/>
                <a:cs typeface="Helvetica World"/>
                <a:sym typeface="Helvetica World"/>
              </a:rPr>
              <a:t>Data Accuracy</a:t>
            </a:r>
          </a:p>
          <a:p>
            <a:pPr marL="539749" lvl="1" indent="-269875" algn="l">
              <a:lnSpc>
                <a:spcPts val="6249"/>
              </a:lnSpc>
              <a:buFont typeface="Arial"/>
              <a:buChar char="•"/>
            </a:pPr>
            <a:r>
              <a:rPr lang="en-US" sz="2499">
                <a:solidFill>
                  <a:srgbClr val="000000"/>
                </a:solidFill>
                <a:latin typeface="Helvetica World"/>
                <a:ea typeface="Helvetica World"/>
                <a:cs typeface="Helvetica World"/>
                <a:sym typeface="Helvetica World"/>
              </a:rPr>
              <a:t>Dashboard Performance</a:t>
            </a:r>
          </a:p>
          <a:p>
            <a:pPr marL="539749" lvl="1" indent="-269875" algn="l">
              <a:lnSpc>
                <a:spcPts val="6249"/>
              </a:lnSpc>
              <a:buFont typeface="Arial"/>
              <a:buChar char="•"/>
            </a:pPr>
            <a:r>
              <a:rPr lang="en-US" sz="2499">
                <a:solidFill>
                  <a:srgbClr val="000000"/>
                </a:solidFill>
                <a:latin typeface="Helvetica World"/>
                <a:ea typeface="Helvetica World"/>
                <a:cs typeface="Helvetica World"/>
                <a:sym typeface="Helvetica World"/>
              </a:rPr>
              <a:t>User Experience</a:t>
            </a:r>
          </a:p>
          <a:p>
            <a:pPr marL="539749" lvl="1" indent="-269875" algn="l">
              <a:lnSpc>
                <a:spcPts val="6249"/>
              </a:lnSpc>
              <a:buFont typeface="Arial"/>
              <a:buChar char="•"/>
            </a:pPr>
            <a:r>
              <a:rPr lang="en-US" sz="2499">
                <a:solidFill>
                  <a:srgbClr val="000000"/>
                </a:solidFill>
                <a:latin typeface="Helvetica World"/>
                <a:ea typeface="Helvetica World"/>
                <a:cs typeface="Helvetica World"/>
                <a:sym typeface="Helvetica World"/>
              </a:rPr>
              <a:t>Analytical Precision</a:t>
            </a:r>
          </a:p>
        </p:txBody>
      </p:sp>
      <p:sp>
        <p:nvSpPr>
          <p:cNvPr id="7" name="TextBox 7"/>
          <p:cNvSpPr txBox="1"/>
          <p:nvPr/>
        </p:nvSpPr>
        <p:spPr>
          <a:xfrm>
            <a:off x="8986466" y="4023295"/>
            <a:ext cx="7520638" cy="4635499"/>
          </a:xfrm>
          <a:prstGeom prst="rect">
            <a:avLst/>
          </a:prstGeom>
        </p:spPr>
        <p:txBody>
          <a:bodyPr lIns="0" tIns="0" rIns="0" bIns="0" rtlCol="0" anchor="t">
            <a:spAutoFit/>
          </a:bodyPr>
          <a:lstStyle/>
          <a:p>
            <a:pPr marL="539751" lvl="1" indent="-269876" algn="l">
              <a:lnSpc>
                <a:spcPts val="6250"/>
              </a:lnSpc>
              <a:buFont typeface="Arial"/>
              <a:buChar char="•"/>
            </a:pPr>
            <a:r>
              <a:rPr lang="en-US" sz="2500">
                <a:solidFill>
                  <a:srgbClr val="000000"/>
                </a:solidFill>
                <a:latin typeface="Helvetica World"/>
                <a:ea typeface="Helvetica World"/>
                <a:cs typeface="Helvetica World"/>
                <a:sym typeface="Helvetica World"/>
              </a:rPr>
              <a:t>Automated Data Validation</a:t>
            </a:r>
          </a:p>
          <a:p>
            <a:pPr marL="539751" lvl="1" indent="-269876" algn="l">
              <a:lnSpc>
                <a:spcPts val="6250"/>
              </a:lnSpc>
              <a:buFont typeface="Arial"/>
              <a:buChar char="•"/>
            </a:pPr>
            <a:r>
              <a:rPr lang="en-US" sz="2500">
                <a:solidFill>
                  <a:srgbClr val="000000"/>
                </a:solidFill>
                <a:latin typeface="Helvetica World"/>
                <a:ea typeface="Helvetica World"/>
                <a:cs typeface="Helvetica World"/>
                <a:sym typeface="Helvetica World"/>
              </a:rPr>
              <a:t>Code Review</a:t>
            </a:r>
          </a:p>
          <a:p>
            <a:pPr marL="539751" lvl="1" indent="-269876" algn="l">
              <a:lnSpc>
                <a:spcPts val="6250"/>
              </a:lnSpc>
              <a:buFont typeface="Arial"/>
              <a:buChar char="•"/>
            </a:pPr>
            <a:r>
              <a:rPr lang="en-US" sz="2500">
                <a:solidFill>
                  <a:srgbClr val="000000"/>
                </a:solidFill>
                <a:latin typeface="Helvetica World"/>
                <a:ea typeface="Helvetica World"/>
                <a:cs typeface="Helvetica World"/>
                <a:sym typeface="Helvetica World"/>
              </a:rPr>
              <a:t>Testing </a:t>
            </a:r>
          </a:p>
          <a:p>
            <a:pPr marL="539751" lvl="1" indent="-269876" algn="l">
              <a:lnSpc>
                <a:spcPts val="6250"/>
              </a:lnSpc>
              <a:buFont typeface="Arial"/>
              <a:buChar char="•"/>
            </a:pPr>
            <a:r>
              <a:rPr lang="en-US" sz="2500">
                <a:solidFill>
                  <a:srgbClr val="000000"/>
                </a:solidFill>
                <a:latin typeface="Helvetica World"/>
                <a:ea typeface="Helvetica World"/>
                <a:cs typeface="Helvetica World"/>
                <a:sym typeface="Helvetica World"/>
              </a:rPr>
              <a:t>Documentation</a:t>
            </a:r>
          </a:p>
          <a:p>
            <a:pPr marL="539751" lvl="1" indent="-269876" algn="l">
              <a:lnSpc>
                <a:spcPts val="6250"/>
              </a:lnSpc>
              <a:buFont typeface="Arial"/>
              <a:buChar char="•"/>
            </a:pPr>
            <a:r>
              <a:rPr lang="en-US" sz="2500">
                <a:solidFill>
                  <a:srgbClr val="000000"/>
                </a:solidFill>
                <a:latin typeface="Helvetica World"/>
                <a:ea typeface="Helvetica World"/>
                <a:cs typeface="Helvetica World"/>
                <a:sym typeface="Helvetica World"/>
              </a:rPr>
              <a:t>Continuous Improvement</a:t>
            </a:r>
          </a:p>
          <a:p>
            <a:pPr marL="0" lvl="0" indent="0" algn="l">
              <a:lnSpc>
                <a:spcPts val="6250"/>
              </a:lnSpc>
            </a:pPr>
            <a:endParaRPr lang="en-US" sz="2500">
              <a:solidFill>
                <a:srgbClr val="000000"/>
              </a:solidFill>
              <a:latin typeface="Helvetica World"/>
              <a:ea typeface="Helvetica World"/>
              <a:cs typeface="Helvetica World"/>
              <a:sym typeface="Helvetica World"/>
            </a:endParaRPr>
          </a:p>
        </p:txBody>
      </p:sp>
      <p:sp>
        <p:nvSpPr>
          <p:cNvPr id="8" name="TextBox 8"/>
          <p:cNvSpPr txBox="1"/>
          <p:nvPr/>
        </p:nvSpPr>
        <p:spPr>
          <a:xfrm>
            <a:off x="945004" y="3328005"/>
            <a:ext cx="5850246" cy="462179"/>
          </a:xfrm>
          <a:prstGeom prst="rect">
            <a:avLst/>
          </a:prstGeom>
        </p:spPr>
        <p:txBody>
          <a:bodyPr lIns="0" tIns="0" rIns="0" bIns="0" rtlCol="0" anchor="t">
            <a:spAutoFit/>
          </a:bodyPr>
          <a:lstStyle/>
          <a:p>
            <a:pPr marL="0" lvl="0" indent="0" algn="l">
              <a:lnSpc>
                <a:spcPts val="3492"/>
              </a:lnSpc>
            </a:pPr>
            <a:r>
              <a:rPr lang="en-US" sz="2750" b="1">
                <a:solidFill>
                  <a:srgbClr val="145A5D"/>
                </a:solidFill>
                <a:latin typeface="Helvetica World Bold"/>
                <a:ea typeface="Helvetica World Bold"/>
                <a:cs typeface="Helvetica World Bold"/>
                <a:sym typeface="Helvetica World Bold"/>
              </a:rPr>
              <a:t>Quality Standards Processes</a:t>
            </a:r>
          </a:p>
        </p:txBody>
      </p:sp>
      <p:sp>
        <p:nvSpPr>
          <p:cNvPr id="9" name="TextBox 9"/>
          <p:cNvSpPr txBox="1"/>
          <p:nvPr/>
        </p:nvSpPr>
        <p:spPr>
          <a:xfrm>
            <a:off x="8986466" y="3328005"/>
            <a:ext cx="7296250" cy="462179"/>
          </a:xfrm>
          <a:prstGeom prst="rect">
            <a:avLst/>
          </a:prstGeom>
        </p:spPr>
        <p:txBody>
          <a:bodyPr lIns="0" tIns="0" rIns="0" bIns="0" rtlCol="0" anchor="t">
            <a:spAutoFit/>
          </a:bodyPr>
          <a:lstStyle/>
          <a:p>
            <a:pPr marL="0" lvl="0" indent="0" algn="l">
              <a:lnSpc>
                <a:spcPts val="3492"/>
              </a:lnSpc>
            </a:pPr>
            <a:r>
              <a:rPr lang="en-US" sz="2750" b="1">
                <a:solidFill>
                  <a:srgbClr val="145A5D"/>
                </a:solidFill>
                <a:latin typeface="Helvetica World Bold"/>
                <a:ea typeface="Helvetica World Bold"/>
                <a:cs typeface="Helvetica World Bold"/>
                <a:sym typeface="Helvetica World Bold"/>
              </a:rPr>
              <a:t>Quality Assurance &amp; Control</a:t>
            </a:r>
          </a:p>
        </p:txBody>
      </p:sp>
      <p:grpSp>
        <p:nvGrpSpPr>
          <p:cNvPr id="10" name="Group 10"/>
          <p:cNvGrpSpPr/>
          <p:nvPr/>
        </p:nvGrpSpPr>
        <p:grpSpPr>
          <a:xfrm>
            <a:off x="572582" y="698923"/>
            <a:ext cx="9690437" cy="1113237"/>
            <a:chOff x="0" y="0"/>
            <a:chExt cx="12920583" cy="1484316"/>
          </a:xfrm>
        </p:grpSpPr>
        <p:sp>
          <p:nvSpPr>
            <p:cNvPr id="11" name="TextBox 11"/>
            <p:cNvSpPr txBox="1"/>
            <p:nvPr/>
          </p:nvSpPr>
          <p:spPr>
            <a:xfrm>
              <a:off x="0" y="161925"/>
              <a:ext cx="12920583" cy="1322391"/>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Quality Management</a:t>
              </a:r>
            </a:p>
          </p:txBody>
        </p:sp>
        <p:sp>
          <p:nvSpPr>
            <p:cNvPr id="12" name="Freeform 12"/>
            <p:cNvSpPr/>
            <p:nvPr/>
          </p:nvSpPr>
          <p:spPr>
            <a:xfrm>
              <a:off x="11470274" y="278269"/>
              <a:ext cx="1148307" cy="1131082"/>
            </a:xfrm>
            <a:custGeom>
              <a:avLst/>
              <a:gdLst/>
              <a:ahLst/>
              <a:cxnLst/>
              <a:rect l="l" t="t" r="r" b="b"/>
              <a:pathLst>
                <a:path w="1148307" h="1131082">
                  <a:moveTo>
                    <a:pt x="0" y="0"/>
                  </a:moveTo>
                  <a:lnTo>
                    <a:pt x="1148306" y="0"/>
                  </a:lnTo>
                  <a:lnTo>
                    <a:pt x="1148306" y="1131082"/>
                  </a:lnTo>
                  <a:lnTo>
                    <a:pt x="0" y="1131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rot="-5400000">
            <a:off x="8856543" y="1905224"/>
            <a:ext cx="14682409" cy="5453630"/>
          </a:xfrm>
          <a:custGeom>
            <a:avLst/>
            <a:gdLst/>
            <a:ahLst/>
            <a:cxnLst/>
            <a:rect l="l" t="t" r="r" b="b"/>
            <a:pathLst>
              <a:path w="14682409" h="5453630">
                <a:moveTo>
                  <a:pt x="0" y="0"/>
                </a:moveTo>
                <a:lnTo>
                  <a:pt x="14682409" y="0"/>
                </a:lnTo>
                <a:lnTo>
                  <a:pt x="14682409" y="5453630"/>
                </a:lnTo>
                <a:lnTo>
                  <a:pt x="0" y="5453630"/>
                </a:lnTo>
                <a:lnTo>
                  <a:pt x="0" y="0"/>
                </a:lnTo>
                <a:close/>
              </a:path>
            </a:pathLst>
          </a:custGeom>
          <a:blipFill>
            <a:blip r:embed="rId8">
              <a:extLst>
                <a:ext uri="{96DAC541-7B7A-43D3-8B79-37D633B846F1}">
                  <asvg:svgBlip xmlns:asvg="http://schemas.microsoft.com/office/drawing/2016/SVG/main" r:embed="rId9"/>
                </a:ext>
              </a:extLst>
            </a:blip>
            <a:stretch>
              <a:fillRect t="-49114" b="-40014"/>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H="1">
            <a:off x="10292812" y="4714954"/>
            <a:ext cx="8993507" cy="9696504"/>
          </a:xfrm>
          <a:custGeom>
            <a:avLst/>
            <a:gdLst/>
            <a:ahLst/>
            <a:cxnLst/>
            <a:rect l="l" t="t" r="r" b="b"/>
            <a:pathLst>
              <a:path w="8993507" h="9696504">
                <a:moveTo>
                  <a:pt x="8993507" y="0"/>
                </a:moveTo>
                <a:lnTo>
                  <a:pt x="0" y="0"/>
                </a:lnTo>
                <a:lnTo>
                  <a:pt x="0" y="9696504"/>
                </a:lnTo>
                <a:lnTo>
                  <a:pt x="8993507" y="9696504"/>
                </a:lnTo>
                <a:lnTo>
                  <a:pt x="8993507"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5001999" y="3523598"/>
            <a:ext cx="14682409" cy="5453630"/>
          </a:xfrm>
          <a:custGeom>
            <a:avLst/>
            <a:gdLst/>
            <a:ahLst/>
            <a:cxnLst/>
            <a:rect l="l" t="t" r="r" b="b"/>
            <a:pathLst>
              <a:path w="14682409" h="5453630">
                <a:moveTo>
                  <a:pt x="14682408" y="5453630"/>
                </a:moveTo>
                <a:lnTo>
                  <a:pt x="0" y="5453630"/>
                </a:lnTo>
                <a:lnTo>
                  <a:pt x="0" y="0"/>
                </a:lnTo>
                <a:lnTo>
                  <a:pt x="14682408" y="0"/>
                </a:lnTo>
                <a:lnTo>
                  <a:pt x="14682408" y="5453630"/>
                </a:lnTo>
                <a:close/>
              </a:path>
            </a:pathLst>
          </a:custGeom>
          <a:blipFill>
            <a:blip r:embed="rId4">
              <a:extLst>
                <a:ext uri="{96DAC541-7B7A-43D3-8B79-37D633B846F1}">
                  <asvg:svgBlip xmlns:asvg="http://schemas.microsoft.com/office/drawing/2016/SVG/main" r:embed="rId5"/>
                </a:ext>
              </a:extLst>
            </a:blip>
            <a:stretch>
              <a:fillRect t="-49114" b="-40014"/>
            </a:stretch>
          </a:blipFill>
        </p:spPr>
      </p:sp>
      <p:grpSp>
        <p:nvGrpSpPr>
          <p:cNvPr id="4" name="Group 4"/>
          <p:cNvGrpSpPr/>
          <p:nvPr/>
        </p:nvGrpSpPr>
        <p:grpSpPr>
          <a:xfrm>
            <a:off x="3853490" y="770075"/>
            <a:ext cx="10581020" cy="1113237"/>
            <a:chOff x="0" y="0"/>
            <a:chExt cx="14108026" cy="1484316"/>
          </a:xfrm>
        </p:grpSpPr>
        <p:sp>
          <p:nvSpPr>
            <p:cNvPr id="5" name="TextBox 5"/>
            <p:cNvSpPr txBox="1"/>
            <p:nvPr/>
          </p:nvSpPr>
          <p:spPr>
            <a:xfrm>
              <a:off x="0" y="161925"/>
              <a:ext cx="12920583" cy="1322391"/>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Resource Management</a:t>
              </a:r>
            </a:p>
          </p:txBody>
        </p:sp>
        <p:sp>
          <p:nvSpPr>
            <p:cNvPr id="6" name="Freeform 6"/>
            <p:cNvSpPr/>
            <p:nvPr/>
          </p:nvSpPr>
          <p:spPr>
            <a:xfrm>
              <a:off x="12920583" y="173836"/>
              <a:ext cx="1187444" cy="1187444"/>
            </a:xfrm>
            <a:custGeom>
              <a:avLst/>
              <a:gdLst/>
              <a:ahLst/>
              <a:cxnLst/>
              <a:rect l="l" t="t" r="r" b="b"/>
              <a:pathLst>
                <a:path w="1187444" h="1187444">
                  <a:moveTo>
                    <a:pt x="0" y="0"/>
                  </a:moveTo>
                  <a:lnTo>
                    <a:pt x="1187443" y="0"/>
                  </a:lnTo>
                  <a:lnTo>
                    <a:pt x="1187443" y="1187444"/>
                  </a:lnTo>
                  <a:lnTo>
                    <a:pt x="0" y="11874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7" name="AutoShape 7"/>
          <p:cNvSpPr/>
          <p:nvPr/>
        </p:nvSpPr>
        <p:spPr>
          <a:xfrm>
            <a:off x="1215465" y="3458438"/>
            <a:ext cx="26228" cy="4482129"/>
          </a:xfrm>
          <a:prstGeom prst="rect">
            <a:avLst/>
          </a:prstGeom>
          <a:solidFill>
            <a:srgbClr val="86EAE9"/>
          </a:solidFill>
        </p:spPr>
      </p:sp>
      <p:grpSp>
        <p:nvGrpSpPr>
          <p:cNvPr id="8" name="Group 8"/>
          <p:cNvGrpSpPr/>
          <p:nvPr/>
        </p:nvGrpSpPr>
        <p:grpSpPr>
          <a:xfrm>
            <a:off x="1209675" y="2757473"/>
            <a:ext cx="16966777" cy="5191153"/>
            <a:chOff x="0" y="0"/>
            <a:chExt cx="22622370" cy="6921537"/>
          </a:xfrm>
        </p:grpSpPr>
        <p:sp>
          <p:nvSpPr>
            <p:cNvPr id="9" name="AutoShape 9"/>
            <p:cNvSpPr/>
            <p:nvPr/>
          </p:nvSpPr>
          <p:spPr>
            <a:xfrm>
              <a:off x="0" y="0"/>
              <a:ext cx="3769248" cy="969235"/>
            </a:xfrm>
            <a:prstGeom prst="rect">
              <a:avLst/>
            </a:prstGeom>
            <a:solidFill>
              <a:srgbClr val="353C6E"/>
            </a:solidFill>
          </p:spPr>
        </p:sp>
        <p:sp>
          <p:nvSpPr>
            <p:cNvPr id="10" name="AutoShape 10"/>
            <p:cNvSpPr/>
            <p:nvPr/>
          </p:nvSpPr>
          <p:spPr>
            <a:xfrm>
              <a:off x="6835889" y="934620"/>
              <a:ext cx="60566" cy="5956998"/>
            </a:xfrm>
            <a:prstGeom prst="rect">
              <a:avLst/>
            </a:prstGeom>
            <a:solidFill>
              <a:srgbClr val="86EAE9"/>
            </a:solidFill>
          </p:spPr>
        </p:sp>
        <p:sp>
          <p:nvSpPr>
            <p:cNvPr id="11" name="AutoShape 11"/>
            <p:cNvSpPr/>
            <p:nvPr/>
          </p:nvSpPr>
          <p:spPr>
            <a:xfrm>
              <a:off x="3772238" y="934620"/>
              <a:ext cx="39701" cy="5956998"/>
            </a:xfrm>
            <a:prstGeom prst="rect">
              <a:avLst/>
            </a:prstGeom>
            <a:solidFill>
              <a:srgbClr val="86EAE9"/>
            </a:solidFill>
            <a:ln cap="sq">
              <a:noFill/>
              <a:prstDash val="solid"/>
              <a:miter/>
            </a:ln>
          </p:spPr>
        </p:sp>
        <p:sp>
          <p:nvSpPr>
            <p:cNvPr id="12" name="AutoShape 12"/>
            <p:cNvSpPr/>
            <p:nvPr/>
          </p:nvSpPr>
          <p:spPr>
            <a:xfrm>
              <a:off x="9941749" y="934620"/>
              <a:ext cx="60566" cy="5956998"/>
            </a:xfrm>
            <a:prstGeom prst="rect">
              <a:avLst/>
            </a:prstGeom>
            <a:solidFill>
              <a:srgbClr val="86EAE9"/>
            </a:solidFill>
          </p:spPr>
        </p:sp>
        <p:sp>
          <p:nvSpPr>
            <p:cNvPr id="13" name="AutoShape 13"/>
            <p:cNvSpPr/>
            <p:nvPr/>
          </p:nvSpPr>
          <p:spPr>
            <a:xfrm>
              <a:off x="16153412" y="934620"/>
              <a:ext cx="60624" cy="5937823"/>
            </a:xfrm>
            <a:prstGeom prst="rect">
              <a:avLst/>
            </a:prstGeom>
            <a:solidFill>
              <a:srgbClr val="86EAE9"/>
            </a:solidFill>
          </p:spPr>
        </p:sp>
        <p:sp>
          <p:nvSpPr>
            <p:cNvPr id="14" name="AutoShape 14"/>
            <p:cNvSpPr/>
            <p:nvPr/>
          </p:nvSpPr>
          <p:spPr>
            <a:xfrm>
              <a:off x="19237924" y="934620"/>
              <a:ext cx="60628" cy="5937823"/>
            </a:xfrm>
            <a:prstGeom prst="rect">
              <a:avLst/>
            </a:prstGeom>
            <a:solidFill>
              <a:srgbClr val="86EAE9"/>
            </a:solidFill>
          </p:spPr>
        </p:sp>
        <p:sp>
          <p:nvSpPr>
            <p:cNvPr id="15" name="AutoShape 15"/>
            <p:cNvSpPr/>
            <p:nvPr/>
          </p:nvSpPr>
          <p:spPr>
            <a:xfrm>
              <a:off x="13047679" y="934620"/>
              <a:ext cx="60497" cy="5937823"/>
            </a:xfrm>
            <a:prstGeom prst="rect">
              <a:avLst/>
            </a:prstGeom>
            <a:solidFill>
              <a:srgbClr val="86EAE9"/>
            </a:solidFill>
          </p:spPr>
        </p:sp>
        <p:sp>
          <p:nvSpPr>
            <p:cNvPr id="16" name="AutoShape 16"/>
            <p:cNvSpPr/>
            <p:nvPr/>
          </p:nvSpPr>
          <p:spPr>
            <a:xfrm>
              <a:off x="3769248" y="0"/>
              <a:ext cx="3127206" cy="969235"/>
            </a:xfrm>
            <a:prstGeom prst="rect">
              <a:avLst/>
            </a:prstGeom>
            <a:solidFill>
              <a:srgbClr val="13538A"/>
            </a:solidFill>
          </p:spPr>
        </p:sp>
        <p:sp>
          <p:nvSpPr>
            <p:cNvPr id="17" name="AutoShape 17"/>
            <p:cNvSpPr/>
            <p:nvPr/>
          </p:nvSpPr>
          <p:spPr>
            <a:xfrm>
              <a:off x="6869773" y="0"/>
              <a:ext cx="3127206" cy="969235"/>
            </a:xfrm>
            <a:prstGeom prst="rect">
              <a:avLst/>
            </a:prstGeom>
            <a:solidFill>
              <a:srgbClr val="0081B4"/>
            </a:solidFill>
          </p:spPr>
        </p:sp>
        <p:sp>
          <p:nvSpPr>
            <p:cNvPr id="18" name="AutoShape 18"/>
            <p:cNvSpPr/>
            <p:nvPr/>
          </p:nvSpPr>
          <p:spPr>
            <a:xfrm>
              <a:off x="9970297" y="0"/>
              <a:ext cx="3127206" cy="969235"/>
            </a:xfrm>
            <a:prstGeom prst="rect">
              <a:avLst/>
            </a:prstGeom>
            <a:solidFill>
              <a:srgbClr val="2C92D5"/>
            </a:solidFill>
          </p:spPr>
        </p:sp>
        <p:sp>
          <p:nvSpPr>
            <p:cNvPr id="19" name="AutoShape 19"/>
            <p:cNvSpPr/>
            <p:nvPr/>
          </p:nvSpPr>
          <p:spPr>
            <a:xfrm>
              <a:off x="13070821" y="0"/>
              <a:ext cx="3127206" cy="969235"/>
            </a:xfrm>
            <a:prstGeom prst="rect">
              <a:avLst/>
            </a:prstGeom>
            <a:solidFill>
              <a:srgbClr val="37C9EF"/>
            </a:solidFill>
          </p:spPr>
        </p:sp>
        <p:sp>
          <p:nvSpPr>
            <p:cNvPr id="20" name="AutoShape 20"/>
            <p:cNvSpPr/>
            <p:nvPr/>
          </p:nvSpPr>
          <p:spPr>
            <a:xfrm>
              <a:off x="16171346" y="0"/>
              <a:ext cx="3127206" cy="969235"/>
            </a:xfrm>
            <a:prstGeom prst="rect">
              <a:avLst/>
            </a:prstGeom>
            <a:solidFill>
              <a:srgbClr val="3EDAD8"/>
            </a:solidFill>
          </p:spPr>
        </p:sp>
        <p:sp>
          <p:nvSpPr>
            <p:cNvPr id="21" name="TextBox 21"/>
            <p:cNvSpPr txBox="1"/>
            <p:nvPr/>
          </p:nvSpPr>
          <p:spPr>
            <a:xfrm>
              <a:off x="218078" y="1141957"/>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Jibin Sebastian (Project Manager)</a:t>
              </a:r>
            </a:p>
          </p:txBody>
        </p:sp>
        <p:sp>
          <p:nvSpPr>
            <p:cNvPr id="22" name="TextBox 22"/>
            <p:cNvSpPr txBox="1"/>
            <p:nvPr/>
          </p:nvSpPr>
          <p:spPr>
            <a:xfrm>
              <a:off x="218078" y="2326578"/>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Jibin George (Lead Analyst)</a:t>
              </a:r>
            </a:p>
          </p:txBody>
        </p:sp>
        <p:sp>
          <p:nvSpPr>
            <p:cNvPr id="23" name="TextBox 23"/>
            <p:cNvSpPr txBox="1"/>
            <p:nvPr/>
          </p:nvSpPr>
          <p:spPr>
            <a:xfrm>
              <a:off x="218078" y="3527891"/>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Vishal (Business Analyst)</a:t>
              </a:r>
            </a:p>
          </p:txBody>
        </p:sp>
        <p:sp>
          <p:nvSpPr>
            <p:cNvPr id="24" name="TextBox 24"/>
            <p:cNvSpPr txBox="1"/>
            <p:nvPr/>
          </p:nvSpPr>
          <p:spPr>
            <a:xfrm>
              <a:off x="218078" y="4712512"/>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Kailas (Technical Consultant)</a:t>
              </a:r>
            </a:p>
          </p:txBody>
        </p:sp>
        <p:sp>
          <p:nvSpPr>
            <p:cNvPr id="25" name="TextBox 25"/>
            <p:cNvSpPr txBox="1"/>
            <p:nvPr/>
          </p:nvSpPr>
          <p:spPr>
            <a:xfrm>
              <a:off x="16451234" y="270476"/>
              <a:ext cx="2588775" cy="418758"/>
            </a:xfrm>
            <a:prstGeom prst="rect">
              <a:avLst/>
            </a:prstGeom>
          </p:spPr>
          <p:txBody>
            <a:bodyPr lIns="0" tIns="0" rIns="0" bIns="0" rtlCol="0" anchor="t">
              <a:spAutoFit/>
            </a:bodyPr>
            <a:lstStyle/>
            <a:p>
              <a:pPr algn="ctr">
                <a:lnSpc>
                  <a:spcPts val="2442"/>
                </a:lnSpc>
              </a:pPr>
              <a:r>
                <a:rPr lang="en-US" sz="2035" b="1" spc="203">
                  <a:solidFill>
                    <a:srgbClr val="FFFFFF"/>
                  </a:solidFill>
                  <a:latin typeface="Aileron Bold"/>
                  <a:ea typeface="Aileron Bold"/>
                  <a:cs typeface="Aileron Bold"/>
                  <a:sym typeface="Aileron Bold"/>
                </a:rPr>
                <a:t>WEEK 9-10</a:t>
              </a:r>
            </a:p>
          </p:txBody>
        </p:sp>
        <p:sp>
          <p:nvSpPr>
            <p:cNvPr id="26" name="TextBox 26"/>
            <p:cNvSpPr txBox="1"/>
            <p:nvPr/>
          </p:nvSpPr>
          <p:spPr>
            <a:xfrm>
              <a:off x="13345373" y="270476"/>
              <a:ext cx="2588775" cy="418758"/>
            </a:xfrm>
            <a:prstGeom prst="rect">
              <a:avLst/>
            </a:prstGeom>
          </p:spPr>
          <p:txBody>
            <a:bodyPr lIns="0" tIns="0" rIns="0" bIns="0" rtlCol="0" anchor="t">
              <a:spAutoFit/>
            </a:bodyPr>
            <a:lstStyle/>
            <a:p>
              <a:pPr algn="ctr">
                <a:lnSpc>
                  <a:spcPts val="2442"/>
                </a:lnSpc>
              </a:pPr>
              <a:r>
                <a:rPr lang="en-US" sz="2035" b="1" spc="203">
                  <a:solidFill>
                    <a:srgbClr val="FFFFFF"/>
                  </a:solidFill>
                  <a:latin typeface="Aileron Bold"/>
                  <a:ea typeface="Aileron Bold"/>
                  <a:cs typeface="Aileron Bold"/>
                  <a:sym typeface="Aileron Bold"/>
                </a:rPr>
                <a:t>WEEK 7-8</a:t>
              </a:r>
            </a:p>
          </p:txBody>
        </p:sp>
        <p:sp>
          <p:nvSpPr>
            <p:cNvPr id="27" name="TextBox 27"/>
            <p:cNvSpPr txBox="1"/>
            <p:nvPr/>
          </p:nvSpPr>
          <p:spPr>
            <a:xfrm>
              <a:off x="10239513" y="270476"/>
              <a:ext cx="2588775" cy="418758"/>
            </a:xfrm>
            <a:prstGeom prst="rect">
              <a:avLst/>
            </a:prstGeom>
          </p:spPr>
          <p:txBody>
            <a:bodyPr lIns="0" tIns="0" rIns="0" bIns="0" rtlCol="0" anchor="t">
              <a:spAutoFit/>
            </a:bodyPr>
            <a:lstStyle/>
            <a:p>
              <a:pPr algn="ctr">
                <a:lnSpc>
                  <a:spcPts val="2442"/>
                </a:lnSpc>
              </a:pPr>
              <a:r>
                <a:rPr lang="en-US" sz="2035" b="1" spc="203">
                  <a:solidFill>
                    <a:srgbClr val="FFFFFF"/>
                  </a:solidFill>
                  <a:latin typeface="Aileron Bold"/>
                  <a:ea typeface="Aileron Bold"/>
                  <a:cs typeface="Aileron Bold"/>
                  <a:sym typeface="Aileron Bold"/>
                </a:rPr>
                <a:t>WEEK 5-6</a:t>
              </a:r>
            </a:p>
          </p:txBody>
        </p:sp>
        <p:sp>
          <p:nvSpPr>
            <p:cNvPr id="28" name="TextBox 28"/>
            <p:cNvSpPr txBox="1"/>
            <p:nvPr/>
          </p:nvSpPr>
          <p:spPr>
            <a:xfrm>
              <a:off x="7133652" y="270476"/>
              <a:ext cx="2588775" cy="418758"/>
            </a:xfrm>
            <a:prstGeom prst="rect">
              <a:avLst/>
            </a:prstGeom>
          </p:spPr>
          <p:txBody>
            <a:bodyPr lIns="0" tIns="0" rIns="0" bIns="0" rtlCol="0" anchor="t">
              <a:spAutoFit/>
            </a:bodyPr>
            <a:lstStyle/>
            <a:p>
              <a:pPr algn="ctr">
                <a:lnSpc>
                  <a:spcPts val="2442"/>
                </a:lnSpc>
              </a:pPr>
              <a:r>
                <a:rPr lang="en-US" sz="2035" b="1" spc="203">
                  <a:solidFill>
                    <a:srgbClr val="FFFFFF"/>
                  </a:solidFill>
                  <a:latin typeface="Aileron Bold"/>
                  <a:ea typeface="Aileron Bold"/>
                  <a:cs typeface="Aileron Bold"/>
                  <a:sym typeface="Aileron Bold"/>
                </a:rPr>
                <a:t>WEEK 3-4</a:t>
              </a:r>
            </a:p>
          </p:txBody>
        </p:sp>
        <p:sp>
          <p:nvSpPr>
            <p:cNvPr id="29" name="TextBox 29"/>
            <p:cNvSpPr txBox="1"/>
            <p:nvPr/>
          </p:nvSpPr>
          <p:spPr>
            <a:xfrm>
              <a:off x="4027791" y="270476"/>
              <a:ext cx="2588775" cy="418758"/>
            </a:xfrm>
            <a:prstGeom prst="rect">
              <a:avLst/>
            </a:prstGeom>
          </p:spPr>
          <p:txBody>
            <a:bodyPr lIns="0" tIns="0" rIns="0" bIns="0" rtlCol="0" anchor="t">
              <a:spAutoFit/>
            </a:bodyPr>
            <a:lstStyle/>
            <a:p>
              <a:pPr algn="ctr">
                <a:lnSpc>
                  <a:spcPts val="2442"/>
                </a:lnSpc>
              </a:pPr>
              <a:r>
                <a:rPr lang="en-US" sz="2035" b="1" spc="203">
                  <a:solidFill>
                    <a:srgbClr val="FFFFFF"/>
                  </a:solidFill>
                  <a:latin typeface="Aileron Bold"/>
                  <a:ea typeface="Aileron Bold"/>
                  <a:cs typeface="Aileron Bold"/>
                  <a:sym typeface="Aileron Bold"/>
                </a:rPr>
                <a:t>WEEK 1-2</a:t>
              </a:r>
            </a:p>
          </p:txBody>
        </p:sp>
        <p:sp>
          <p:nvSpPr>
            <p:cNvPr id="30" name="TextBox 30"/>
            <p:cNvSpPr txBox="1"/>
            <p:nvPr/>
          </p:nvSpPr>
          <p:spPr>
            <a:xfrm>
              <a:off x="218078" y="172308"/>
              <a:ext cx="3333093" cy="624618"/>
            </a:xfrm>
            <a:prstGeom prst="rect">
              <a:avLst/>
            </a:prstGeom>
          </p:spPr>
          <p:txBody>
            <a:bodyPr lIns="0" tIns="0" rIns="0" bIns="0" rtlCol="0" anchor="t">
              <a:spAutoFit/>
            </a:bodyPr>
            <a:lstStyle/>
            <a:p>
              <a:pPr algn="ctr">
                <a:lnSpc>
                  <a:spcPts val="3688"/>
                </a:lnSpc>
              </a:pPr>
              <a:r>
                <a:rPr lang="en-US" sz="3073" b="1" spc="307">
                  <a:solidFill>
                    <a:srgbClr val="FFFFFF"/>
                  </a:solidFill>
                  <a:latin typeface="Aileron Bold"/>
                  <a:ea typeface="Aileron Bold"/>
                  <a:cs typeface="Aileron Bold"/>
                  <a:sym typeface="Aileron Bold"/>
                </a:rPr>
                <a:t>RESOURCE</a:t>
              </a:r>
            </a:p>
          </p:txBody>
        </p:sp>
        <p:sp>
          <p:nvSpPr>
            <p:cNvPr id="31" name="AutoShape 31"/>
            <p:cNvSpPr/>
            <p:nvPr/>
          </p:nvSpPr>
          <p:spPr>
            <a:xfrm>
              <a:off x="7720" y="6864188"/>
              <a:ext cx="22417958" cy="57349"/>
            </a:xfrm>
            <a:prstGeom prst="rect">
              <a:avLst/>
            </a:prstGeom>
            <a:solidFill>
              <a:srgbClr val="86EAE9"/>
            </a:solidFill>
          </p:spPr>
        </p:sp>
        <p:sp>
          <p:nvSpPr>
            <p:cNvPr id="32" name="TextBox 32"/>
            <p:cNvSpPr txBox="1"/>
            <p:nvPr/>
          </p:nvSpPr>
          <p:spPr>
            <a:xfrm>
              <a:off x="230149" y="5899287"/>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Yashas (Tableau Specialist)</a:t>
              </a:r>
            </a:p>
          </p:txBody>
        </p:sp>
        <p:sp>
          <p:nvSpPr>
            <p:cNvPr id="33" name="AutoShape 33"/>
            <p:cNvSpPr/>
            <p:nvPr/>
          </p:nvSpPr>
          <p:spPr>
            <a:xfrm>
              <a:off x="19298472" y="0"/>
              <a:ext cx="3127206" cy="969235"/>
            </a:xfrm>
            <a:prstGeom prst="rect">
              <a:avLst/>
            </a:prstGeom>
            <a:solidFill>
              <a:srgbClr val="86EAE9"/>
            </a:solidFill>
          </p:spPr>
        </p:sp>
        <p:sp>
          <p:nvSpPr>
            <p:cNvPr id="34" name="TextBox 34"/>
            <p:cNvSpPr txBox="1"/>
            <p:nvPr/>
          </p:nvSpPr>
          <p:spPr>
            <a:xfrm>
              <a:off x="19578360" y="270476"/>
              <a:ext cx="2588775" cy="418758"/>
            </a:xfrm>
            <a:prstGeom prst="rect">
              <a:avLst/>
            </a:prstGeom>
          </p:spPr>
          <p:txBody>
            <a:bodyPr lIns="0" tIns="0" rIns="0" bIns="0" rtlCol="0" anchor="t">
              <a:spAutoFit/>
            </a:bodyPr>
            <a:lstStyle/>
            <a:p>
              <a:pPr algn="ctr">
                <a:lnSpc>
                  <a:spcPts val="2442"/>
                </a:lnSpc>
              </a:pPr>
              <a:r>
                <a:rPr lang="en-US" sz="2035" b="1" spc="203">
                  <a:solidFill>
                    <a:srgbClr val="FFFFFF"/>
                  </a:solidFill>
                  <a:latin typeface="Aileron Bold"/>
                  <a:ea typeface="Aileron Bold"/>
                  <a:cs typeface="Aileron Bold"/>
                  <a:sym typeface="Aileron Bold"/>
                </a:rPr>
                <a:t>WEEK 11-12</a:t>
              </a:r>
            </a:p>
          </p:txBody>
        </p:sp>
        <p:sp>
          <p:nvSpPr>
            <p:cNvPr id="35" name="TextBox 35"/>
            <p:cNvSpPr txBox="1"/>
            <p:nvPr/>
          </p:nvSpPr>
          <p:spPr>
            <a:xfrm>
              <a:off x="3649597" y="1159068"/>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Project</a:t>
              </a:r>
            </a:p>
            <a:p>
              <a:pPr algn="ctr">
                <a:lnSpc>
                  <a:spcPts val="2314"/>
                </a:lnSpc>
              </a:pPr>
              <a:r>
                <a:rPr lang="en-US" sz="1780" b="1" spc="89">
                  <a:solidFill>
                    <a:srgbClr val="000000"/>
                  </a:solidFill>
                  <a:latin typeface="Aileron Bold"/>
                  <a:ea typeface="Aileron Bold"/>
                  <a:cs typeface="Aileron Bold"/>
                  <a:sym typeface="Aileron Bold"/>
                </a:rPr>
                <a:t> Planning</a:t>
              </a:r>
            </a:p>
          </p:txBody>
        </p:sp>
        <p:sp>
          <p:nvSpPr>
            <p:cNvPr id="36" name="TextBox 36"/>
            <p:cNvSpPr txBox="1"/>
            <p:nvPr/>
          </p:nvSpPr>
          <p:spPr>
            <a:xfrm>
              <a:off x="3649597" y="2343689"/>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Requirements Gathering</a:t>
              </a:r>
            </a:p>
          </p:txBody>
        </p:sp>
        <p:sp>
          <p:nvSpPr>
            <p:cNvPr id="37" name="TextBox 37"/>
            <p:cNvSpPr txBox="1"/>
            <p:nvPr/>
          </p:nvSpPr>
          <p:spPr>
            <a:xfrm>
              <a:off x="3649597" y="3545002"/>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Business Requirements</a:t>
              </a:r>
            </a:p>
          </p:txBody>
        </p:sp>
        <p:sp>
          <p:nvSpPr>
            <p:cNvPr id="38" name="TextBox 38"/>
            <p:cNvSpPr txBox="1"/>
            <p:nvPr/>
          </p:nvSpPr>
          <p:spPr>
            <a:xfrm>
              <a:off x="3649597" y="4729623"/>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Technical Architecture</a:t>
              </a:r>
            </a:p>
          </p:txBody>
        </p:sp>
        <p:sp>
          <p:nvSpPr>
            <p:cNvPr id="39" name="TextBox 39"/>
            <p:cNvSpPr txBox="1"/>
            <p:nvPr/>
          </p:nvSpPr>
          <p:spPr>
            <a:xfrm>
              <a:off x="3661668" y="5916398"/>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Dashboard </a:t>
              </a:r>
            </a:p>
            <a:p>
              <a:pPr algn="ctr">
                <a:lnSpc>
                  <a:spcPts val="2314"/>
                </a:lnSpc>
              </a:pPr>
              <a:r>
                <a:rPr lang="en-US" sz="1780" b="1" spc="89">
                  <a:solidFill>
                    <a:srgbClr val="000000"/>
                  </a:solidFill>
                  <a:latin typeface="Aileron Bold"/>
                  <a:ea typeface="Aileron Bold"/>
                  <a:cs typeface="Aileron Bold"/>
                  <a:sym typeface="Aileron Bold"/>
                </a:rPr>
                <a:t>Planning</a:t>
              </a:r>
            </a:p>
          </p:txBody>
        </p:sp>
        <p:sp>
          <p:nvSpPr>
            <p:cNvPr id="40" name="TextBox 40"/>
            <p:cNvSpPr txBox="1"/>
            <p:nvPr/>
          </p:nvSpPr>
          <p:spPr>
            <a:xfrm>
              <a:off x="6755458" y="1155540"/>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Stakeholder Management</a:t>
              </a:r>
            </a:p>
          </p:txBody>
        </p:sp>
        <p:sp>
          <p:nvSpPr>
            <p:cNvPr id="41" name="TextBox 41"/>
            <p:cNvSpPr txBox="1"/>
            <p:nvPr/>
          </p:nvSpPr>
          <p:spPr>
            <a:xfrm>
              <a:off x="6755458" y="2340161"/>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Data Analysis</a:t>
              </a:r>
            </a:p>
            <a:p>
              <a:pPr algn="ctr">
                <a:lnSpc>
                  <a:spcPts val="2314"/>
                </a:lnSpc>
              </a:pPr>
              <a:r>
                <a:rPr lang="en-US" sz="1780" b="1" spc="89">
                  <a:solidFill>
                    <a:srgbClr val="000000"/>
                  </a:solidFill>
                  <a:latin typeface="Aileron Bold"/>
                  <a:ea typeface="Aileron Bold"/>
                  <a:cs typeface="Aileron Bold"/>
                  <a:sym typeface="Aileron Bold"/>
                </a:rPr>
                <a:t>Plan</a:t>
              </a:r>
            </a:p>
          </p:txBody>
        </p:sp>
        <p:sp>
          <p:nvSpPr>
            <p:cNvPr id="42" name="TextBox 42"/>
            <p:cNvSpPr txBox="1"/>
            <p:nvPr/>
          </p:nvSpPr>
          <p:spPr>
            <a:xfrm>
              <a:off x="6755458" y="3541475"/>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Data </a:t>
              </a:r>
            </a:p>
            <a:p>
              <a:pPr algn="ctr">
                <a:lnSpc>
                  <a:spcPts val="2314"/>
                </a:lnSpc>
              </a:pPr>
              <a:r>
                <a:rPr lang="en-US" sz="1780" b="1" spc="89">
                  <a:solidFill>
                    <a:srgbClr val="000000"/>
                  </a:solidFill>
                  <a:latin typeface="Aileron Bold"/>
                  <a:ea typeface="Aileron Bold"/>
                  <a:cs typeface="Aileron Bold"/>
                  <a:sym typeface="Aileron Bold"/>
                </a:rPr>
                <a:t>Requirements</a:t>
              </a:r>
            </a:p>
          </p:txBody>
        </p:sp>
        <p:sp>
          <p:nvSpPr>
            <p:cNvPr id="43" name="TextBox 43"/>
            <p:cNvSpPr txBox="1"/>
            <p:nvPr/>
          </p:nvSpPr>
          <p:spPr>
            <a:xfrm>
              <a:off x="6755458" y="4726095"/>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Data </a:t>
              </a:r>
            </a:p>
            <a:p>
              <a:pPr algn="ctr">
                <a:lnSpc>
                  <a:spcPts val="2314"/>
                </a:lnSpc>
              </a:pPr>
              <a:r>
                <a:rPr lang="en-US" sz="1780" b="1" spc="89">
                  <a:solidFill>
                    <a:srgbClr val="000000"/>
                  </a:solidFill>
                  <a:latin typeface="Aileron Bold"/>
                  <a:ea typeface="Aileron Bold"/>
                  <a:cs typeface="Aileron Bold"/>
                  <a:sym typeface="Aileron Bold"/>
                </a:rPr>
                <a:t>Integration</a:t>
              </a:r>
            </a:p>
          </p:txBody>
        </p:sp>
        <p:sp>
          <p:nvSpPr>
            <p:cNvPr id="44" name="TextBox 44"/>
            <p:cNvSpPr txBox="1"/>
            <p:nvPr/>
          </p:nvSpPr>
          <p:spPr>
            <a:xfrm>
              <a:off x="6767528" y="5912870"/>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Data </a:t>
              </a:r>
            </a:p>
            <a:p>
              <a:pPr algn="ctr">
                <a:lnSpc>
                  <a:spcPts val="2314"/>
                </a:lnSpc>
              </a:pPr>
              <a:r>
                <a:rPr lang="en-US" sz="1780" b="1" spc="89">
                  <a:solidFill>
                    <a:srgbClr val="000000"/>
                  </a:solidFill>
                  <a:latin typeface="Aileron Bold"/>
                  <a:ea typeface="Aileron Bold"/>
                  <a:cs typeface="Aileron Bold"/>
                  <a:sym typeface="Aileron Bold"/>
                </a:rPr>
                <a:t>Connection</a:t>
              </a:r>
            </a:p>
          </p:txBody>
        </p:sp>
        <p:sp>
          <p:nvSpPr>
            <p:cNvPr id="45" name="TextBox 45"/>
            <p:cNvSpPr txBox="1"/>
            <p:nvPr/>
          </p:nvSpPr>
          <p:spPr>
            <a:xfrm>
              <a:off x="9845309" y="1141657"/>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Progress </a:t>
              </a:r>
            </a:p>
            <a:p>
              <a:pPr algn="ctr">
                <a:lnSpc>
                  <a:spcPts val="2314"/>
                </a:lnSpc>
              </a:pPr>
              <a:r>
                <a:rPr lang="en-US" sz="1780" b="1" spc="89">
                  <a:solidFill>
                    <a:srgbClr val="000000"/>
                  </a:solidFill>
                  <a:latin typeface="Aileron Bold"/>
                  <a:ea typeface="Aileron Bold"/>
                  <a:cs typeface="Aileron Bold"/>
                  <a:sym typeface="Aileron Bold"/>
                </a:rPr>
                <a:t>Monitoring</a:t>
              </a:r>
            </a:p>
          </p:txBody>
        </p:sp>
        <p:sp>
          <p:nvSpPr>
            <p:cNvPr id="46" name="TextBox 46"/>
            <p:cNvSpPr txBox="1"/>
            <p:nvPr/>
          </p:nvSpPr>
          <p:spPr>
            <a:xfrm>
              <a:off x="9845309" y="2326278"/>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Statistical Model Design</a:t>
              </a:r>
            </a:p>
          </p:txBody>
        </p:sp>
        <p:sp>
          <p:nvSpPr>
            <p:cNvPr id="47" name="TextBox 47"/>
            <p:cNvSpPr txBox="1"/>
            <p:nvPr/>
          </p:nvSpPr>
          <p:spPr>
            <a:xfrm>
              <a:off x="9845309" y="3527591"/>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User Story </a:t>
              </a:r>
            </a:p>
            <a:p>
              <a:pPr algn="ctr">
                <a:lnSpc>
                  <a:spcPts val="2314"/>
                </a:lnSpc>
              </a:pPr>
              <a:r>
                <a:rPr lang="en-US" sz="1780" b="1" spc="89">
                  <a:solidFill>
                    <a:srgbClr val="000000"/>
                  </a:solidFill>
                  <a:latin typeface="Aileron Bold"/>
                  <a:ea typeface="Aileron Bold"/>
                  <a:cs typeface="Aileron Bold"/>
                  <a:sym typeface="Aileron Bold"/>
                </a:rPr>
                <a:t>Creation</a:t>
              </a:r>
            </a:p>
          </p:txBody>
        </p:sp>
        <p:sp>
          <p:nvSpPr>
            <p:cNvPr id="48" name="TextBox 48"/>
            <p:cNvSpPr txBox="1"/>
            <p:nvPr/>
          </p:nvSpPr>
          <p:spPr>
            <a:xfrm>
              <a:off x="9845309" y="4902712"/>
              <a:ext cx="3333093" cy="369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ETL Process</a:t>
              </a:r>
            </a:p>
          </p:txBody>
        </p:sp>
        <p:sp>
          <p:nvSpPr>
            <p:cNvPr id="49" name="TextBox 49"/>
            <p:cNvSpPr txBox="1"/>
            <p:nvPr/>
          </p:nvSpPr>
          <p:spPr>
            <a:xfrm>
              <a:off x="9857380" y="5898987"/>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Dashboard Prototyping</a:t>
              </a:r>
            </a:p>
          </p:txBody>
        </p:sp>
        <p:sp>
          <p:nvSpPr>
            <p:cNvPr id="50" name="TextBox 50"/>
            <p:cNvSpPr txBox="1"/>
            <p:nvPr/>
          </p:nvSpPr>
          <p:spPr>
            <a:xfrm>
              <a:off x="12951170" y="1138129"/>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Risk </a:t>
              </a:r>
            </a:p>
            <a:p>
              <a:pPr algn="ctr">
                <a:lnSpc>
                  <a:spcPts val="2314"/>
                </a:lnSpc>
              </a:pPr>
              <a:r>
                <a:rPr lang="en-US" sz="1780" b="1" spc="89">
                  <a:solidFill>
                    <a:srgbClr val="000000"/>
                  </a:solidFill>
                  <a:latin typeface="Aileron Bold"/>
                  <a:ea typeface="Aileron Bold"/>
                  <a:cs typeface="Aileron Bold"/>
                  <a:sym typeface="Aileron Bold"/>
                </a:rPr>
                <a:t>Management</a:t>
              </a:r>
            </a:p>
          </p:txBody>
        </p:sp>
        <p:sp>
          <p:nvSpPr>
            <p:cNvPr id="51" name="TextBox 51"/>
            <p:cNvSpPr txBox="1"/>
            <p:nvPr/>
          </p:nvSpPr>
          <p:spPr>
            <a:xfrm>
              <a:off x="12951170" y="2322750"/>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Model </a:t>
              </a:r>
            </a:p>
            <a:p>
              <a:pPr algn="ctr">
                <a:lnSpc>
                  <a:spcPts val="2314"/>
                </a:lnSpc>
              </a:pPr>
              <a:r>
                <a:rPr lang="en-US" sz="1780" b="1" spc="89">
                  <a:solidFill>
                    <a:srgbClr val="000000"/>
                  </a:solidFill>
                  <a:latin typeface="Aileron Bold"/>
                  <a:ea typeface="Aileron Bold"/>
                  <a:cs typeface="Aileron Bold"/>
                  <a:sym typeface="Aileron Bold"/>
                </a:rPr>
                <a:t>Development</a:t>
              </a:r>
            </a:p>
          </p:txBody>
        </p:sp>
        <p:sp>
          <p:nvSpPr>
            <p:cNvPr id="52" name="TextBox 52"/>
            <p:cNvSpPr txBox="1"/>
            <p:nvPr/>
          </p:nvSpPr>
          <p:spPr>
            <a:xfrm>
              <a:off x="12951170" y="3524063"/>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Dashboard Requirements</a:t>
              </a:r>
            </a:p>
          </p:txBody>
        </p:sp>
        <p:sp>
          <p:nvSpPr>
            <p:cNvPr id="53" name="TextBox 53"/>
            <p:cNvSpPr txBox="1"/>
            <p:nvPr/>
          </p:nvSpPr>
          <p:spPr>
            <a:xfrm>
              <a:off x="12951170" y="4708684"/>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Data </a:t>
              </a:r>
            </a:p>
            <a:p>
              <a:pPr algn="ctr">
                <a:lnSpc>
                  <a:spcPts val="2314"/>
                </a:lnSpc>
              </a:pPr>
              <a:r>
                <a:rPr lang="en-US" sz="1780" b="1" spc="89">
                  <a:solidFill>
                    <a:srgbClr val="000000"/>
                  </a:solidFill>
                  <a:latin typeface="Aileron Bold"/>
                  <a:ea typeface="Aileron Bold"/>
                  <a:cs typeface="Aileron Bold"/>
                  <a:sym typeface="Aileron Bold"/>
                </a:rPr>
                <a:t>Validation</a:t>
              </a:r>
            </a:p>
          </p:txBody>
        </p:sp>
        <p:sp>
          <p:nvSpPr>
            <p:cNvPr id="54" name="TextBox 54"/>
            <p:cNvSpPr txBox="1"/>
            <p:nvPr/>
          </p:nvSpPr>
          <p:spPr>
            <a:xfrm>
              <a:off x="12963241" y="5895459"/>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Visualization Development</a:t>
              </a:r>
            </a:p>
          </p:txBody>
        </p:sp>
        <p:sp>
          <p:nvSpPr>
            <p:cNvPr id="55" name="TextBox 55"/>
            <p:cNvSpPr txBox="1"/>
            <p:nvPr/>
          </p:nvSpPr>
          <p:spPr>
            <a:xfrm>
              <a:off x="16171346" y="1138129"/>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Quality </a:t>
              </a:r>
            </a:p>
            <a:p>
              <a:pPr algn="ctr">
                <a:lnSpc>
                  <a:spcPts val="2314"/>
                </a:lnSpc>
              </a:pPr>
              <a:r>
                <a:rPr lang="en-US" sz="1780" b="1" spc="89">
                  <a:solidFill>
                    <a:srgbClr val="000000"/>
                  </a:solidFill>
                  <a:latin typeface="Aileron Bold"/>
                  <a:ea typeface="Aileron Bold"/>
                  <a:cs typeface="Aileron Bold"/>
                  <a:sym typeface="Aileron Bold"/>
                </a:rPr>
                <a:t>Assurance</a:t>
              </a:r>
            </a:p>
          </p:txBody>
        </p:sp>
        <p:sp>
          <p:nvSpPr>
            <p:cNvPr id="56" name="TextBox 56"/>
            <p:cNvSpPr txBox="1"/>
            <p:nvPr/>
          </p:nvSpPr>
          <p:spPr>
            <a:xfrm>
              <a:off x="16171346" y="2513250"/>
              <a:ext cx="3333093" cy="369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Model Testing</a:t>
              </a:r>
            </a:p>
          </p:txBody>
        </p:sp>
        <p:sp>
          <p:nvSpPr>
            <p:cNvPr id="57" name="TextBox 57"/>
            <p:cNvSpPr txBox="1"/>
            <p:nvPr/>
          </p:nvSpPr>
          <p:spPr>
            <a:xfrm>
              <a:off x="16171346" y="3524063"/>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User Acceptance Testing</a:t>
              </a:r>
            </a:p>
          </p:txBody>
        </p:sp>
        <p:sp>
          <p:nvSpPr>
            <p:cNvPr id="58" name="TextBox 58"/>
            <p:cNvSpPr txBox="1"/>
            <p:nvPr/>
          </p:nvSpPr>
          <p:spPr>
            <a:xfrm>
              <a:off x="16171346" y="4708684"/>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Performance Optimization</a:t>
              </a:r>
            </a:p>
          </p:txBody>
        </p:sp>
        <p:sp>
          <p:nvSpPr>
            <p:cNvPr id="59" name="TextBox 59"/>
            <p:cNvSpPr txBox="1"/>
            <p:nvPr/>
          </p:nvSpPr>
          <p:spPr>
            <a:xfrm>
              <a:off x="16183416" y="5895459"/>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Dashboard </a:t>
              </a:r>
            </a:p>
            <a:p>
              <a:pPr algn="ctr">
                <a:lnSpc>
                  <a:spcPts val="2314"/>
                </a:lnSpc>
              </a:pPr>
              <a:r>
                <a:rPr lang="en-US" sz="1780" b="1" spc="89">
                  <a:solidFill>
                    <a:srgbClr val="000000"/>
                  </a:solidFill>
                  <a:latin typeface="Aileron Bold"/>
                  <a:ea typeface="Aileron Bold"/>
                  <a:cs typeface="Aileron Bold"/>
                  <a:sym typeface="Aileron Bold"/>
                </a:rPr>
                <a:t>Testing</a:t>
              </a:r>
            </a:p>
          </p:txBody>
        </p:sp>
        <p:sp>
          <p:nvSpPr>
            <p:cNvPr id="60" name="TextBox 60"/>
            <p:cNvSpPr txBox="1"/>
            <p:nvPr/>
          </p:nvSpPr>
          <p:spPr>
            <a:xfrm>
              <a:off x="19277206" y="1325101"/>
              <a:ext cx="3333093" cy="369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Final Review</a:t>
              </a:r>
            </a:p>
          </p:txBody>
        </p:sp>
        <p:sp>
          <p:nvSpPr>
            <p:cNvPr id="61" name="TextBox 61"/>
            <p:cNvSpPr txBox="1"/>
            <p:nvPr/>
          </p:nvSpPr>
          <p:spPr>
            <a:xfrm>
              <a:off x="19277206" y="2509722"/>
              <a:ext cx="3333093" cy="369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Refinement</a:t>
              </a:r>
            </a:p>
          </p:txBody>
        </p:sp>
        <p:sp>
          <p:nvSpPr>
            <p:cNvPr id="62" name="TextBox 62"/>
            <p:cNvSpPr txBox="1"/>
            <p:nvPr/>
          </p:nvSpPr>
          <p:spPr>
            <a:xfrm>
              <a:off x="19277206" y="3711036"/>
              <a:ext cx="3333093" cy="369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Documentation</a:t>
              </a:r>
            </a:p>
          </p:txBody>
        </p:sp>
        <p:sp>
          <p:nvSpPr>
            <p:cNvPr id="63" name="TextBox 63"/>
            <p:cNvSpPr txBox="1"/>
            <p:nvPr/>
          </p:nvSpPr>
          <p:spPr>
            <a:xfrm>
              <a:off x="19277206" y="4705157"/>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Technical Documentation</a:t>
              </a:r>
            </a:p>
          </p:txBody>
        </p:sp>
        <p:sp>
          <p:nvSpPr>
            <p:cNvPr id="64" name="TextBox 64"/>
            <p:cNvSpPr txBox="1"/>
            <p:nvPr/>
          </p:nvSpPr>
          <p:spPr>
            <a:xfrm>
              <a:off x="19289277" y="5891931"/>
              <a:ext cx="3333093" cy="750896"/>
            </a:xfrm>
            <a:prstGeom prst="rect">
              <a:avLst/>
            </a:prstGeom>
          </p:spPr>
          <p:txBody>
            <a:bodyPr lIns="0" tIns="0" rIns="0" bIns="0" rtlCol="0" anchor="t">
              <a:spAutoFit/>
            </a:bodyPr>
            <a:lstStyle/>
            <a:p>
              <a:pPr algn="ctr">
                <a:lnSpc>
                  <a:spcPts val="2314"/>
                </a:lnSpc>
              </a:pPr>
              <a:r>
                <a:rPr lang="en-US" sz="1780" b="1" spc="89">
                  <a:solidFill>
                    <a:srgbClr val="000000"/>
                  </a:solidFill>
                  <a:latin typeface="Aileron Bold"/>
                  <a:ea typeface="Aileron Bold"/>
                  <a:cs typeface="Aileron Bold"/>
                  <a:sym typeface="Aileron Bold"/>
                </a:rPr>
                <a:t>Dashboard Refinement</a:t>
              </a:r>
            </a:p>
          </p:txBody>
        </p:sp>
        <p:sp>
          <p:nvSpPr>
            <p:cNvPr id="65" name="AutoShape 65"/>
            <p:cNvSpPr/>
            <p:nvPr/>
          </p:nvSpPr>
          <p:spPr>
            <a:xfrm>
              <a:off x="22365050" y="961064"/>
              <a:ext cx="60628" cy="5937823"/>
            </a:xfrm>
            <a:prstGeom prst="rect">
              <a:avLst/>
            </a:prstGeom>
            <a:solidFill>
              <a:srgbClr val="86EAE9"/>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888D"/>
        </a:solidFill>
        <a:effectLst/>
      </p:bgPr>
    </p:bg>
    <p:spTree>
      <p:nvGrpSpPr>
        <p:cNvPr id="1" name=""/>
        <p:cNvGrpSpPr/>
        <p:nvPr/>
      </p:nvGrpSpPr>
      <p:grpSpPr>
        <a:xfrm>
          <a:off x="0" y="0"/>
          <a:ext cx="0" cy="0"/>
          <a:chOff x="0" y="0"/>
          <a:chExt cx="0" cy="0"/>
        </a:xfrm>
      </p:grpSpPr>
      <p:sp>
        <p:nvSpPr>
          <p:cNvPr id="2" name="Freeform 2"/>
          <p:cNvSpPr/>
          <p:nvPr/>
        </p:nvSpPr>
        <p:spPr>
          <a:xfrm>
            <a:off x="9063063" y="-371996"/>
            <a:ext cx="9224937" cy="15429283"/>
          </a:xfrm>
          <a:custGeom>
            <a:avLst/>
            <a:gdLst/>
            <a:ahLst/>
            <a:cxnLst/>
            <a:rect l="l" t="t" r="r" b="b"/>
            <a:pathLst>
              <a:path w="9224937" h="15429283">
                <a:moveTo>
                  <a:pt x="0" y="0"/>
                </a:moveTo>
                <a:lnTo>
                  <a:pt x="9224937" y="0"/>
                </a:lnTo>
                <a:lnTo>
                  <a:pt x="9224937" y="15429283"/>
                </a:lnTo>
                <a:lnTo>
                  <a:pt x="0" y="15429283"/>
                </a:lnTo>
                <a:lnTo>
                  <a:pt x="0" y="0"/>
                </a:lnTo>
                <a:close/>
              </a:path>
            </a:pathLst>
          </a:custGeom>
          <a:blipFill>
            <a:blip r:embed="rId2"/>
            <a:stretch>
              <a:fillRect l="-11434"/>
            </a:stretch>
          </a:blipFill>
        </p:spPr>
      </p:sp>
      <p:sp>
        <p:nvSpPr>
          <p:cNvPr id="3" name="Freeform 3"/>
          <p:cNvSpPr/>
          <p:nvPr/>
        </p:nvSpPr>
        <p:spPr>
          <a:xfrm rot="5400000" flipH="1">
            <a:off x="5468157" y="367750"/>
            <a:ext cx="13094925" cy="6825730"/>
          </a:xfrm>
          <a:custGeom>
            <a:avLst/>
            <a:gdLst/>
            <a:ahLst/>
            <a:cxnLst/>
            <a:rect l="l" t="t" r="r" b="b"/>
            <a:pathLst>
              <a:path w="13094925" h="6825730">
                <a:moveTo>
                  <a:pt x="13094925" y="0"/>
                </a:moveTo>
                <a:lnTo>
                  <a:pt x="0" y="0"/>
                </a:lnTo>
                <a:lnTo>
                  <a:pt x="0" y="6825729"/>
                </a:lnTo>
                <a:lnTo>
                  <a:pt x="13094925" y="6825729"/>
                </a:lnTo>
                <a:lnTo>
                  <a:pt x="1309492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06889" y="2521530"/>
            <a:ext cx="8993507" cy="9696504"/>
          </a:xfrm>
          <a:custGeom>
            <a:avLst/>
            <a:gdLst/>
            <a:ahLst/>
            <a:cxnLst/>
            <a:rect l="l" t="t" r="r" b="b"/>
            <a:pathLst>
              <a:path w="8993507" h="9696504">
                <a:moveTo>
                  <a:pt x="0" y="0"/>
                </a:moveTo>
                <a:lnTo>
                  <a:pt x="8993508" y="0"/>
                </a:lnTo>
                <a:lnTo>
                  <a:pt x="8993508" y="9696504"/>
                </a:lnTo>
                <a:lnTo>
                  <a:pt x="0" y="9696504"/>
                </a:lnTo>
                <a:lnTo>
                  <a:pt x="0" y="0"/>
                </a:lnTo>
                <a:close/>
              </a:path>
            </a:pathLst>
          </a:custGeom>
          <a:blipFill>
            <a:blip r:embed="rId5">
              <a:alphaModFix amt="41000"/>
              <a:extLst>
                <a:ext uri="{96DAC541-7B7A-43D3-8B79-37D633B846F1}">
                  <asvg:svgBlip xmlns:asvg="http://schemas.microsoft.com/office/drawing/2016/SVG/main" r:embed="rId6"/>
                </a:ext>
              </a:extLst>
            </a:blip>
            <a:stretch>
              <a:fillRect/>
            </a:stretch>
          </a:blipFill>
        </p:spPr>
      </p:sp>
      <p:sp>
        <p:nvSpPr>
          <p:cNvPr id="5" name="AutoShape 5"/>
          <p:cNvSpPr/>
          <p:nvPr/>
        </p:nvSpPr>
        <p:spPr>
          <a:xfrm>
            <a:off x="-5259824" y="3063549"/>
            <a:ext cx="6492240" cy="0"/>
          </a:xfrm>
          <a:prstGeom prst="line">
            <a:avLst/>
          </a:prstGeom>
          <a:ln w="19050" cap="flat">
            <a:solidFill>
              <a:srgbClr val="FFFFFF"/>
            </a:solidFill>
            <a:prstDash val="solid"/>
            <a:headEnd type="none" w="sm" len="sm"/>
            <a:tailEnd type="none" w="sm" len="sm"/>
          </a:ln>
        </p:spPr>
      </p:sp>
      <p:sp>
        <p:nvSpPr>
          <p:cNvPr id="6" name="AutoShape 6"/>
          <p:cNvSpPr/>
          <p:nvPr/>
        </p:nvSpPr>
        <p:spPr>
          <a:xfrm>
            <a:off x="-5259824" y="5315503"/>
            <a:ext cx="6492240" cy="0"/>
          </a:xfrm>
          <a:prstGeom prst="line">
            <a:avLst/>
          </a:prstGeom>
          <a:ln w="19050" cap="flat">
            <a:solidFill>
              <a:srgbClr val="FFFFFF"/>
            </a:solidFill>
            <a:prstDash val="solid"/>
            <a:headEnd type="none" w="sm" len="sm"/>
            <a:tailEnd type="none" w="sm" len="sm"/>
          </a:ln>
        </p:spPr>
      </p:sp>
      <p:sp>
        <p:nvSpPr>
          <p:cNvPr id="7" name="AutoShape 7"/>
          <p:cNvSpPr/>
          <p:nvPr/>
        </p:nvSpPr>
        <p:spPr>
          <a:xfrm>
            <a:off x="-5259824" y="8126426"/>
            <a:ext cx="6492240" cy="0"/>
          </a:xfrm>
          <a:prstGeom prst="line">
            <a:avLst/>
          </a:prstGeom>
          <a:ln w="19050" cap="flat">
            <a:solidFill>
              <a:srgbClr val="FFFFFF"/>
            </a:solidFill>
            <a:prstDash val="solid"/>
            <a:headEnd type="none" w="sm" len="sm"/>
            <a:tailEnd type="none" w="sm" len="sm"/>
          </a:ln>
        </p:spPr>
      </p:sp>
      <p:sp>
        <p:nvSpPr>
          <p:cNvPr id="8" name="TextBox 8"/>
          <p:cNvSpPr txBox="1"/>
          <p:nvPr/>
        </p:nvSpPr>
        <p:spPr>
          <a:xfrm>
            <a:off x="760011" y="1026821"/>
            <a:ext cx="9252847" cy="951784"/>
          </a:xfrm>
          <a:prstGeom prst="rect">
            <a:avLst/>
          </a:prstGeom>
        </p:spPr>
        <p:txBody>
          <a:bodyPr lIns="0" tIns="0" rIns="0" bIns="0" rtlCol="0" anchor="t">
            <a:spAutoFit/>
          </a:bodyPr>
          <a:lstStyle/>
          <a:p>
            <a:pPr algn="l">
              <a:lnSpc>
                <a:spcPts val="6311"/>
              </a:lnSpc>
            </a:pPr>
            <a:r>
              <a:rPr lang="en-US" sz="6714" b="1">
                <a:solidFill>
                  <a:srgbClr val="EFEFEF"/>
                </a:solidFill>
                <a:latin typeface="Helvetica World Bold"/>
                <a:ea typeface="Helvetica World Bold"/>
                <a:cs typeface="Helvetica World Bold"/>
                <a:sym typeface="Helvetica World Bold"/>
              </a:rPr>
              <a:t>Overview</a:t>
            </a:r>
          </a:p>
        </p:txBody>
      </p:sp>
      <p:sp>
        <p:nvSpPr>
          <p:cNvPr id="9" name="TextBox 9"/>
          <p:cNvSpPr txBox="1"/>
          <p:nvPr/>
        </p:nvSpPr>
        <p:spPr>
          <a:xfrm>
            <a:off x="1764764" y="3414524"/>
            <a:ext cx="8549823" cy="1621398"/>
          </a:xfrm>
          <a:prstGeom prst="rect">
            <a:avLst/>
          </a:prstGeom>
        </p:spPr>
        <p:txBody>
          <a:bodyPr lIns="0" tIns="0" rIns="0" bIns="0" rtlCol="0" anchor="t">
            <a:spAutoFit/>
          </a:bodyPr>
          <a:lstStyle/>
          <a:p>
            <a:pPr algn="l">
              <a:lnSpc>
                <a:spcPts val="3250"/>
              </a:lnSpc>
            </a:pPr>
            <a:r>
              <a:rPr lang="en-US" sz="2559">
                <a:solidFill>
                  <a:srgbClr val="FFFFFF"/>
                </a:solidFill>
                <a:latin typeface="Helvetica World"/>
                <a:ea typeface="Helvetica World"/>
                <a:cs typeface="Helvetica World"/>
                <a:sym typeface="Helvetica World"/>
              </a:rPr>
              <a:t>We analyze Toronto's apartment buildings using the Apartment Building Evaluation dataset to visualize building conditions and resident experiences.</a:t>
            </a:r>
          </a:p>
          <a:p>
            <a:pPr marL="0" lvl="0" indent="0" algn="l">
              <a:lnSpc>
                <a:spcPts val="3250"/>
              </a:lnSpc>
            </a:pPr>
            <a:endParaRPr lang="en-US" sz="2559">
              <a:solidFill>
                <a:srgbClr val="FFFFFF"/>
              </a:solidFill>
              <a:latin typeface="Helvetica World"/>
              <a:ea typeface="Helvetica World"/>
              <a:cs typeface="Helvetica World"/>
              <a:sym typeface="Helvetica World"/>
            </a:endParaRPr>
          </a:p>
        </p:txBody>
      </p:sp>
      <p:sp>
        <p:nvSpPr>
          <p:cNvPr id="10" name="TextBox 10"/>
          <p:cNvSpPr txBox="1"/>
          <p:nvPr/>
        </p:nvSpPr>
        <p:spPr>
          <a:xfrm>
            <a:off x="1764764" y="5656954"/>
            <a:ext cx="8711446" cy="1621398"/>
          </a:xfrm>
          <a:prstGeom prst="rect">
            <a:avLst/>
          </a:prstGeom>
        </p:spPr>
        <p:txBody>
          <a:bodyPr lIns="0" tIns="0" rIns="0" bIns="0" rtlCol="0" anchor="t">
            <a:spAutoFit/>
          </a:bodyPr>
          <a:lstStyle/>
          <a:p>
            <a:pPr marL="0" lvl="0" indent="0" algn="l">
              <a:lnSpc>
                <a:spcPts val="3250"/>
              </a:lnSpc>
            </a:pPr>
            <a:r>
              <a:rPr lang="en-US" sz="2559">
                <a:solidFill>
                  <a:srgbClr val="FFFFFF"/>
                </a:solidFill>
                <a:latin typeface="Helvetica World"/>
                <a:ea typeface="Helvetica World"/>
                <a:cs typeface="Helvetica World"/>
                <a:sym typeface="Helvetica World"/>
              </a:rPr>
              <a:t>Maintaining high apartment standards is vital for safe, comfortable housing. This project identifies buildings needing repairs, informs policy decisions, and empowers tenants with essential information.</a:t>
            </a:r>
          </a:p>
        </p:txBody>
      </p:sp>
      <p:sp>
        <p:nvSpPr>
          <p:cNvPr id="11" name="TextBox 11"/>
          <p:cNvSpPr txBox="1"/>
          <p:nvPr/>
        </p:nvSpPr>
        <p:spPr>
          <a:xfrm>
            <a:off x="1774289" y="2803018"/>
            <a:ext cx="2688500" cy="532432"/>
          </a:xfrm>
          <a:prstGeom prst="rect">
            <a:avLst/>
          </a:prstGeom>
        </p:spPr>
        <p:txBody>
          <a:bodyPr lIns="0" tIns="0" rIns="0" bIns="0" rtlCol="0" anchor="t">
            <a:spAutoFit/>
          </a:bodyPr>
          <a:lstStyle/>
          <a:p>
            <a:pPr marL="0" lvl="0" indent="0" algn="l">
              <a:lnSpc>
                <a:spcPts val="3948"/>
              </a:lnSpc>
            </a:pPr>
            <a:r>
              <a:rPr lang="en-US" sz="3108" b="1">
                <a:solidFill>
                  <a:srgbClr val="FFFFFF"/>
                </a:solidFill>
                <a:latin typeface="Helvetica World Bold"/>
                <a:ea typeface="Helvetica World Bold"/>
                <a:cs typeface="Helvetica World Bold"/>
                <a:sym typeface="Helvetica World Bold"/>
              </a:rPr>
              <a:t>Introduction</a:t>
            </a:r>
          </a:p>
        </p:txBody>
      </p:sp>
      <p:sp>
        <p:nvSpPr>
          <p:cNvPr id="12" name="TextBox 12"/>
          <p:cNvSpPr txBox="1"/>
          <p:nvPr/>
        </p:nvSpPr>
        <p:spPr>
          <a:xfrm>
            <a:off x="1774289" y="5045447"/>
            <a:ext cx="3328683" cy="532432"/>
          </a:xfrm>
          <a:prstGeom prst="rect">
            <a:avLst/>
          </a:prstGeom>
        </p:spPr>
        <p:txBody>
          <a:bodyPr lIns="0" tIns="0" rIns="0" bIns="0" rtlCol="0" anchor="t">
            <a:spAutoFit/>
          </a:bodyPr>
          <a:lstStyle/>
          <a:p>
            <a:pPr marL="0" lvl="0" indent="0" algn="l">
              <a:lnSpc>
                <a:spcPts val="3948"/>
              </a:lnSpc>
            </a:pPr>
            <a:r>
              <a:rPr lang="en-US" sz="3108" b="1">
                <a:solidFill>
                  <a:srgbClr val="FFFFFF"/>
                </a:solidFill>
                <a:latin typeface="Helvetica World Bold"/>
                <a:ea typeface="Helvetica World Bold"/>
                <a:cs typeface="Helvetica World Bold"/>
                <a:sym typeface="Helvetica World Bold"/>
              </a:rPr>
              <a:t>Why It Matters</a:t>
            </a:r>
          </a:p>
        </p:txBody>
      </p:sp>
      <p:sp>
        <p:nvSpPr>
          <p:cNvPr id="13" name="TextBox 13"/>
          <p:cNvSpPr txBox="1"/>
          <p:nvPr/>
        </p:nvSpPr>
        <p:spPr>
          <a:xfrm>
            <a:off x="1774289" y="8442658"/>
            <a:ext cx="7970799" cy="1215123"/>
          </a:xfrm>
          <a:prstGeom prst="rect">
            <a:avLst/>
          </a:prstGeom>
        </p:spPr>
        <p:txBody>
          <a:bodyPr lIns="0" tIns="0" rIns="0" bIns="0" rtlCol="0" anchor="t">
            <a:spAutoFit/>
          </a:bodyPr>
          <a:lstStyle/>
          <a:p>
            <a:pPr marL="0" lvl="0" indent="0" algn="l">
              <a:lnSpc>
                <a:spcPts val="3250"/>
              </a:lnSpc>
            </a:pPr>
            <a:r>
              <a:rPr lang="en-US" sz="2559">
                <a:solidFill>
                  <a:srgbClr val="FFFFFF"/>
                </a:solidFill>
                <a:latin typeface="Helvetica World"/>
                <a:ea typeface="Helvetica World"/>
                <a:cs typeface="Helvetica World"/>
                <a:sym typeface="Helvetica World"/>
              </a:rPr>
              <a:t>Our insights will benefit policymakers, property managers, and residents, facilitating informed decisions to enhance housing quality across Toronto.</a:t>
            </a:r>
          </a:p>
        </p:txBody>
      </p:sp>
      <p:sp>
        <p:nvSpPr>
          <p:cNvPr id="14" name="TextBox 14"/>
          <p:cNvSpPr txBox="1"/>
          <p:nvPr/>
        </p:nvSpPr>
        <p:spPr>
          <a:xfrm>
            <a:off x="1774289" y="7831151"/>
            <a:ext cx="3783392" cy="532432"/>
          </a:xfrm>
          <a:prstGeom prst="rect">
            <a:avLst/>
          </a:prstGeom>
        </p:spPr>
        <p:txBody>
          <a:bodyPr lIns="0" tIns="0" rIns="0" bIns="0" rtlCol="0" anchor="t">
            <a:spAutoFit/>
          </a:bodyPr>
          <a:lstStyle/>
          <a:p>
            <a:pPr marL="0" lvl="0" indent="0" algn="l">
              <a:lnSpc>
                <a:spcPts val="3948"/>
              </a:lnSpc>
            </a:pPr>
            <a:r>
              <a:rPr lang="en-US" sz="3108" b="1">
                <a:solidFill>
                  <a:srgbClr val="FFFFFF"/>
                </a:solidFill>
                <a:latin typeface="Helvetica World Bold"/>
                <a:ea typeface="Helvetica World Bold"/>
                <a:cs typeface="Helvetica World Bold"/>
                <a:sym typeface="Helvetica World Bold"/>
              </a:rPr>
              <a:t>Target Audience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H="1">
            <a:off x="10292812" y="4714954"/>
            <a:ext cx="8993507" cy="9696504"/>
          </a:xfrm>
          <a:custGeom>
            <a:avLst/>
            <a:gdLst/>
            <a:ahLst/>
            <a:cxnLst/>
            <a:rect l="l" t="t" r="r" b="b"/>
            <a:pathLst>
              <a:path w="8993507" h="9696504">
                <a:moveTo>
                  <a:pt x="8993507" y="0"/>
                </a:moveTo>
                <a:lnTo>
                  <a:pt x="0" y="0"/>
                </a:lnTo>
                <a:lnTo>
                  <a:pt x="0" y="9696504"/>
                </a:lnTo>
                <a:lnTo>
                  <a:pt x="8993507" y="9696504"/>
                </a:lnTo>
                <a:lnTo>
                  <a:pt x="8993507"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5001999" y="3523598"/>
            <a:ext cx="14682409" cy="5453630"/>
          </a:xfrm>
          <a:custGeom>
            <a:avLst/>
            <a:gdLst/>
            <a:ahLst/>
            <a:cxnLst/>
            <a:rect l="l" t="t" r="r" b="b"/>
            <a:pathLst>
              <a:path w="14682409" h="5453630">
                <a:moveTo>
                  <a:pt x="14682408" y="5453630"/>
                </a:moveTo>
                <a:lnTo>
                  <a:pt x="0" y="5453630"/>
                </a:lnTo>
                <a:lnTo>
                  <a:pt x="0" y="0"/>
                </a:lnTo>
                <a:lnTo>
                  <a:pt x="14682408" y="0"/>
                </a:lnTo>
                <a:lnTo>
                  <a:pt x="14682408" y="5453630"/>
                </a:lnTo>
                <a:close/>
              </a:path>
            </a:pathLst>
          </a:custGeom>
          <a:blipFill>
            <a:blip r:embed="rId4">
              <a:extLst>
                <a:ext uri="{96DAC541-7B7A-43D3-8B79-37D633B846F1}">
                  <asvg:svgBlip xmlns:asvg="http://schemas.microsoft.com/office/drawing/2016/SVG/main" r:embed="rId5"/>
                </a:ext>
              </a:extLst>
            </a:blip>
            <a:stretch>
              <a:fillRect t="-49114" b="-40014"/>
            </a:stretch>
          </a:blipFill>
        </p:spPr>
      </p:sp>
      <p:sp>
        <p:nvSpPr>
          <p:cNvPr id="4" name="TextBox 4"/>
          <p:cNvSpPr txBox="1"/>
          <p:nvPr/>
        </p:nvSpPr>
        <p:spPr>
          <a:xfrm>
            <a:off x="6596680" y="338732"/>
            <a:ext cx="5094640"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RACI Matrix</a:t>
            </a:r>
          </a:p>
        </p:txBody>
      </p:sp>
      <p:grpSp>
        <p:nvGrpSpPr>
          <p:cNvPr id="5" name="Group 5"/>
          <p:cNvGrpSpPr/>
          <p:nvPr/>
        </p:nvGrpSpPr>
        <p:grpSpPr>
          <a:xfrm>
            <a:off x="2633950" y="1525874"/>
            <a:ext cx="10002776" cy="7968291"/>
            <a:chOff x="0" y="0"/>
            <a:chExt cx="13337035" cy="10624388"/>
          </a:xfrm>
        </p:grpSpPr>
        <p:sp>
          <p:nvSpPr>
            <p:cNvPr id="6" name="AutoShape 6"/>
            <p:cNvSpPr/>
            <p:nvPr/>
          </p:nvSpPr>
          <p:spPr>
            <a:xfrm>
              <a:off x="0" y="520556"/>
              <a:ext cx="67186" cy="10103832"/>
            </a:xfrm>
            <a:prstGeom prst="rect">
              <a:avLst/>
            </a:prstGeom>
            <a:solidFill>
              <a:srgbClr val="86EAE9"/>
            </a:solidFill>
          </p:spPr>
        </p:sp>
        <p:sp>
          <p:nvSpPr>
            <p:cNvPr id="7" name="AutoShape 7"/>
            <p:cNvSpPr/>
            <p:nvPr/>
          </p:nvSpPr>
          <p:spPr>
            <a:xfrm>
              <a:off x="3917" y="0"/>
              <a:ext cx="2635296" cy="533256"/>
            </a:xfrm>
            <a:prstGeom prst="rect">
              <a:avLst/>
            </a:prstGeom>
            <a:solidFill>
              <a:srgbClr val="353C6E"/>
            </a:solidFill>
          </p:spPr>
        </p:sp>
        <p:sp>
          <p:nvSpPr>
            <p:cNvPr id="8" name="AutoShape 8"/>
            <p:cNvSpPr/>
            <p:nvPr/>
          </p:nvSpPr>
          <p:spPr>
            <a:xfrm>
              <a:off x="4691609" y="520556"/>
              <a:ext cx="69864" cy="10103832"/>
            </a:xfrm>
            <a:prstGeom prst="rect">
              <a:avLst/>
            </a:prstGeom>
            <a:solidFill>
              <a:srgbClr val="86EAE9"/>
            </a:solidFill>
          </p:spPr>
        </p:sp>
        <p:sp>
          <p:nvSpPr>
            <p:cNvPr id="9" name="AutoShape 9"/>
            <p:cNvSpPr/>
            <p:nvPr/>
          </p:nvSpPr>
          <p:spPr>
            <a:xfrm>
              <a:off x="2606501" y="520556"/>
              <a:ext cx="65709" cy="10103832"/>
            </a:xfrm>
            <a:prstGeom prst="rect">
              <a:avLst/>
            </a:prstGeom>
            <a:solidFill>
              <a:srgbClr val="86EAE9"/>
            </a:solidFill>
            <a:ln cap="sq">
              <a:noFill/>
              <a:prstDash val="solid"/>
              <a:miter/>
            </a:ln>
          </p:spPr>
        </p:sp>
        <p:sp>
          <p:nvSpPr>
            <p:cNvPr id="10" name="AutoShape 10"/>
            <p:cNvSpPr/>
            <p:nvPr/>
          </p:nvSpPr>
          <p:spPr>
            <a:xfrm>
              <a:off x="6846007" y="520556"/>
              <a:ext cx="58061" cy="10103832"/>
            </a:xfrm>
            <a:prstGeom prst="rect">
              <a:avLst/>
            </a:prstGeom>
            <a:solidFill>
              <a:srgbClr val="86EAE9"/>
            </a:solidFill>
          </p:spPr>
        </p:sp>
        <p:sp>
          <p:nvSpPr>
            <p:cNvPr id="11" name="AutoShape 11"/>
            <p:cNvSpPr/>
            <p:nvPr/>
          </p:nvSpPr>
          <p:spPr>
            <a:xfrm>
              <a:off x="11134907" y="520556"/>
              <a:ext cx="54350" cy="10103832"/>
            </a:xfrm>
            <a:prstGeom prst="rect">
              <a:avLst/>
            </a:prstGeom>
            <a:solidFill>
              <a:srgbClr val="86EAE9"/>
            </a:solidFill>
          </p:spPr>
        </p:sp>
        <p:sp>
          <p:nvSpPr>
            <p:cNvPr id="12" name="AutoShape 12"/>
            <p:cNvSpPr/>
            <p:nvPr/>
          </p:nvSpPr>
          <p:spPr>
            <a:xfrm>
              <a:off x="13278199" y="520556"/>
              <a:ext cx="58836" cy="10103832"/>
            </a:xfrm>
            <a:prstGeom prst="rect">
              <a:avLst/>
            </a:prstGeom>
            <a:solidFill>
              <a:srgbClr val="86EAE9"/>
            </a:solidFill>
          </p:spPr>
        </p:sp>
        <p:sp>
          <p:nvSpPr>
            <p:cNvPr id="13" name="AutoShape 13"/>
            <p:cNvSpPr/>
            <p:nvPr/>
          </p:nvSpPr>
          <p:spPr>
            <a:xfrm>
              <a:off x="9182750" y="520556"/>
              <a:ext cx="70853" cy="10103832"/>
            </a:xfrm>
            <a:prstGeom prst="rect">
              <a:avLst/>
            </a:prstGeom>
            <a:solidFill>
              <a:srgbClr val="86EAE9"/>
            </a:solidFill>
          </p:spPr>
        </p:sp>
        <p:sp>
          <p:nvSpPr>
            <p:cNvPr id="14" name="AutoShape 14"/>
            <p:cNvSpPr/>
            <p:nvPr/>
          </p:nvSpPr>
          <p:spPr>
            <a:xfrm>
              <a:off x="2639213" y="0"/>
              <a:ext cx="2087299" cy="533256"/>
            </a:xfrm>
            <a:prstGeom prst="rect">
              <a:avLst/>
            </a:prstGeom>
            <a:solidFill>
              <a:srgbClr val="13538A"/>
            </a:solidFill>
          </p:spPr>
        </p:sp>
        <p:sp>
          <p:nvSpPr>
            <p:cNvPr id="15" name="AutoShape 15"/>
            <p:cNvSpPr/>
            <p:nvPr/>
          </p:nvSpPr>
          <p:spPr>
            <a:xfrm>
              <a:off x="4726511" y="0"/>
              <a:ext cx="2143747" cy="533256"/>
            </a:xfrm>
            <a:prstGeom prst="rect">
              <a:avLst/>
            </a:prstGeom>
            <a:solidFill>
              <a:srgbClr val="0081B4"/>
            </a:solidFill>
          </p:spPr>
        </p:sp>
        <p:sp>
          <p:nvSpPr>
            <p:cNvPr id="16" name="AutoShape 16"/>
            <p:cNvSpPr/>
            <p:nvPr/>
          </p:nvSpPr>
          <p:spPr>
            <a:xfrm>
              <a:off x="6855299" y="0"/>
              <a:ext cx="2367340" cy="533256"/>
            </a:xfrm>
            <a:prstGeom prst="rect">
              <a:avLst/>
            </a:prstGeom>
            <a:solidFill>
              <a:srgbClr val="2C92D5"/>
            </a:solidFill>
          </p:spPr>
        </p:sp>
        <p:sp>
          <p:nvSpPr>
            <p:cNvPr id="17" name="AutoShape 17"/>
            <p:cNvSpPr/>
            <p:nvPr/>
          </p:nvSpPr>
          <p:spPr>
            <a:xfrm>
              <a:off x="9222639" y="0"/>
              <a:ext cx="1934694" cy="533256"/>
            </a:xfrm>
            <a:prstGeom prst="rect">
              <a:avLst/>
            </a:prstGeom>
            <a:solidFill>
              <a:srgbClr val="37C9EF"/>
            </a:solidFill>
          </p:spPr>
        </p:sp>
        <p:sp>
          <p:nvSpPr>
            <p:cNvPr id="18" name="AutoShape 18"/>
            <p:cNvSpPr/>
            <p:nvPr/>
          </p:nvSpPr>
          <p:spPr>
            <a:xfrm>
              <a:off x="11153608" y="0"/>
              <a:ext cx="2183427" cy="533256"/>
            </a:xfrm>
            <a:prstGeom prst="rect">
              <a:avLst/>
            </a:prstGeom>
            <a:solidFill>
              <a:srgbClr val="3EDAD8"/>
            </a:solidFill>
          </p:spPr>
        </p:sp>
        <p:sp>
          <p:nvSpPr>
            <p:cNvPr id="19" name="TextBox 19"/>
            <p:cNvSpPr txBox="1"/>
            <p:nvPr/>
          </p:nvSpPr>
          <p:spPr>
            <a:xfrm>
              <a:off x="171889" y="782297"/>
              <a:ext cx="2299352" cy="567778"/>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Project Initiation and Planning</a:t>
              </a:r>
            </a:p>
          </p:txBody>
        </p:sp>
        <p:sp>
          <p:nvSpPr>
            <p:cNvPr id="20" name="TextBox 20"/>
            <p:cNvSpPr txBox="1"/>
            <p:nvPr/>
          </p:nvSpPr>
          <p:spPr>
            <a:xfrm>
              <a:off x="171889" y="1685928"/>
              <a:ext cx="2299352" cy="567778"/>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Data Collection and Preparation</a:t>
              </a:r>
            </a:p>
          </p:txBody>
        </p:sp>
        <p:sp>
          <p:nvSpPr>
            <p:cNvPr id="21" name="TextBox 21"/>
            <p:cNvSpPr txBox="1"/>
            <p:nvPr/>
          </p:nvSpPr>
          <p:spPr>
            <a:xfrm>
              <a:off x="171889" y="2602291"/>
              <a:ext cx="2299352" cy="567778"/>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Exploratory Data Analysis</a:t>
              </a:r>
            </a:p>
          </p:txBody>
        </p:sp>
        <p:sp>
          <p:nvSpPr>
            <p:cNvPr id="22" name="TextBox 22"/>
            <p:cNvSpPr txBox="1"/>
            <p:nvPr/>
          </p:nvSpPr>
          <p:spPr>
            <a:xfrm>
              <a:off x="171889" y="3505922"/>
              <a:ext cx="2299352" cy="567778"/>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Analysis Code Development </a:t>
              </a:r>
            </a:p>
          </p:txBody>
        </p:sp>
        <p:sp>
          <p:nvSpPr>
            <p:cNvPr id="23" name="TextBox 23"/>
            <p:cNvSpPr txBox="1"/>
            <p:nvPr/>
          </p:nvSpPr>
          <p:spPr>
            <a:xfrm>
              <a:off x="11352890" y="165028"/>
              <a:ext cx="1785880" cy="203200"/>
            </a:xfrm>
            <a:prstGeom prst="rect">
              <a:avLst/>
            </a:prstGeom>
          </p:spPr>
          <p:txBody>
            <a:bodyPr lIns="0" tIns="0" rIns="0" bIns="0" rtlCol="0" anchor="t">
              <a:spAutoFit/>
            </a:bodyPr>
            <a:lstStyle/>
            <a:p>
              <a:pPr algn="ctr">
                <a:lnSpc>
                  <a:spcPts val="1262"/>
                </a:lnSpc>
              </a:pPr>
              <a:r>
                <a:rPr lang="en-US" sz="1052" b="1" spc="105">
                  <a:solidFill>
                    <a:srgbClr val="FFFFFF"/>
                  </a:solidFill>
                  <a:latin typeface="Aileron Bold"/>
                  <a:ea typeface="Aileron Bold"/>
                  <a:cs typeface="Aileron Bold"/>
                  <a:sym typeface="Aileron Bold"/>
                </a:rPr>
                <a:t>YASHAS MS</a:t>
              </a:r>
            </a:p>
          </p:txBody>
        </p:sp>
        <p:sp>
          <p:nvSpPr>
            <p:cNvPr id="24" name="TextBox 24"/>
            <p:cNvSpPr txBox="1"/>
            <p:nvPr/>
          </p:nvSpPr>
          <p:spPr>
            <a:xfrm>
              <a:off x="9210295" y="165028"/>
              <a:ext cx="1785880" cy="203200"/>
            </a:xfrm>
            <a:prstGeom prst="rect">
              <a:avLst/>
            </a:prstGeom>
          </p:spPr>
          <p:txBody>
            <a:bodyPr lIns="0" tIns="0" rIns="0" bIns="0" rtlCol="0" anchor="t">
              <a:spAutoFit/>
            </a:bodyPr>
            <a:lstStyle/>
            <a:p>
              <a:pPr algn="ctr">
                <a:lnSpc>
                  <a:spcPts val="1262"/>
                </a:lnSpc>
              </a:pPr>
              <a:r>
                <a:rPr lang="en-US" sz="1052" b="1" spc="105">
                  <a:solidFill>
                    <a:srgbClr val="FFFFFF"/>
                  </a:solidFill>
                  <a:latin typeface="Aileron Bold"/>
                  <a:ea typeface="Aileron Bold"/>
                  <a:cs typeface="Aileron Bold"/>
                  <a:sym typeface="Aileron Bold"/>
                </a:rPr>
                <a:t>VISHAL RAMESH</a:t>
              </a:r>
            </a:p>
          </p:txBody>
        </p:sp>
        <p:sp>
          <p:nvSpPr>
            <p:cNvPr id="25" name="TextBox 25"/>
            <p:cNvSpPr txBox="1"/>
            <p:nvPr/>
          </p:nvSpPr>
          <p:spPr>
            <a:xfrm>
              <a:off x="7067700" y="64867"/>
              <a:ext cx="1785880" cy="406400"/>
            </a:xfrm>
            <a:prstGeom prst="rect">
              <a:avLst/>
            </a:prstGeom>
          </p:spPr>
          <p:txBody>
            <a:bodyPr lIns="0" tIns="0" rIns="0" bIns="0" rtlCol="0" anchor="t">
              <a:spAutoFit/>
            </a:bodyPr>
            <a:lstStyle/>
            <a:p>
              <a:pPr algn="ctr">
                <a:lnSpc>
                  <a:spcPts val="1262"/>
                </a:lnSpc>
              </a:pPr>
              <a:r>
                <a:rPr lang="en-US" sz="1052" b="1" spc="105">
                  <a:solidFill>
                    <a:srgbClr val="FFFFFF"/>
                  </a:solidFill>
                  <a:latin typeface="Aileron Bold"/>
                  <a:ea typeface="Aileron Bold"/>
                  <a:cs typeface="Aileron Bold"/>
                  <a:sym typeface="Aileron Bold"/>
                </a:rPr>
                <a:t>KAILAS KRISHNAN</a:t>
              </a:r>
            </a:p>
          </p:txBody>
        </p:sp>
        <p:sp>
          <p:nvSpPr>
            <p:cNvPr id="26" name="TextBox 26"/>
            <p:cNvSpPr txBox="1"/>
            <p:nvPr/>
          </p:nvSpPr>
          <p:spPr>
            <a:xfrm>
              <a:off x="4925105" y="165028"/>
              <a:ext cx="1785880" cy="203200"/>
            </a:xfrm>
            <a:prstGeom prst="rect">
              <a:avLst/>
            </a:prstGeom>
          </p:spPr>
          <p:txBody>
            <a:bodyPr lIns="0" tIns="0" rIns="0" bIns="0" rtlCol="0" anchor="t">
              <a:spAutoFit/>
            </a:bodyPr>
            <a:lstStyle/>
            <a:p>
              <a:pPr algn="ctr">
                <a:lnSpc>
                  <a:spcPts val="1262"/>
                </a:lnSpc>
              </a:pPr>
              <a:r>
                <a:rPr lang="en-US" sz="1052" b="1" spc="105">
                  <a:solidFill>
                    <a:srgbClr val="FFFFFF"/>
                  </a:solidFill>
                  <a:latin typeface="Aileron Bold"/>
                  <a:ea typeface="Aileron Bold"/>
                  <a:cs typeface="Aileron Bold"/>
                  <a:sym typeface="Aileron Bold"/>
                </a:rPr>
                <a:t>JIBIN GEORGE</a:t>
              </a:r>
            </a:p>
          </p:txBody>
        </p:sp>
        <p:sp>
          <p:nvSpPr>
            <p:cNvPr id="27" name="TextBox 27"/>
            <p:cNvSpPr txBox="1"/>
            <p:nvPr/>
          </p:nvSpPr>
          <p:spPr>
            <a:xfrm>
              <a:off x="2782511" y="165028"/>
              <a:ext cx="1785880" cy="203200"/>
            </a:xfrm>
            <a:prstGeom prst="rect">
              <a:avLst/>
            </a:prstGeom>
          </p:spPr>
          <p:txBody>
            <a:bodyPr lIns="0" tIns="0" rIns="0" bIns="0" rtlCol="0" anchor="t">
              <a:spAutoFit/>
            </a:bodyPr>
            <a:lstStyle/>
            <a:p>
              <a:pPr algn="ctr">
                <a:lnSpc>
                  <a:spcPts val="1262"/>
                </a:lnSpc>
              </a:pPr>
              <a:r>
                <a:rPr lang="en-US" sz="1052" b="1" spc="105">
                  <a:solidFill>
                    <a:srgbClr val="FFFFFF"/>
                  </a:solidFill>
                  <a:latin typeface="Aileron Bold"/>
                  <a:ea typeface="Aileron Bold"/>
                  <a:cs typeface="Aileron Bold"/>
                  <a:sym typeface="Aileron Bold"/>
                </a:rPr>
                <a:t>JIBIN SEBASTIAN</a:t>
              </a:r>
            </a:p>
          </p:txBody>
        </p:sp>
        <p:sp>
          <p:nvSpPr>
            <p:cNvPr id="28" name="TextBox 28"/>
            <p:cNvSpPr txBox="1"/>
            <p:nvPr/>
          </p:nvSpPr>
          <p:spPr>
            <a:xfrm>
              <a:off x="154359" y="166467"/>
              <a:ext cx="2299352" cy="203200"/>
            </a:xfrm>
            <a:prstGeom prst="rect">
              <a:avLst/>
            </a:prstGeom>
          </p:spPr>
          <p:txBody>
            <a:bodyPr lIns="0" tIns="0" rIns="0" bIns="0" rtlCol="0" anchor="t">
              <a:spAutoFit/>
            </a:bodyPr>
            <a:lstStyle/>
            <a:p>
              <a:pPr algn="ctr">
                <a:lnSpc>
                  <a:spcPts val="1260"/>
                </a:lnSpc>
              </a:pPr>
              <a:r>
                <a:rPr lang="en-US" sz="1050" b="1" spc="105">
                  <a:solidFill>
                    <a:srgbClr val="FFFFFF"/>
                  </a:solidFill>
                  <a:latin typeface="Aileron Bold"/>
                  <a:ea typeface="Aileron Bold"/>
                  <a:cs typeface="Aileron Bold"/>
                  <a:sym typeface="Aileron Bold"/>
                </a:rPr>
                <a:t>TASK</a:t>
              </a:r>
            </a:p>
          </p:txBody>
        </p:sp>
        <p:sp>
          <p:nvSpPr>
            <p:cNvPr id="29" name="AutoShape 29"/>
            <p:cNvSpPr/>
            <p:nvPr/>
          </p:nvSpPr>
          <p:spPr>
            <a:xfrm>
              <a:off x="9243" y="10554082"/>
              <a:ext cx="13307885" cy="70305"/>
            </a:xfrm>
            <a:prstGeom prst="rect">
              <a:avLst/>
            </a:prstGeom>
            <a:solidFill>
              <a:srgbClr val="86EAE9"/>
            </a:solidFill>
          </p:spPr>
        </p:sp>
        <p:sp>
          <p:nvSpPr>
            <p:cNvPr id="30" name="TextBox 30"/>
            <p:cNvSpPr txBox="1"/>
            <p:nvPr/>
          </p:nvSpPr>
          <p:spPr>
            <a:xfrm>
              <a:off x="171889" y="4411195"/>
              <a:ext cx="2299352" cy="567778"/>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Geospatial Analysis</a:t>
              </a:r>
            </a:p>
          </p:txBody>
        </p:sp>
        <p:sp>
          <p:nvSpPr>
            <p:cNvPr id="31" name="TextBox 31"/>
            <p:cNvSpPr txBox="1"/>
            <p:nvPr/>
          </p:nvSpPr>
          <p:spPr>
            <a:xfrm>
              <a:off x="3370639" y="928968"/>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a:t>
              </a:r>
            </a:p>
          </p:txBody>
        </p:sp>
        <p:sp>
          <p:nvSpPr>
            <p:cNvPr id="32" name="TextBox 32"/>
            <p:cNvSpPr txBox="1"/>
            <p:nvPr/>
          </p:nvSpPr>
          <p:spPr>
            <a:xfrm>
              <a:off x="3449450" y="1844294"/>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33" name="TextBox 33"/>
            <p:cNvSpPr txBox="1"/>
            <p:nvPr/>
          </p:nvSpPr>
          <p:spPr>
            <a:xfrm>
              <a:off x="3421234" y="2760657"/>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34" name="TextBox 34"/>
            <p:cNvSpPr txBox="1"/>
            <p:nvPr/>
          </p:nvSpPr>
          <p:spPr>
            <a:xfrm>
              <a:off x="171889" y="5313141"/>
              <a:ext cx="2299352" cy="567778"/>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Dashboard </a:t>
              </a:r>
            </a:p>
            <a:p>
              <a:pPr algn="ctr">
                <a:lnSpc>
                  <a:spcPts val="1765"/>
                </a:lnSpc>
              </a:pPr>
              <a:r>
                <a:rPr lang="en-US" sz="1358" b="1" spc="67">
                  <a:solidFill>
                    <a:srgbClr val="000000"/>
                  </a:solidFill>
                  <a:latin typeface="Aileron Bold"/>
                  <a:ea typeface="Aileron Bold"/>
                  <a:cs typeface="Aileron Bold"/>
                  <a:sym typeface="Aileron Bold"/>
                </a:rPr>
                <a:t>Design</a:t>
              </a:r>
            </a:p>
          </p:txBody>
        </p:sp>
        <p:sp>
          <p:nvSpPr>
            <p:cNvPr id="35" name="TextBox 35"/>
            <p:cNvSpPr txBox="1"/>
            <p:nvPr/>
          </p:nvSpPr>
          <p:spPr>
            <a:xfrm>
              <a:off x="171889" y="6216772"/>
              <a:ext cx="2299352" cy="567778"/>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Documentation and Reporting</a:t>
              </a:r>
            </a:p>
          </p:txBody>
        </p:sp>
        <p:sp>
          <p:nvSpPr>
            <p:cNvPr id="36" name="TextBox 36"/>
            <p:cNvSpPr txBox="1"/>
            <p:nvPr/>
          </p:nvSpPr>
          <p:spPr>
            <a:xfrm>
              <a:off x="171889" y="7133135"/>
              <a:ext cx="2299352" cy="567778"/>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Stakeholder Communication</a:t>
              </a:r>
            </a:p>
          </p:txBody>
        </p:sp>
        <p:sp>
          <p:nvSpPr>
            <p:cNvPr id="37" name="TextBox 37"/>
            <p:cNvSpPr txBox="1"/>
            <p:nvPr/>
          </p:nvSpPr>
          <p:spPr>
            <a:xfrm>
              <a:off x="171889" y="8036765"/>
              <a:ext cx="2299352" cy="567778"/>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Quality Assurance and Testing</a:t>
              </a:r>
            </a:p>
          </p:txBody>
        </p:sp>
        <p:sp>
          <p:nvSpPr>
            <p:cNvPr id="38" name="TextBox 38"/>
            <p:cNvSpPr txBox="1"/>
            <p:nvPr/>
          </p:nvSpPr>
          <p:spPr>
            <a:xfrm>
              <a:off x="171889" y="8937919"/>
              <a:ext cx="2299352" cy="567778"/>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Lessons </a:t>
              </a:r>
            </a:p>
            <a:p>
              <a:pPr algn="ctr">
                <a:lnSpc>
                  <a:spcPts val="1765"/>
                </a:lnSpc>
              </a:pPr>
              <a:r>
                <a:rPr lang="en-US" sz="1358" b="1" spc="67">
                  <a:solidFill>
                    <a:srgbClr val="000000"/>
                  </a:solidFill>
                  <a:latin typeface="Aileron Bold"/>
                  <a:ea typeface="Aileron Bold"/>
                  <a:cs typeface="Aileron Bold"/>
                  <a:sym typeface="Aileron Bold"/>
                </a:rPr>
                <a:t>Learned</a:t>
              </a:r>
            </a:p>
          </p:txBody>
        </p:sp>
        <p:sp>
          <p:nvSpPr>
            <p:cNvPr id="39" name="TextBox 39"/>
            <p:cNvSpPr txBox="1"/>
            <p:nvPr/>
          </p:nvSpPr>
          <p:spPr>
            <a:xfrm>
              <a:off x="171889" y="9839072"/>
              <a:ext cx="2299352" cy="567778"/>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Project </a:t>
              </a:r>
            </a:p>
            <a:p>
              <a:pPr algn="ctr">
                <a:lnSpc>
                  <a:spcPts val="1765"/>
                </a:lnSpc>
              </a:pPr>
              <a:r>
                <a:rPr lang="en-US" sz="1358" b="1" spc="67">
                  <a:solidFill>
                    <a:srgbClr val="000000"/>
                  </a:solidFill>
                  <a:latin typeface="Aileron Bold"/>
                  <a:ea typeface="Aileron Bold"/>
                  <a:cs typeface="Aileron Bold"/>
                  <a:sym typeface="Aileron Bold"/>
                </a:rPr>
                <a:t>Closure</a:t>
              </a:r>
            </a:p>
          </p:txBody>
        </p:sp>
        <p:sp>
          <p:nvSpPr>
            <p:cNvPr id="40" name="TextBox 40"/>
            <p:cNvSpPr txBox="1"/>
            <p:nvPr/>
          </p:nvSpPr>
          <p:spPr>
            <a:xfrm>
              <a:off x="3370639" y="3675983"/>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a:t>
              </a:r>
            </a:p>
          </p:txBody>
        </p:sp>
        <p:sp>
          <p:nvSpPr>
            <p:cNvPr id="41" name="TextBox 41"/>
            <p:cNvSpPr txBox="1"/>
            <p:nvPr/>
          </p:nvSpPr>
          <p:spPr>
            <a:xfrm>
              <a:off x="3449450" y="4591309"/>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42" name="TextBox 42"/>
            <p:cNvSpPr txBox="1"/>
            <p:nvPr/>
          </p:nvSpPr>
          <p:spPr>
            <a:xfrm>
              <a:off x="3421234" y="5495977"/>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43" name="TextBox 43"/>
            <p:cNvSpPr txBox="1"/>
            <p:nvPr/>
          </p:nvSpPr>
          <p:spPr>
            <a:xfrm>
              <a:off x="3449450" y="6411302"/>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44" name="TextBox 44"/>
            <p:cNvSpPr txBox="1"/>
            <p:nvPr/>
          </p:nvSpPr>
          <p:spPr>
            <a:xfrm>
              <a:off x="3421234" y="7327666"/>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a:t>
              </a:r>
            </a:p>
          </p:txBody>
        </p:sp>
        <p:sp>
          <p:nvSpPr>
            <p:cNvPr id="45" name="TextBox 45"/>
            <p:cNvSpPr txBox="1"/>
            <p:nvPr/>
          </p:nvSpPr>
          <p:spPr>
            <a:xfrm>
              <a:off x="3370639" y="8242992"/>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a:t>
              </a:r>
            </a:p>
          </p:txBody>
        </p:sp>
        <p:sp>
          <p:nvSpPr>
            <p:cNvPr id="46" name="TextBox 46"/>
            <p:cNvSpPr txBox="1"/>
            <p:nvPr/>
          </p:nvSpPr>
          <p:spPr>
            <a:xfrm>
              <a:off x="3449450" y="9158317"/>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47" name="TextBox 47"/>
            <p:cNvSpPr txBox="1"/>
            <p:nvPr/>
          </p:nvSpPr>
          <p:spPr>
            <a:xfrm>
              <a:off x="3421234" y="10062985"/>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a:t>
              </a:r>
            </a:p>
          </p:txBody>
        </p:sp>
        <p:sp>
          <p:nvSpPr>
            <p:cNvPr id="48" name="TextBox 48"/>
            <p:cNvSpPr txBox="1"/>
            <p:nvPr/>
          </p:nvSpPr>
          <p:spPr>
            <a:xfrm>
              <a:off x="5481083" y="928968"/>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49" name="TextBox 49"/>
            <p:cNvSpPr txBox="1"/>
            <p:nvPr/>
          </p:nvSpPr>
          <p:spPr>
            <a:xfrm>
              <a:off x="5559893" y="1844294"/>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50" name="TextBox 50"/>
            <p:cNvSpPr txBox="1"/>
            <p:nvPr/>
          </p:nvSpPr>
          <p:spPr>
            <a:xfrm>
              <a:off x="5531677" y="2760657"/>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R</a:t>
              </a:r>
            </a:p>
          </p:txBody>
        </p:sp>
        <p:sp>
          <p:nvSpPr>
            <p:cNvPr id="51" name="TextBox 51"/>
            <p:cNvSpPr txBox="1"/>
            <p:nvPr/>
          </p:nvSpPr>
          <p:spPr>
            <a:xfrm>
              <a:off x="5481083" y="3675983"/>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R</a:t>
              </a:r>
            </a:p>
          </p:txBody>
        </p:sp>
        <p:sp>
          <p:nvSpPr>
            <p:cNvPr id="52" name="TextBox 52"/>
            <p:cNvSpPr txBox="1"/>
            <p:nvPr/>
          </p:nvSpPr>
          <p:spPr>
            <a:xfrm>
              <a:off x="5559893" y="4591309"/>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A/R</a:t>
              </a:r>
            </a:p>
          </p:txBody>
        </p:sp>
        <p:sp>
          <p:nvSpPr>
            <p:cNvPr id="53" name="TextBox 53"/>
            <p:cNvSpPr txBox="1"/>
            <p:nvPr/>
          </p:nvSpPr>
          <p:spPr>
            <a:xfrm>
              <a:off x="5531677" y="5495977"/>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A/R</a:t>
              </a:r>
            </a:p>
          </p:txBody>
        </p:sp>
        <p:sp>
          <p:nvSpPr>
            <p:cNvPr id="54" name="TextBox 54"/>
            <p:cNvSpPr txBox="1"/>
            <p:nvPr/>
          </p:nvSpPr>
          <p:spPr>
            <a:xfrm>
              <a:off x="5559893" y="6411302"/>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55" name="TextBox 55"/>
            <p:cNvSpPr txBox="1"/>
            <p:nvPr/>
          </p:nvSpPr>
          <p:spPr>
            <a:xfrm>
              <a:off x="5531677" y="7327666"/>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56" name="TextBox 56"/>
            <p:cNvSpPr txBox="1"/>
            <p:nvPr/>
          </p:nvSpPr>
          <p:spPr>
            <a:xfrm>
              <a:off x="5481083" y="8242992"/>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R</a:t>
              </a:r>
            </a:p>
          </p:txBody>
        </p:sp>
        <p:sp>
          <p:nvSpPr>
            <p:cNvPr id="57" name="TextBox 57"/>
            <p:cNvSpPr txBox="1"/>
            <p:nvPr/>
          </p:nvSpPr>
          <p:spPr>
            <a:xfrm>
              <a:off x="5559893" y="9158317"/>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A/R</a:t>
              </a:r>
            </a:p>
          </p:txBody>
        </p:sp>
        <p:sp>
          <p:nvSpPr>
            <p:cNvPr id="58" name="TextBox 58"/>
            <p:cNvSpPr txBox="1"/>
            <p:nvPr/>
          </p:nvSpPr>
          <p:spPr>
            <a:xfrm>
              <a:off x="5531677" y="10062985"/>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59" name="TextBox 59"/>
            <p:cNvSpPr txBox="1"/>
            <p:nvPr/>
          </p:nvSpPr>
          <p:spPr>
            <a:xfrm>
              <a:off x="7721667" y="928968"/>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60" name="TextBox 60"/>
            <p:cNvSpPr txBox="1"/>
            <p:nvPr/>
          </p:nvSpPr>
          <p:spPr>
            <a:xfrm>
              <a:off x="7800477" y="1844294"/>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A/R</a:t>
              </a:r>
            </a:p>
          </p:txBody>
        </p:sp>
        <p:sp>
          <p:nvSpPr>
            <p:cNvPr id="61" name="TextBox 61"/>
            <p:cNvSpPr txBox="1"/>
            <p:nvPr/>
          </p:nvSpPr>
          <p:spPr>
            <a:xfrm>
              <a:off x="7772261" y="2760657"/>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a:t>
              </a:r>
            </a:p>
          </p:txBody>
        </p:sp>
        <p:sp>
          <p:nvSpPr>
            <p:cNvPr id="62" name="TextBox 62"/>
            <p:cNvSpPr txBox="1"/>
            <p:nvPr/>
          </p:nvSpPr>
          <p:spPr>
            <a:xfrm>
              <a:off x="7721667" y="3675983"/>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63" name="TextBox 63"/>
            <p:cNvSpPr txBox="1"/>
            <p:nvPr/>
          </p:nvSpPr>
          <p:spPr>
            <a:xfrm>
              <a:off x="7800477" y="4591309"/>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64" name="TextBox 64"/>
            <p:cNvSpPr txBox="1"/>
            <p:nvPr/>
          </p:nvSpPr>
          <p:spPr>
            <a:xfrm>
              <a:off x="7772261" y="5495977"/>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65" name="TextBox 65"/>
            <p:cNvSpPr txBox="1"/>
            <p:nvPr/>
          </p:nvSpPr>
          <p:spPr>
            <a:xfrm>
              <a:off x="7800477" y="6411302"/>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66" name="TextBox 66"/>
            <p:cNvSpPr txBox="1"/>
            <p:nvPr/>
          </p:nvSpPr>
          <p:spPr>
            <a:xfrm>
              <a:off x="7772261" y="7327666"/>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67" name="TextBox 67"/>
            <p:cNvSpPr txBox="1"/>
            <p:nvPr/>
          </p:nvSpPr>
          <p:spPr>
            <a:xfrm>
              <a:off x="7721667" y="8242992"/>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68" name="TextBox 68"/>
            <p:cNvSpPr txBox="1"/>
            <p:nvPr/>
          </p:nvSpPr>
          <p:spPr>
            <a:xfrm>
              <a:off x="7800477" y="9158317"/>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69" name="TextBox 69"/>
            <p:cNvSpPr txBox="1"/>
            <p:nvPr/>
          </p:nvSpPr>
          <p:spPr>
            <a:xfrm>
              <a:off x="7772261" y="10062985"/>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70" name="TextBox 70"/>
            <p:cNvSpPr txBox="1"/>
            <p:nvPr/>
          </p:nvSpPr>
          <p:spPr>
            <a:xfrm>
              <a:off x="9872684" y="928968"/>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R</a:t>
              </a:r>
            </a:p>
          </p:txBody>
        </p:sp>
        <p:sp>
          <p:nvSpPr>
            <p:cNvPr id="71" name="TextBox 71"/>
            <p:cNvSpPr txBox="1"/>
            <p:nvPr/>
          </p:nvSpPr>
          <p:spPr>
            <a:xfrm>
              <a:off x="9951494" y="1844294"/>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72" name="TextBox 72"/>
            <p:cNvSpPr txBox="1"/>
            <p:nvPr/>
          </p:nvSpPr>
          <p:spPr>
            <a:xfrm>
              <a:off x="9923278" y="2760657"/>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73" name="TextBox 73"/>
            <p:cNvSpPr txBox="1"/>
            <p:nvPr/>
          </p:nvSpPr>
          <p:spPr>
            <a:xfrm>
              <a:off x="9872684" y="3675983"/>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74" name="TextBox 74"/>
            <p:cNvSpPr txBox="1"/>
            <p:nvPr/>
          </p:nvSpPr>
          <p:spPr>
            <a:xfrm>
              <a:off x="9951494" y="4591309"/>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75" name="TextBox 75"/>
            <p:cNvSpPr txBox="1"/>
            <p:nvPr/>
          </p:nvSpPr>
          <p:spPr>
            <a:xfrm>
              <a:off x="9923278" y="5495977"/>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76" name="TextBox 76"/>
            <p:cNvSpPr txBox="1"/>
            <p:nvPr/>
          </p:nvSpPr>
          <p:spPr>
            <a:xfrm>
              <a:off x="9951494" y="6411302"/>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A/R</a:t>
              </a:r>
            </a:p>
          </p:txBody>
        </p:sp>
        <p:sp>
          <p:nvSpPr>
            <p:cNvPr id="77" name="TextBox 77"/>
            <p:cNvSpPr txBox="1"/>
            <p:nvPr/>
          </p:nvSpPr>
          <p:spPr>
            <a:xfrm>
              <a:off x="9923278" y="7327666"/>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78" name="TextBox 78"/>
            <p:cNvSpPr txBox="1"/>
            <p:nvPr/>
          </p:nvSpPr>
          <p:spPr>
            <a:xfrm>
              <a:off x="9872684" y="8242992"/>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79" name="TextBox 79"/>
            <p:cNvSpPr txBox="1"/>
            <p:nvPr/>
          </p:nvSpPr>
          <p:spPr>
            <a:xfrm>
              <a:off x="9951494" y="9158317"/>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80" name="TextBox 80"/>
            <p:cNvSpPr txBox="1"/>
            <p:nvPr/>
          </p:nvSpPr>
          <p:spPr>
            <a:xfrm>
              <a:off x="9923278" y="10062985"/>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81" name="TextBox 81"/>
            <p:cNvSpPr txBox="1"/>
            <p:nvPr/>
          </p:nvSpPr>
          <p:spPr>
            <a:xfrm>
              <a:off x="11928020" y="928968"/>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82" name="TextBox 82"/>
            <p:cNvSpPr txBox="1"/>
            <p:nvPr/>
          </p:nvSpPr>
          <p:spPr>
            <a:xfrm>
              <a:off x="12006830" y="1844294"/>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83" name="TextBox 83"/>
            <p:cNvSpPr txBox="1"/>
            <p:nvPr/>
          </p:nvSpPr>
          <p:spPr>
            <a:xfrm>
              <a:off x="11978614" y="2760657"/>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84" name="TextBox 84"/>
            <p:cNvSpPr txBox="1"/>
            <p:nvPr/>
          </p:nvSpPr>
          <p:spPr>
            <a:xfrm>
              <a:off x="11928020" y="3675983"/>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85" name="TextBox 85"/>
            <p:cNvSpPr txBox="1"/>
            <p:nvPr/>
          </p:nvSpPr>
          <p:spPr>
            <a:xfrm>
              <a:off x="12006830" y="4591309"/>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86" name="TextBox 86"/>
            <p:cNvSpPr txBox="1"/>
            <p:nvPr/>
          </p:nvSpPr>
          <p:spPr>
            <a:xfrm>
              <a:off x="11978614" y="5495977"/>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R</a:t>
              </a:r>
            </a:p>
          </p:txBody>
        </p:sp>
        <p:sp>
          <p:nvSpPr>
            <p:cNvPr id="87" name="TextBox 87"/>
            <p:cNvSpPr txBox="1"/>
            <p:nvPr/>
          </p:nvSpPr>
          <p:spPr>
            <a:xfrm>
              <a:off x="12006830" y="6411302"/>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88" name="TextBox 88"/>
            <p:cNvSpPr txBox="1"/>
            <p:nvPr/>
          </p:nvSpPr>
          <p:spPr>
            <a:xfrm>
              <a:off x="11978614" y="7327666"/>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R</a:t>
              </a:r>
            </a:p>
          </p:txBody>
        </p:sp>
        <p:sp>
          <p:nvSpPr>
            <p:cNvPr id="89" name="TextBox 89"/>
            <p:cNvSpPr txBox="1"/>
            <p:nvPr/>
          </p:nvSpPr>
          <p:spPr>
            <a:xfrm>
              <a:off x="11928020" y="8242992"/>
              <a:ext cx="634604"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I</a:t>
              </a:r>
            </a:p>
          </p:txBody>
        </p:sp>
        <p:sp>
          <p:nvSpPr>
            <p:cNvPr id="90" name="TextBox 90"/>
            <p:cNvSpPr txBox="1"/>
            <p:nvPr/>
          </p:nvSpPr>
          <p:spPr>
            <a:xfrm>
              <a:off x="12006830" y="9158317"/>
              <a:ext cx="465307"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sp>
          <p:nvSpPr>
            <p:cNvPr id="91" name="TextBox 91"/>
            <p:cNvSpPr txBox="1"/>
            <p:nvPr/>
          </p:nvSpPr>
          <p:spPr>
            <a:xfrm>
              <a:off x="11978614" y="10062985"/>
              <a:ext cx="521740" cy="277151"/>
            </a:xfrm>
            <a:prstGeom prst="rect">
              <a:avLst/>
            </a:prstGeom>
          </p:spPr>
          <p:txBody>
            <a:bodyPr lIns="0" tIns="0" rIns="0" bIns="0" rtlCol="0" anchor="t">
              <a:spAutoFit/>
            </a:bodyPr>
            <a:lstStyle/>
            <a:p>
              <a:pPr algn="ctr">
                <a:lnSpc>
                  <a:spcPts val="1765"/>
                </a:lnSpc>
              </a:pPr>
              <a:r>
                <a:rPr lang="en-US" sz="1358" b="1" spc="67">
                  <a:solidFill>
                    <a:srgbClr val="000000"/>
                  </a:solidFill>
                  <a:latin typeface="Aileron Bold"/>
                  <a:ea typeface="Aileron Bold"/>
                  <a:cs typeface="Aileron Bold"/>
                  <a:sym typeface="Aileron Bold"/>
                </a:rPr>
                <a:t>C</a:t>
              </a:r>
            </a:p>
          </p:txBody>
        </p:sp>
      </p:grpSp>
      <p:sp>
        <p:nvSpPr>
          <p:cNvPr id="92" name="TextBox 92"/>
          <p:cNvSpPr txBox="1"/>
          <p:nvPr/>
        </p:nvSpPr>
        <p:spPr>
          <a:xfrm>
            <a:off x="13402829" y="2314461"/>
            <a:ext cx="3375467" cy="2425700"/>
          </a:xfrm>
          <a:prstGeom prst="rect">
            <a:avLst/>
          </a:prstGeom>
        </p:spPr>
        <p:txBody>
          <a:bodyPr lIns="0" tIns="0" rIns="0" bIns="0" rtlCol="0" anchor="t">
            <a:spAutoFit/>
          </a:bodyPr>
          <a:lstStyle/>
          <a:p>
            <a:pPr algn="l">
              <a:lnSpc>
                <a:spcPts val="4600"/>
              </a:lnSpc>
            </a:pPr>
            <a:r>
              <a:rPr lang="en-US" sz="2500" b="1">
                <a:solidFill>
                  <a:srgbClr val="000000"/>
                </a:solidFill>
                <a:latin typeface="Helvetica World Bold"/>
                <a:ea typeface="Helvetica World Bold"/>
                <a:cs typeface="Helvetica World Bold"/>
                <a:sym typeface="Helvetica World Bold"/>
              </a:rPr>
              <a:t>R : Responsible</a:t>
            </a:r>
          </a:p>
          <a:p>
            <a:pPr algn="l">
              <a:lnSpc>
                <a:spcPts val="4600"/>
              </a:lnSpc>
            </a:pPr>
            <a:r>
              <a:rPr lang="en-US" sz="2500" b="1">
                <a:solidFill>
                  <a:srgbClr val="000000"/>
                </a:solidFill>
                <a:latin typeface="Helvetica World Bold"/>
                <a:ea typeface="Helvetica World Bold"/>
                <a:cs typeface="Helvetica World Bold"/>
                <a:sym typeface="Helvetica World Bold"/>
              </a:rPr>
              <a:t>A : Accountable</a:t>
            </a:r>
          </a:p>
          <a:p>
            <a:pPr algn="l">
              <a:lnSpc>
                <a:spcPts val="4600"/>
              </a:lnSpc>
            </a:pPr>
            <a:r>
              <a:rPr lang="en-US" sz="2500" b="1">
                <a:solidFill>
                  <a:srgbClr val="000000"/>
                </a:solidFill>
                <a:latin typeface="Helvetica World Bold"/>
                <a:ea typeface="Helvetica World Bold"/>
                <a:cs typeface="Helvetica World Bold"/>
                <a:sym typeface="Helvetica World Bold"/>
              </a:rPr>
              <a:t>C : Consult</a:t>
            </a:r>
          </a:p>
          <a:p>
            <a:pPr marL="0" lvl="0" indent="0" algn="l">
              <a:lnSpc>
                <a:spcPts val="4600"/>
              </a:lnSpc>
            </a:pPr>
            <a:r>
              <a:rPr lang="en-US" sz="2500" b="1">
                <a:solidFill>
                  <a:srgbClr val="000000"/>
                </a:solidFill>
                <a:latin typeface="Helvetica World Bold"/>
                <a:ea typeface="Helvetica World Bold"/>
                <a:cs typeface="Helvetica World Bold"/>
                <a:sym typeface="Helvetica World Bold"/>
              </a:rPr>
              <a:t>I : Inform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7567735" y="1749055"/>
            <a:ext cx="0" cy="7907630"/>
          </a:xfrm>
          <a:prstGeom prst="line">
            <a:avLst/>
          </a:prstGeom>
          <a:ln w="19050" cap="flat">
            <a:solidFill>
              <a:srgbClr val="2D2A21"/>
            </a:solidFill>
            <a:prstDash val="solid"/>
            <a:headEnd type="none" w="sm" len="sm"/>
            <a:tailEnd type="none" w="sm" len="sm"/>
          </a:ln>
        </p:spPr>
      </p:sp>
      <p:sp>
        <p:nvSpPr>
          <p:cNvPr id="3" name="Freeform 3"/>
          <p:cNvSpPr/>
          <p:nvPr/>
        </p:nvSpPr>
        <p:spPr>
          <a:xfrm flipV="1">
            <a:off x="-764735" y="-2290065"/>
            <a:ext cx="7630504" cy="8226958"/>
          </a:xfrm>
          <a:custGeom>
            <a:avLst/>
            <a:gdLst/>
            <a:ahLst/>
            <a:cxnLst/>
            <a:rect l="l" t="t" r="r" b="b"/>
            <a:pathLst>
              <a:path w="7630504" h="8226958">
                <a:moveTo>
                  <a:pt x="0" y="8226958"/>
                </a:moveTo>
                <a:lnTo>
                  <a:pt x="7630504" y="8226958"/>
                </a:lnTo>
                <a:lnTo>
                  <a:pt x="7630504" y="0"/>
                </a:lnTo>
                <a:lnTo>
                  <a:pt x="0" y="0"/>
                </a:lnTo>
                <a:lnTo>
                  <a:pt x="0" y="8226958"/>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72582" y="2840483"/>
            <a:ext cx="1450873" cy="1450873"/>
          </a:xfrm>
          <a:custGeom>
            <a:avLst/>
            <a:gdLst/>
            <a:ahLst/>
            <a:cxnLst/>
            <a:rect l="l" t="t" r="r" b="b"/>
            <a:pathLst>
              <a:path w="1450873" h="1450873">
                <a:moveTo>
                  <a:pt x="0" y="0"/>
                </a:moveTo>
                <a:lnTo>
                  <a:pt x="1450873" y="0"/>
                </a:lnTo>
                <a:lnTo>
                  <a:pt x="1450873" y="1450873"/>
                </a:lnTo>
                <a:lnTo>
                  <a:pt x="0" y="1450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625010" y="2840483"/>
            <a:ext cx="1450873" cy="1450873"/>
          </a:xfrm>
          <a:custGeom>
            <a:avLst/>
            <a:gdLst/>
            <a:ahLst/>
            <a:cxnLst/>
            <a:rect l="l" t="t" r="r" b="b"/>
            <a:pathLst>
              <a:path w="1450873" h="1450873">
                <a:moveTo>
                  <a:pt x="0" y="0"/>
                </a:moveTo>
                <a:lnTo>
                  <a:pt x="1450873" y="0"/>
                </a:lnTo>
                <a:lnTo>
                  <a:pt x="1450873" y="1450873"/>
                </a:lnTo>
                <a:lnTo>
                  <a:pt x="0" y="1450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945004" y="4118545"/>
            <a:ext cx="5402906" cy="5488812"/>
          </a:xfrm>
          <a:prstGeom prst="rect">
            <a:avLst/>
          </a:prstGeom>
        </p:spPr>
        <p:txBody>
          <a:bodyPr lIns="0" tIns="0" rIns="0" bIns="0" rtlCol="0" anchor="t">
            <a:spAutoFit/>
          </a:bodyPr>
          <a:lstStyle/>
          <a:p>
            <a:pPr marL="474981" lvl="1" indent="-237491" algn="l">
              <a:lnSpc>
                <a:spcPts val="4796"/>
              </a:lnSpc>
              <a:buFont typeface="Arial"/>
              <a:buChar char="•"/>
            </a:pPr>
            <a:r>
              <a:rPr lang="en-US" sz="2200" b="1">
                <a:solidFill>
                  <a:srgbClr val="000000"/>
                </a:solidFill>
                <a:latin typeface="Helvetica World Bold"/>
                <a:ea typeface="Helvetica World Bold"/>
                <a:cs typeface="Helvetica World Bold"/>
                <a:sym typeface="Helvetica World Bold"/>
              </a:rPr>
              <a:t>Regular updates</a:t>
            </a:r>
            <a:r>
              <a:rPr lang="en-US" sz="2200">
                <a:solidFill>
                  <a:srgbClr val="000000"/>
                </a:solidFill>
                <a:latin typeface="Helvetica World"/>
                <a:ea typeface="Helvetica World"/>
                <a:cs typeface="Helvetica World"/>
                <a:sym typeface="Helvetica World"/>
              </a:rPr>
              <a:t>: Weekly team meetings, monthly stakeholder updates</a:t>
            </a:r>
          </a:p>
          <a:p>
            <a:pPr marL="474979" lvl="1" indent="-237490" algn="l">
              <a:lnSpc>
                <a:spcPts val="4795"/>
              </a:lnSpc>
              <a:buFont typeface="Arial"/>
              <a:buChar char="•"/>
            </a:pPr>
            <a:r>
              <a:rPr lang="en-US" sz="2199" b="1">
                <a:solidFill>
                  <a:srgbClr val="000000"/>
                </a:solidFill>
                <a:latin typeface="Helvetica World Bold"/>
                <a:ea typeface="Helvetica World Bold"/>
                <a:cs typeface="Helvetica World Bold"/>
                <a:sym typeface="Helvetica World Bold"/>
              </a:rPr>
              <a:t>Channels</a:t>
            </a:r>
            <a:r>
              <a:rPr lang="en-US" sz="2199">
                <a:solidFill>
                  <a:srgbClr val="000000"/>
                </a:solidFill>
                <a:latin typeface="Helvetica World"/>
                <a:ea typeface="Helvetica World"/>
                <a:cs typeface="Helvetica World"/>
                <a:sym typeface="Helvetica World"/>
              </a:rPr>
              <a:t>: Emails, project management software, dedicated engagement platform</a:t>
            </a:r>
          </a:p>
          <a:p>
            <a:pPr marL="474981" lvl="1" indent="-237491" algn="l">
              <a:lnSpc>
                <a:spcPts val="4796"/>
              </a:lnSpc>
              <a:buFont typeface="Arial"/>
              <a:buChar char="•"/>
            </a:pPr>
            <a:r>
              <a:rPr lang="en-US" sz="2200" b="1">
                <a:solidFill>
                  <a:srgbClr val="000000"/>
                </a:solidFill>
                <a:latin typeface="Helvetica World Bold"/>
                <a:ea typeface="Helvetica World Bold"/>
                <a:cs typeface="Helvetica World Bold"/>
                <a:sym typeface="Helvetica World Bold"/>
              </a:rPr>
              <a:t>Tailored messaging </a:t>
            </a:r>
            <a:r>
              <a:rPr lang="en-US" sz="2200">
                <a:solidFill>
                  <a:srgbClr val="000000"/>
                </a:solidFill>
                <a:latin typeface="Helvetica World"/>
                <a:ea typeface="Helvetica World"/>
                <a:cs typeface="Helvetica World"/>
                <a:sym typeface="Helvetica World"/>
              </a:rPr>
              <a:t>for different stakeholder groups</a:t>
            </a:r>
          </a:p>
          <a:p>
            <a:pPr marL="474981" lvl="1" indent="-237491" algn="l">
              <a:lnSpc>
                <a:spcPts val="4796"/>
              </a:lnSpc>
              <a:buFont typeface="Arial"/>
              <a:buChar char="•"/>
            </a:pPr>
            <a:r>
              <a:rPr lang="en-US" sz="2200" b="1">
                <a:solidFill>
                  <a:srgbClr val="000000"/>
                </a:solidFill>
                <a:latin typeface="Helvetica World Bold"/>
                <a:ea typeface="Helvetica World Bold"/>
                <a:cs typeface="Helvetica World Bold"/>
                <a:sym typeface="Helvetica World Bold"/>
              </a:rPr>
              <a:t>Feedback mechanisms</a:t>
            </a:r>
            <a:r>
              <a:rPr lang="en-US" sz="2200">
                <a:solidFill>
                  <a:srgbClr val="000000"/>
                </a:solidFill>
                <a:latin typeface="Helvetica World"/>
                <a:ea typeface="Helvetica World"/>
                <a:cs typeface="Helvetica World"/>
                <a:sym typeface="Helvetica World"/>
              </a:rPr>
              <a:t>: Surveys, focus groups, online forms</a:t>
            </a:r>
          </a:p>
        </p:txBody>
      </p:sp>
      <p:sp>
        <p:nvSpPr>
          <p:cNvPr id="7" name="TextBox 7"/>
          <p:cNvSpPr txBox="1"/>
          <p:nvPr/>
        </p:nvSpPr>
        <p:spPr>
          <a:xfrm>
            <a:off x="8986466" y="4042345"/>
            <a:ext cx="7520638" cy="4094478"/>
          </a:xfrm>
          <a:prstGeom prst="rect">
            <a:avLst/>
          </a:prstGeom>
        </p:spPr>
        <p:txBody>
          <a:bodyPr lIns="0" tIns="0" rIns="0" bIns="0" rtlCol="0" anchor="t">
            <a:spAutoFit/>
          </a:bodyPr>
          <a:lstStyle/>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Early and continuous engagement</a:t>
            </a:r>
          </a:p>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Prioritize stakeholders</a:t>
            </a:r>
          </a:p>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Active listening and feedback incorporation</a:t>
            </a:r>
          </a:p>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Relationship building</a:t>
            </a:r>
          </a:p>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Continuous Improvement</a:t>
            </a:r>
          </a:p>
          <a:p>
            <a:pPr marL="0" lvl="0" indent="0" algn="l">
              <a:lnSpc>
                <a:spcPts val="5500"/>
              </a:lnSpc>
            </a:pPr>
            <a:endParaRPr lang="en-US" sz="2200">
              <a:solidFill>
                <a:srgbClr val="000000"/>
              </a:solidFill>
              <a:latin typeface="Helvetica World"/>
              <a:ea typeface="Helvetica World"/>
              <a:cs typeface="Helvetica World"/>
              <a:sym typeface="Helvetica World"/>
            </a:endParaRPr>
          </a:p>
        </p:txBody>
      </p:sp>
      <p:sp>
        <p:nvSpPr>
          <p:cNvPr id="8" name="TextBox 8"/>
          <p:cNvSpPr txBox="1"/>
          <p:nvPr/>
        </p:nvSpPr>
        <p:spPr>
          <a:xfrm>
            <a:off x="945004" y="3328005"/>
            <a:ext cx="3611760" cy="462179"/>
          </a:xfrm>
          <a:prstGeom prst="rect">
            <a:avLst/>
          </a:prstGeom>
        </p:spPr>
        <p:txBody>
          <a:bodyPr lIns="0" tIns="0" rIns="0" bIns="0" rtlCol="0" anchor="t">
            <a:spAutoFit/>
          </a:bodyPr>
          <a:lstStyle/>
          <a:p>
            <a:pPr marL="0" lvl="0" indent="0" algn="l">
              <a:lnSpc>
                <a:spcPts val="3492"/>
              </a:lnSpc>
            </a:pPr>
            <a:r>
              <a:rPr lang="en-US" sz="2750" b="1">
                <a:solidFill>
                  <a:srgbClr val="145A5D"/>
                </a:solidFill>
                <a:latin typeface="Helvetica World Bold"/>
                <a:ea typeface="Helvetica World Bold"/>
                <a:cs typeface="Helvetica World Bold"/>
                <a:sym typeface="Helvetica World Bold"/>
              </a:rPr>
              <a:t>Communication Plan</a:t>
            </a:r>
          </a:p>
        </p:txBody>
      </p:sp>
      <p:sp>
        <p:nvSpPr>
          <p:cNvPr id="9" name="TextBox 9"/>
          <p:cNvSpPr txBox="1"/>
          <p:nvPr/>
        </p:nvSpPr>
        <p:spPr>
          <a:xfrm>
            <a:off x="8986466" y="3328005"/>
            <a:ext cx="6125350" cy="462179"/>
          </a:xfrm>
          <a:prstGeom prst="rect">
            <a:avLst/>
          </a:prstGeom>
        </p:spPr>
        <p:txBody>
          <a:bodyPr lIns="0" tIns="0" rIns="0" bIns="0" rtlCol="0" anchor="t">
            <a:spAutoFit/>
          </a:bodyPr>
          <a:lstStyle/>
          <a:p>
            <a:pPr marL="0" lvl="0" indent="0" algn="l">
              <a:lnSpc>
                <a:spcPts val="3492"/>
              </a:lnSpc>
            </a:pPr>
            <a:r>
              <a:rPr lang="en-US" sz="2750" b="1">
                <a:solidFill>
                  <a:srgbClr val="145A5D"/>
                </a:solidFill>
                <a:latin typeface="Helvetica World Bold"/>
                <a:ea typeface="Helvetica World Bold"/>
                <a:cs typeface="Helvetica World Bold"/>
                <a:sym typeface="Helvetica World Bold"/>
              </a:rPr>
              <a:t>Stakeholder Engagement Strategies</a:t>
            </a:r>
          </a:p>
        </p:txBody>
      </p:sp>
      <p:sp>
        <p:nvSpPr>
          <p:cNvPr id="10" name="Freeform 10"/>
          <p:cNvSpPr/>
          <p:nvPr/>
        </p:nvSpPr>
        <p:spPr>
          <a:xfrm rot="-5400000">
            <a:off x="8856543" y="1905224"/>
            <a:ext cx="14682409" cy="5453630"/>
          </a:xfrm>
          <a:custGeom>
            <a:avLst/>
            <a:gdLst/>
            <a:ahLst/>
            <a:cxnLst/>
            <a:rect l="l" t="t" r="r" b="b"/>
            <a:pathLst>
              <a:path w="14682409" h="5453630">
                <a:moveTo>
                  <a:pt x="0" y="0"/>
                </a:moveTo>
                <a:lnTo>
                  <a:pt x="14682409" y="0"/>
                </a:lnTo>
                <a:lnTo>
                  <a:pt x="14682409" y="5453630"/>
                </a:lnTo>
                <a:lnTo>
                  <a:pt x="0" y="5453630"/>
                </a:lnTo>
                <a:lnTo>
                  <a:pt x="0" y="0"/>
                </a:lnTo>
                <a:close/>
              </a:path>
            </a:pathLst>
          </a:custGeom>
          <a:blipFill>
            <a:blip r:embed="rId6">
              <a:extLst>
                <a:ext uri="{96DAC541-7B7A-43D3-8B79-37D633B846F1}">
                  <asvg:svgBlip xmlns:asvg="http://schemas.microsoft.com/office/drawing/2016/SVG/main" r:embed="rId7"/>
                </a:ext>
              </a:extLst>
            </a:blip>
            <a:stretch>
              <a:fillRect t="-49114" b="-40014"/>
            </a:stretch>
          </a:blipFill>
        </p:spPr>
      </p:sp>
      <p:grpSp>
        <p:nvGrpSpPr>
          <p:cNvPr id="11" name="Group 11"/>
          <p:cNvGrpSpPr/>
          <p:nvPr/>
        </p:nvGrpSpPr>
        <p:grpSpPr>
          <a:xfrm>
            <a:off x="572582" y="698923"/>
            <a:ext cx="13613783" cy="1113237"/>
            <a:chOff x="0" y="0"/>
            <a:chExt cx="18151711" cy="1484316"/>
          </a:xfrm>
        </p:grpSpPr>
        <p:sp>
          <p:nvSpPr>
            <p:cNvPr id="12" name="TextBox 12"/>
            <p:cNvSpPr txBox="1"/>
            <p:nvPr/>
          </p:nvSpPr>
          <p:spPr>
            <a:xfrm>
              <a:off x="0" y="161925"/>
              <a:ext cx="17767183" cy="1322391"/>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Communications Management</a:t>
              </a:r>
            </a:p>
          </p:txBody>
        </p:sp>
        <p:sp>
          <p:nvSpPr>
            <p:cNvPr id="13" name="Freeform 13"/>
            <p:cNvSpPr/>
            <p:nvPr/>
          </p:nvSpPr>
          <p:spPr>
            <a:xfrm>
              <a:off x="16919311" y="193328"/>
              <a:ext cx="1232399" cy="1173861"/>
            </a:xfrm>
            <a:custGeom>
              <a:avLst/>
              <a:gdLst/>
              <a:ahLst/>
              <a:cxnLst/>
              <a:rect l="l" t="t" r="r" b="b"/>
              <a:pathLst>
                <a:path w="1232399" h="1173861">
                  <a:moveTo>
                    <a:pt x="0" y="0"/>
                  </a:moveTo>
                  <a:lnTo>
                    <a:pt x="1232400" y="0"/>
                  </a:lnTo>
                  <a:lnTo>
                    <a:pt x="1232400" y="1173860"/>
                  </a:lnTo>
                  <a:lnTo>
                    <a:pt x="0" y="11738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764735" y="-2290065"/>
            <a:ext cx="7630504" cy="8226958"/>
          </a:xfrm>
          <a:custGeom>
            <a:avLst/>
            <a:gdLst/>
            <a:ahLst/>
            <a:cxnLst/>
            <a:rect l="l" t="t" r="r" b="b"/>
            <a:pathLst>
              <a:path w="7630504" h="8226958">
                <a:moveTo>
                  <a:pt x="0" y="8226958"/>
                </a:moveTo>
                <a:lnTo>
                  <a:pt x="7630504" y="8226958"/>
                </a:lnTo>
                <a:lnTo>
                  <a:pt x="7630504" y="0"/>
                </a:lnTo>
                <a:lnTo>
                  <a:pt x="0" y="0"/>
                </a:lnTo>
                <a:lnTo>
                  <a:pt x="0" y="8226958"/>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8856543" y="1905224"/>
            <a:ext cx="14682409" cy="5453630"/>
          </a:xfrm>
          <a:custGeom>
            <a:avLst/>
            <a:gdLst/>
            <a:ahLst/>
            <a:cxnLst/>
            <a:rect l="l" t="t" r="r" b="b"/>
            <a:pathLst>
              <a:path w="14682409" h="5453630">
                <a:moveTo>
                  <a:pt x="0" y="0"/>
                </a:moveTo>
                <a:lnTo>
                  <a:pt x="14682409" y="0"/>
                </a:lnTo>
                <a:lnTo>
                  <a:pt x="14682409" y="5453630"/>
                </a:lnTo>
                <a:lnTo>
                  <a:pt x="0" y="5453630"/>
                </a:lnTo>
                <a:lnTo>
                  <a:pt x="0" y="0"/>
                </a:lnTo>
                <a:close/>
              </a:path>
            </a:pathLst>
          </a:custGeom>
          <a:blipFill>
            <a:blip r:embed="rId4">
              <a:extLst>
                <a:ext uri="{96DAC541-7B7A-43D3-8B79-37D633B846F1}">
                  <asvg:svgBlip xmlns:asvg="http://schemas.microsoft.com/office/drawing/2016/SVG/main" r:embed="rId5"/>
                </a:ext>
              </a:extLst>
            </a:blip>
            <a:stretch>
              <a:fillRect t="-49114" b="-40014"/>
            </a:stretch>
          </a:blipFill>
        </p:spPr>
      </p:sp>
      <p:grpSp>
        <p:nvGrpSpPr>
          <p:cNvPr id="4" name="Group 4"/>
          <p:cNvGrpSpPr/>
          <p:nvPr/>
        </p:nvGrpSpPr>
        <p:grpSpPr>
          <a:xfrm>
            <a:off x="572582" y="698923"/>
            <a:ext cx="8413883" cy="1113237"/>
            <a:chOff x="0" y="0"/>
            <a:chExt cx="11218511" cy="1484316"/>
          </a:xfrm>
        </p:grpSpPr>
        <p:sp>
          <p:nvSpPr>
            <p:cNvPr id="5" name="TextBox 5"/>
            <p:cNvSpPr txBox="1"/>
            <p:nvPr/>
          </p:nvSpPr>
          <p:spPr>
            <a:xfrm>
              <a:off x="0" y="161925"/>
              <a:ext cx="10069130" cy="1322391"/>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Risk Management</a:t>
              </a:r>
            </a:p>
          </p:txBody>
        </p:sp>
        <p:sp>
          <p:nvSpPr>
            <p:cNvPr id="6" name="Freeform 6"/>
            <p:cNvSpPr/>
            <p:nvPr/>
          </p:nvSpPr>
          <p:spPr>
            <a:xfrm>
              <a:off x="10052445" y="192055"/>
              <a:ext cx="1166066" cy="1157320"/>
            </a:xfrm>
            <a:custGeom>
              <a:avLst/>
              <a:gdLst/>
              <a:ahLst/>
              <a:cxnLst/>
              <a:rect l="l" t="t" r="r" b="b"/>
              <a:pathLst>
                <a:path w="1166066" h="1157320">
                  <a:moveTo>
                    <a:pt x="0" y="0"/>
                  </a:moveTo>
                  <a:lnTo>
                    <a:pt x="1166066" y="0"/>
                  </a:lnTo>
                  <a:lnTo>
                    <a:pt x="1166066" y="1157320"/>
                  </a:lnTo>
                  <a:lnTo>
                    <a:pt x="0" y="11573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7" name="Freeform 7"/>
          <p:cNvSpPr/>
          <p:nvPr/>
        </p:nvSpPr>
        <p:spPr>
          <a:xfrm rot="-1581443">
            <a:off x="6221368" y="3253022"/>
            <a:ext cx="5787914" cy="5795942"/>
          </a:xfrm>
          <a:custGeom>
            <a:avLst/>
            <a:gdLst/>
            <a:ahLst/>
            <a:cxnLst/>
            <a:rect l="l" t="t" r="r" b="b"/>
            <a:pathLst>
              <a:path w="5787914" h="5795942">
                <a:moveTo>
                  <a:pt x="0" y="0"/>
                </a:moveTo>
                <a:lnTo>
                  <a:pt x="5787914" y="0"/>
                </a:lnTo>
                <a:lnTo>
                  <a:pt x="5787914" y="5795941"/>
                </a:lnTo>
                <a:lnTo>
                  <a:pt x="0" y="5795941"/>
                </a:lnTo>
                <a:lnTo>
                  <a:pt x="0" y="0"/>
                </a:lnTo>
                <a:close/>
              </a:path>
            </a:pathLst>
          </a:custGeom>
          <a:blipFill>
            <a:blip r:embed="rId8"/>
            <a:stretch>
              <a:fillRect/>
            </a:stretch>
          </a:blipFill>
        </p:spPr>
      </p:sp>
      <p:grpSp>
        <p:nvGrpSpPr>
          <p:cNvPr id="8" name="Group 8"/>
          <p:cNvGrpSpPr/>
          <p:nvPr/>
        </p:nvGrpSpPr>
        <p:grpSpPr>
          <a:xfrm>
            <a:off x="1028700" y="7403679"/>
            <a:ext cx="3964234" cy="851136"/>
            <a:chOff x="0" y="0"/>
            <a:chExt cx="5285645" cy="1134848"/>
          </a:xfrm>
        </p:grpSpPr>
        <p:sp>
          <p:nvSpPr>
            <p:cNvPr id="9" name="TextBox 9"/>
            <p:cNvSpPr txBox="1"/>
            <p:nvPr/>
          </p:nvSpPr>
          <p:spPr>
            <a:xfrm>
              <a:off x="0" y="661773"/>
              <a:ext cx="5285645" cy="473075"/>
            </a:xfrm>
            <a:prstGeom prst="rect">
              <a:avLst/>
            </a:prstGeom>
          </p:spPr>
          <p:txBody>
            <a:bodyPr lIns="0" tIns="0" rIns="0" bIns="0" rtlCol="0" anchor="t">
              <a:spAutoFit/>
            </a:bodyPr>
            <a:lstStyle/>
            <a:p>
              <a:pPr algn="r">
                <a:lnSpc>
                  <a:spcPts val="3000"/>
                </a:lnSpc>
              </a:pPr>
              <a:r>
                <a:rPr lang="en-US" sz="2000" spc="60">
                  <a:solidFill>
                    <a:srgbClr val="191919"/>
                  </a:solidFill>
                  <a:latin typeface="Aileron"/>
                  <a:ea typeface="Aileron"/>
                  <a:cs typeface="Aileron"/>
                  <a:sym typeface="Aileron"/>
                </a:rPr>
                <a:t>Monitor Risks Process</a:t>
              </a:r>
            </a:p>
          </p:txBody>
        </p:sp>
        <p:sp>
          <p:nvSpPr>
            <p:cNvPr id="10" name="TextBox 10"/>
            <p:cNvSpPr txBox="1"/>
            <p:nvPr/>
          </p:nvSpPr>
          <p:spPr>
            <a:xfrm>
              <a:off x="0" y="-47625"/>
              <a:ext cx="5285645" cy="547158"/>
            </a:xfrm>
            <a:prstGeom prst="rect">
              <a:avLst/>
            </a:prstGeom>
          </p:spPr>
          <p:txBody>
            <a:bodyPr lIns="0" tIns="0" rIns="0" bIns="0" rtlCol="0" anchor="t">
              <a:spAutoFit/>
            </a:bodyPr>
            <a:lstStyle/>
            <a:p>
              <a:pPr marL="0" lvl="0" indent="0" algn="r">
                <a:lnSpc>
                  <a:spcPts val="3499"/>
                </a:lnSpc>
              </a:pPr>
              <a:r>
                <a:rPr lang="en-US" sz="2499" b="1" u="none" spc="97">
                  <a:solidFill>
                    <a:srgbClr val="191919"/>
                  </a:solidFill>
                  <a:latin typeface="Aileron Bold"/>
                  <a:ea typeface="Aileron Bold"/>
                  <a:cs typeface="Aileron Bold"/>
                  <a:sym typeface="Aileron Bold"/>
                </a:rPr>
                <a:t>Stage 4</a:t>
              </a:r>
            </a:p>
          </p:txBody>
        </p:sp>
      </p:grpSp>
      <p:grpSp>
        <p:nvGrpSpPr>
          <p:cNvPr id="11" name="Group 11"/>
          <p:cNvGrpSpPr/>
          <p:nvPr/>
        </p:nvGrpSpPr>
        <p:grpSpPr>
          <a:xfrm>
            <a:off x="13295066" y="7403679"/>
            <a:ext cx="3964234" cy="851136"/>
            <a:chOff x="0" y="0"/>
            <a:chExt cx="5285645" cy="1134848"/>
          </a:xfrm>
        </p:grpSpPr>
        <p:sp>
          <p:nvSpPr>
            <p:cNvPr id="12" name="TextBox 12"/>
            <p:cNvSpPr txBox="1"/>
            <p:nvPr/>
          </p:nvSpPr>
          <p:spPr>
            <a:xfrm>
              <a:off x="0" y="661773"/>
              <a:ext cx="5285645" cy="473075"/>
            </a:xfrm>
            <a:prstGeom prst="rect">
              <a:avLst/>
            </a:prstGeom>
          </p:spPr>
          <p:txBody>
            <a:bodyPr lIns="0" tIns="0" rIns="0" bIns="0" rtlCol="0" anchor="t">
              <a:spAutoFit/>
            </a:bodyPr>
            <a:lstStyle/>
            <a:p>
              <a:pPr algn="l">
                <a:lnSpc>
                  <a:spcPts val="3000"/>
                </a:lnSpc>
              </a:pPr>
              <a:r>
                <a:rPr lang="en-US" sz="2000" spc="60">
                  <a:solidFill>
                    <a:srgbClr val="191919"/>
                  </a:solidFill>
                  <a:latin typeface="Aileron"/>
                  <a:ea typeface="Aileron"/>
                  <a:cs typeface="Aileron"/>
                  <a:sym typeface="Aileron"/>
                </a:rPr>
                <a:t>Implement Risk Responses</a:t>
              </a:r>
            </a:p>
          </p:txBody>
        </p:sp>
        <p:sp>
          <p:nvSpPr>
            <p:cNvPr id="13" name="TextBox 13"/>
            <p:cNvSpPr txBox="1"/>
            <p:nvPr/>
          </p:nvSpPr>
          <p:spPr>
            <a:xfrm>
              <a:off x="0" y="-47625"/>
              <a:ext cx="5285645" cy="547158"/>
            </a:xfrm>
            <a:prstGeom prst="rect">
              <a:avLst/>
            </a:prstGeom>
          </p:spPr>
          <p:txBody>
            <a:bodyPr lIns="0" tIns="0" rIns="0" bIns="0" rtlCol="0" anchor="t">
              <a:spAutoFit/>
            </a:bodyPr>
            <a:lstStyle/>
            <a:p>
              <a:pPr marL="0" lvl="0" indent="0" algn="l">
                <a:lnSpc>
                  <a:spcPts val="3499"/>
                </a:lnSpc>
              </a:pPr>
              <a:r>
                <a:rPr lang="en-US" sz="2499" b="1" u="none" spc="97">
                  <a:solidFill>
                    <a:srgbClr val="191919"/>
                  </a:solidFill>
                  <a:latin typeface="Aileron Bold"/>
                  <a:ea typeface="Aileron Bold"/>
                  <a:cs typeface="Aileron Bold"/>
                  <a:sym typeface="Aileron Bold"/>
                </a:rPr>
                <a:t>Stage 3</a:t>
              </a:r>
            </a:p>
          </p:txBody>
        </p:sp>
      </p:grpSp>
      <p:sp>
        <p:nvSpPr>
          <p:cNvPr id="14" name="TextBox 14"/>
          <p:cNvSpPr txBox="1"/>
          <p:nvPr/>
        </p:nvSpPr>
        <p:spPr>
          <a:xfrm>
            <a:off x="9975409" y="7532266"/>
            <a:ext cx="1118701" cy="409575"/>
          </a:xfrm>
          <a:prstGeom prst="rect">
            <a:avLst/>
          </a:prstGeom>
        </p:spPr>
        <p:txBody>
          <a:bodyPr lIns="0" tIns="0" rIns="0" bIns="0" rtlCol="0" anchor="t">
            <a:spAutoFit/>
          </a:bodyPr>
          <a:lstStyle/>
          <a:p>
            <a:pPr marL="0" lvl="0" indent="0" algn="ctr">
              <a:lnSpc>
                <a:spcPts val="3225"/>
              </a:lnSpc>
              <a:spcBef>
                <a:spcPct val="0"/>
              </a:spcBef>
            </a:pPr>
            <a:r>
              <a:rPr lang="en-US" sz="2500" b="1" u="none" spc="97">
                <a:solidFill>
                  <a:srgbClr val="FFFFFF"/>
                </a:solidFill>
                <a:latin typeface="Aileron Bold"/>
                <a:ea typeface="Aileron Bold"/>
                <a:cs typeface="Aileron Bold"/>
                <a:sym typeface="Aileron Bold"/>
              </a:rPr>
              <a:t>03</a:t>
            </a:r>
          </a:p>
        </p:txBody>
      </p:sp>
      <p:grpSp>
        <p:nvGrpSpPr>
          <p:cNvPr id="15" name="Group 15"/>
          <p:cNvGrpSpPr/>
          <p:nvPr/>
        </p:nvGrpSpPr>
        <p:grpSpPr>
          <a:xfrm>
            <a:off x="13295066" y="4534669"/>
            <a:ext cx="3964234" cy="851136"/>
            <a:chOff x="0" y="0"/>
            <a:chExt cx="5285645" cy="1134848"/>
          </a:xfrm>
        </p:grpSpPr>
        <p:sp>
          <p:nvSpPr>
            <p:cNvPr id="16" name="TextBox 16"/>
            <p:cNvSpPr txBox="1"/>
            <p:nvPr/>
          </p:nvSpPr>
          <p:spPr>
            <a:xfrm>
              <a:off x="0" y="661773"/>
              <a:ext cx="5285645" cy="473075"/>
            </a:xfrm>
            <a:prstGeom prst="rect">
              <a:avLst/>
            </a:prstGeom>
          </p:spPr>
          <p:txBody>
            <a:bodyPr lIns="0" tIns="0" rIns="0" bIns="0" rtlCol="0" anchor="t">
              <a:spAutoFit/>
            </a:bodyPr>
            <a:lstStyle/>
            <a:p>
              <a:pPr algn="l">
                <a:lnSpc>
                  <a:spcPts val="3000"/>
                </a:lnSpc>
              </a:pPr>
              <a:r>
                <a:rPr lang="en-US" sz="2000" spc="60">
                  <a:solidFill>
                    <a:srgbClr val="191919"/>
                  </a:solidFill>
                  <a:latin typeface="Aileron"/>
                  <a:ea typeface="Aileron"/>
                  <a:cs typeface="Aileron"/>
                  <a:sym typeface="Aileron"/>
                </a:rPr>
                <a:t>Plan Risk Responses</a:t>
              </a:r>
            </a:p>
          </p:txBody>
        </p:sp>
        <p:sp>
          <p:nvSpPr>
            <p:cNvPr id="17" name="TextBox 17"/>
            <p:cNvSpPr txBox="1"/>
            <p:nvPr/>
          </p:nvSpPr>
          <p:spPr>
            <a:xfrm>
              <a:off x="0" y="-47625"/>
              <a:ext cx="5285645" cy="547158"/>
            </a:xfrm>
            <a:prstGeom prst="rect">
              <a:avLst/>
            </a:prstGeom>
          </p:spPr>
          <p:txBody>
            <a:bodyPr lIns="0" tIns="0" rIns="0" bIns="0" rtlCol="0" anchor="t">
              <a:spAutoFit/>
            </a:bodyPr>
            <a:lstStyle/>
            <a:p>
              <a:pPr marL="0" lvl="0" indent="0" algn="l">
                <a:lnSpc>
                  <a:spcPts val="3499"/>
                </a:lnSpc>
              </a:pPr>
              <a:r>
                <a:rPr lang="en-US" sz="2499" b="1" u="none" spc="97">
                  <a:solidFill>
                    <a:srgbClr val="191919"/>
                  </a:solidFill>
                  <a:latin typeface="Aileron Bold"/>
                  <a:ea typeface="Aileron Bold"/>
                  <a:cs typeface="Aileron Bold"/>
                  <a:sym typeface="Aileron Bold"/>
                </a:rPr>
                <a:t>Stage 2</a:t>
              </a:r>
            </a:p>
          </p:txBody>
        </p:sp>
      </p:grpSp>
      <p:grpSp>
        <p:nvGrpSpPr>
          <p:cNvPr id="18" name="Group 18"/>
          <p:cNvGrpSpPr/>
          <p:nvPr/>
        </p:nvGrpSpPr>
        <p:grpSpPr>
          <a:xfrm>
            <a:off x="1028700" y="4534669"/>
            <a:ext cx="3964234" cy="851136"/>
            <a:chOff x="0" y="0"/>
            <a:chExt cx="5285645" cy="1134848"/>
          </a:xfrm>
        </p:grpSpPr>
        <p:sp>
          <p:nvSpPr>
            <p:cNvPr id="19" name="TextBox 19"/>
            <p:cNvSpPr txBox="1"/>
            <p:nvPr/>
          </p:nvSpPr>
          <p:spPr>
            <a:xfrm>
              <a:off x="0" y="661773"/>
              <a:ext cx="5285645" cy="473075"/>
            </a:xfrm>
            <a:prstGeom prst="rect">
              <a:avLst/>
            </a:prstGeom>
          </p:spPr>
          <p:txBody>
            <a:bodyPr lIns="0" tIns="0" rIns="0" bIns="0" rtlCol="0" anchor="t">
              <a:spAutoFit/>
            </a:bodyPr>
            <a:lstStyle/>
            <a:p>
              <a:pPr algn="r">
                <a:lnSpc>
                  <a:spcPts val="3000"/>
                </a:lnSpc>
              </a:pPr>
              <a:r>
                <a:rPr lang="en-US" sz="2000" spc="60">
                  <a:solidFill>
                    <a:srgbClr val="191919"/>
                  </a:solidFill>
                  <a:latin typeface="Aileron"/>
                  <a:ea typeface="Aileron"/>
                  <a:cs typeface="Aileron"/>
                  <a:sym typeface="Aileron"/>
                </a:rPr>
                <a:t>Identify Risk</a:t>
              </a:r>
            </a:p>
          </p:txBody>
        </p:sp>
        <p:sp>
          <p:nvSpPr>
            <p:cNvPr id="20" name="TextBox 20"/>
            <p:cNvSpPr txBox="1"/>
            <p:nvPr/>
          </p:nvSpPr>
          <p:spPr>
            <a:xfrm>
              <a:off x="0" y="-47625"/>
              <a:ext cx="5285645" cy="547158"/>
            </a:xfrm>
            <a:prstGeom prst="rect">
              <a:avLst/>
            </a:prstGeom>
          </p:spPr>
          <p:txBody>
            <a:bodyPr lIns="0" tIns="0" rIns="0" bIns="0" rtlCol="0" anchor="t">
              <a:spAutoFit/>
            </a:bodyPr>
            <a:lstStyle/>
            <a:p>
              <a:pPr marL="0" lvl="0" indent="0" algn="r">
                <a:lnSpc>
                  <a:spcPts val="3499"/>
                </a:lnSpc>
              </a:pPr>
              <a:r>
                <a:rPr lang="en-US" sz="2499" b="1" u="none" spc="97">
                  <a:solidFill>
                    <a:srgbClr val="191919"/>
                  </a:solidFill>
                  <a:latin typeface="Aileron Bold"/>
                  <a:ea typeface="Aileron Bold"/>
                  <a:cs typeface="Aileron Bold"/>
                  <a:sym typeface="Aileron Bold"/>
                </a:rPr>
                <a:t>Stage 1</a:t>
              </a:r>
            </a:p>
          </p:txBody>
        </p:sp>
      </p:grpSp>
      <p:sp>
        <p:nvSpPr>
          <p:cNvPr id="21" name="TextBox 21"/>
          <p:cNvSpPr txBox="1"/>
          <p:nvPr/>
        </p:nvSpPr>
        <p:spPr>
          <a:xfrm>
            <a:off x="6989594" y="7327479"/>
            <a:ext cx="1118701" cy="409575"/>
          </a:xfrm>
          <a:prstGeom prst="rect">
            <a:avLst/>
          </a:prstGeom>
        </p:spPr>
        <p:txBody>
          <a:bodyPr lIns="0" tIns="0" rIns="0" bIns="0" rtlCol="0" anchor="t">
            <a:spAutoFit/>
          </a:bodyPr>
          <a:lstStyle/>
          <a:p>
            <a:pPr marL="0" lvl="0" indent="0" algn="ctr">
              <a:lnSpc>
                <a:spcPts val="3225"/>
              </a:lnSpc>
              <a:spcBef>
                <a:spcPct val="0"/>
              </a:spcBef>
            </a:pPr>
            <a:r>
              <a:rPr lang="en-US" sz="2500" b="1" u="none" spc="97">
                <a:solidFill>
                  <a:srgbClr val="FFFFFF"/>
                </a:solidFill>
                <a:latin typeface="Aileron Bold"/>
                <a:ea typeface="Aileron Bold"/>
                <a:cs typeface="Aileron Bold"/>
                <a:sym typeface="Aileron Bold"/>
              </a:rPr>
              <a:t>04</a:t>
            </a:r>
          </a:p>
        </p:txBody>
      </p:sp>
      <p:sp>
        <p:nvSpPr>
          <p:cNvPr id="22" name="TextBox 22"/>
          <p:cNvSpPr txBox="1"/>
          <p:nvPr/>
        </p:nvSpPr>
        <p:spPr>
          <a:xfrm>
            <a:off x="7096798" y="4412964"/>
            <a:ext cx="1118701" cy="409575"/>
          </a:xfrm>
          <a:prstGeom prst="rect">
            <a:avLst/>
          </a:prstGeom>
        </p:spPr>
        <p:txBody>
          <a:bodyPr lIns="0" tIns="0" rIns="0" bIns="0" rtlCol="0" anchor="t">
            <a:spAutoFit/>
          </a:bodyPr>
          <a:lstStyle/>
          <a:p>
            <a:pPr marL="0" lvl="0" indent="0" algn="ctr">
              <a:lnSpc>
                <a:spcPts val="3225"/>
              </a:lnSpc>
              <a:spcBef>
                <a:spcPct val="0"/>
              </a:spcBef>
            </a:pPr>
            <a:r>
              <a:rPr lang="en-US" sz="2500" b="1" u="none" spc="97">
                <a:solidFill>
                  <a:srgbClr val="FFFFFF"/>
                </a:solidFill>
                <a:latin typeface="Aileron Bold"/>
                <a:ea typeface="Aileron Bold"/>
                <a:cs typeface="Aileron Bold"/>
                <a:sym typeface="Aileron Bold"/>
              </a:rPr>
              <a:t>01</a:t>
            </a:r>
          </a:p>
        </p:txBody>
      </p:sp>
      <p:sp>
        <p:nvSpPr>
          <p:cNvPr id="23" name="TextBox 23"/>
          <p:cNvSpPr txBox="1"/>
          <p:nvPr/>
        </p:nvSpPr>
        <p:spPr>
          <a:xfrm>
            <a:off x="10195932" y="4598702"/>
            <a:ext cx="1118701" cy="409575"/>
          </a:xfrm>
          <a:prstGeom prst="rect">
            <a:avLst/>
          </a:prstGeom>
        </p:spPr>
        <p:txBody>
          <a:bodyPr lIns="0" tIns="0" rIns="0" bIns="0" rtlCol="0" anchor="t">
            <a:spAutoFit/>
          </a:bodyPr>
          <a:lstStyle/>
          <a:p>
            <a:pPr marL="0" lvl="0" indent="0" algn="ctr">
              <a:lnSpc>
                <a:spcPts val="3225"/>
              </a:lnSpc>
              <a:spcBef>
                <a:spcPct val="0"/>
              </a:spcBef>
            </a:pPr>
            <a:r>
              <a:rPr lang="en-US" sz="2500" b="1" u="none" spc="97">
                <a:solidFill>
                  <a:srgbClr val="FFFFFF"/>
                </a:solidFill>
                <a:latin typeface="Aileron Bold"/>
                <a:ea typeface="Aileron Bold"/>
                <a:cs typeface="Aileron Bold"/>
                <a:sym typeface="Aileron Bold"/>
              </a:rPr>
              <a:t>02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7567735" y="1749055"/>
            <a:ext cx="0" cy="7907630"/>
          </a:xfrm>
          <a:prstGeom prst="line">
            <a:avLst/>
          </a:prstGeom>
          <a:ln w="19050" cap="flat">
            <a:solidFill>
              <a:srgbClr val="2D2A21"/>
            </a:solidFill>
            <a:prstDash val="solid"/>
            <a:headEnd type="none" w="sm" len="sm"/>
            <a:tailEnd type="none" w="sm" len="sm"/>
          </a:ln>
        </p:spPr>
      </p:sp>
      <p:sp>
        <p:nvSpPr>
          <p:cNvPr id="3" name="Freeform 3"/>
          <p:cNvSpPr/>
          <p:nvPr/>
        </p:nvSpPr>
        <p:spPr>
          <a:xfrm flipV="1">
            <a:off x="-764735" y="-2290065"/>
            <a:ext cx="7630504" cy="8226958"/>
          </a:xfrm>
          <a:custGeom>
            <a:avLst/>
            <a:gdLst/>
            <a:ahLst/>
            <a:cxnLst/>
            <a:rect l="l" t="t" r="r" b="b"/>
            <a:pathLst>
              <a:path w="7630504" h="8226958">
                <a:moveTo>
                  <a:pt x="0" y="8226958"/>
                </a:moveTo>
                <a:lnTo>
                  <a:pt x="7630504" y="8226958"/>
                </a:lnTo>
                <a:lnTo>
                  <a:pt x="7630504" y="0"/>
                </a:lnTo>
                <a:lnTo>
                  <a:pt x="0" y="0"/>
                </a:lnTo>
                <a:lnTo>
                  <a:pt x="0" y="8226958"/>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72582" y="2840483"/>
            <a:ext cx="1450873" cy="1450873"/>
          </a:xfrm>
          <a:custGeom>
            <a:avLst/>
            <a:gdLst/>
            <a:ahLst/>
            <a:cxnLst/>
            <a:rect l="l" t="t" r="r" b="b"/>
            <a:pathLst>
              <a:path w="1450873" h="1450873">
                <a:moveTo>
                  <a:pt x="0" y="0"/>
                </a:moveTo>
                <a:lnTo>
                  <a:pt x="1450873" y="0"/>
                </a:lnTo>
                <a:lnTo>
                  <a:pt x="1450873" y="1450873"/>
                </a:lnTo>
                <a:lnTo>
                  <a:pt x="0" y="1450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625010" y="2840483"/>
            <a:ext cx="1450873" cy="1450873"/>
          </a:xfrm>
          <a:custGeom>
            <a:avLst/>
            <a:gdLst/>
            <a:ahLst/>
            <a:cxnLst/>
            <a:rect l="l" t="t" r="r" b="b"/>
            <a:pathLst>
              <a:path w="1450873" h="1450873">
                <a:moveTo>
                  <a:pt x="0" y="0"/>
                </a:moveTo>
                <a:lnTo>
                  <a:pt x="1450873" y="0"/>
                </a:lnTo>
                <a:lnTo>
                  <a:pt x="1450873" y="1450873"/>
                </a:lnTo>
                <a:lnTo>
                  <a:pt x="0" y="1450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945004" y="4118545"/>
            <a:ext cx="5402906" cy="4736337"/>
          </a:xfrm>
          <a:prstGeom prst="rect">
            <a:avLst/>
          </a:prstGeom>
        </p:spPr>
        <p:txBody>
          <a:bodyPr lIns="0" tIns="0" rIns="0" bIns="0" rtlCol="0" anchor="t">
            <a:spAutoFit/>
          </a:bodyPr>
          <a:lstStyle/>
          <a:p>
            <a:pPr marL="474981" lvl="1" indent="-237491" algn="l">
              <a:lnSpc>
                <a:spcPts val="4796"/>
              </a:lnSpc>
              <a:buFont typeface="Arial"/>
              <a:buChar char="•"/>
            </a:pPr>
            <a:r>
              <a:rPr lang="en-US" sz="2200">
                <a:solidFill>
                  <a:srgbClr val="000000"/>
                </a:solidFill>
                <a:latin typeface="Helvetica World"/>
                <a:ea typeface="Helvetica World"/>
                <a:cs typeface="Helvetica World"/>
                <a:sym typeface="Helvetica World"/>
              </a:rPr>
              <a:t>Create systematic approach</a:t>
            </a:r>
          </a:p>
          <a:p>
            <a:pPr marL="474979" lvl="1" indent="-237490" algn="l">
              <a:lnSpc>
                <a:spcPts val="4795"/>
              </a:lnSpc>
              <a:buFont typeface="Arial"/>
              <a:buChar char="•"/>
            </a:pPr>
            <a:r>
              <a:rPr lang="en-US" sz="2199">
                <a:solidFill>
                  <a:srgbClr val="000000"/>
                </a:solidFill>
                <a:latin typeface="Helvetica World"/>
                <a:ea typeface="Helvetica World"/>
                <a:cs typeface="Helvetica World"/>
                <a:sym typeface="Helvetica World"/>
              </a:rPr>
              <a:t>Gather information from various sources</a:t>
            </a:r>
          </a:p>
          <a:p>
            <a:pPr marL="474981" lvl="1" indent="-237491" algn="l">
              <a:lnSpc>
                <a:spcPts val="4796"/>
              </a:lnSpc>
              <a:buFont typeface="Arial"/>
              <a:buChar char="•"/>
            </a:pPr>
            <a:r>
              <a:rPr lang="en-US" sz="2200">
                <a:solidFill>
                  <a:srgbClr val="000000"/>
                </a:solidFill>
                <a:latin typeface="Helvetica World"/>
                <a:ea typeface="Helvetica World"/>
                <a:cs typeface="Helvetica World"/>
                <a:sym typeface="Helvetica World"/>
              </a:rPr>
              <a:t>Apply identification techniques:</a:t>
            </a:r>
          </a:p>
          <a:p>
            <a:pPr marL="949962" lvl="2" indent="-316654" algn="l">
              <a:lnSpc>
                <a:spcPts val="4796"/>
              </a:lnSpc>
              <a:buFont typeface="Arial"/>
              <a:buChar char="⚬"/>
            </a:pPr>
            <a:r>
              <a:rPr lang="en-US" sz="2200">
                <a:solidFill>
                  <a:srgbClr val="000000"/>
                </a:solidFill>
                <a:latin typeface="Helvetica World"/>
                <a:ea typeface="Helvetica World"/>
                <a:cs typeface="Helvetica World"/>
                <a:sym typeface="Helvetica World"/>
              </a:rPr>
              <a:t>Brainstorming</a:t>
            </a:r>
            <a:r>
              <a:rPr lang="en-US" sz="2200">
                <a:solidFill>
                  <a:srgbClr val="145A5D"/>
                </a:solidFill>
                <a:latin typeface="Helvetica World"/>
                <a:ea typeface="Helvetica World"/>
                <a:cs typeface="Helvetica World"/>
                <a:sym typeface="Helvetica World"/>
              </a:rPr>
              <a:t> </a:t>
            </a:r>
          </a:p>
          <a:p>
            <a:pPr marL="949962" lvl="2" indent="-316654" algn="l">
              <a:lnSpc>
                <a:spcPts val="4796"/>
              </a:lnSpc>
              <a:buFont typeface="Arial"/>
              <a:buChar char="⚬"/>
            </a:pPr>
            <a:r>
              <a:rPr lang="en-US" sz="2200">
                <a:solidFill>
                  <a:srgbClr val="000000"/>
                </a:solidFill>
                <a:latin typeface="Helvetica World"/>
                <a:ea typeface="Helvetica World"/>
                <a:cs typeface="Helvetica World"/>
                <a:sym typeface="Helvetica World"/>
              </a:rPr>
              <a:t>SWOT analysis</a:t>
            </a:r>
          </a:p>
          <a:p>
            <a:pPr marL="949962" lvl="2" indent="-316654" algn="l">
              <a:lnSpc>
                <a:spcPts val="4796"/>
              </a:lnSpc>
              <a:buFont typeface="Arial"/>
              <a:buChar char="⚬"/>
            </a:pPr>
            <a:r>
              <a:rPr lang="en-US" sz="2200">
                <a:solidFill>
                  <a:srgbClr val="000000"/>
                </a:solidFill>
                <a:latin typeface="Helvetica World"/>
                <a:ea typeface="Helvetica World"/>
                <a:cs typeface="Helvetica World"/>
                <a:sym typeface="Helvetica World"/>
              </a:rPr>
              <a:t>Root cause analysis</a:t>
            </a:r>
            <a:r>
              <a:rPr lang="en-US" sz="2200">
                <a:solidFill>
                  <a:srgbClr val="145A5D"/>
                </a:solidFill>
                <a:latin typeface="Helvetica World"/>
                <a:ea typeface="Helvetica World"/>
                <a:cs typeface="Helvetica World"/>
                <a:sym typeface="Helvetica World"/>
              </a:rPr>
              <a:t> </a:t>
            </a:r>
          </a:p>
          <a:p>
            <a:pPr marL="474981" lvl="1" indent="-237491" algn="l">
              <a:lnSpc>
                <a:spcPts val="4796"/>
              </a:lnSpc>
              <a:buFont typeface="Arial"/>
              <a:buChar char="•"/>
            </a:pPr>
            <a:r>
              <a:rPr lang="en-US" sz="2200">
                <a:solidFill>
                  <a:srgbClr val="000000"/>
                </a:solidFill>
                <a:latin typeface="Helvetica World"/>
                <a:ea typeface="Helvetica World"/>
                <a:cs typeface="Helvetica World"/>
                <a:sym typeface="Helvetica World"/>
              </a:rPr>
              <a:t>Document risks in risk register</a:t>
            </a:r>
          </a:p>
          <a:p>
            <a:pPr marL="474981" lvl="1" indent="-237491" algn="l">
              <a:lnSpc>
                <a:spcPts val="4796"/>
              </a:lnSpc>
              <a:buFont typeface="Arial"/>
              <a:buChar char="•"/>
            </a:pPr>
            <a:r>
              <a:rPr lang="en-US" sz="2200">
                <a:solidFill>
                  <a:srgbClr val="000000"/>
                </a:solidFill>
                <a:latin typeface="Helvetica World"/>
                <a:ea typeface="Helvetica World"/>
                <a:cs typeface="Helvetica World"/>
                <a:sym typeface="Helvetica World"/>
              </a:rPr>
              <a:t>Assess process effectiveness </a:t>
            </a:r>
          </a:p>
        </p:txBody>
      </p:sp>
      <p:sp>
        <p:nvSpPr>
          <p:cNvPr id="7" name="TextBox 7"/>
          <p:cNvSpPr txBox="1"/>
          <p:nvPr/>
        </p:nvSpPr>
        <p:spPr>
          <a:xfrm>
            <a:off x="8986466" y="4042345"/>
            <a:ext cx="7520638" cy="5485128"/>
          </a:xfrm>
          <a:prstGeom prst="rect">
            <a:avLst/>
          </a:prstGeom>
        </p:spPr>
        <p:txBody>
          <a:bodyPr lIns="0" tIns="0" rIns="0" bIns="0" rtlCol="0" anchor="t">
            <a:spAutoFit/>
          </a:bodyPr>
          <a:lstStyle/>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Risk Avoidance </a:t>
            </a:r>
          </a:p>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Risk Transfer</a:t>
            </a:r>
          </a:p>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Risk Reduction </a:t>
            </a:r>
          </a:p>
          <a:p>
            <a:pPr marL="949965" lvl="2" indent="-316655" algn="l">
              <a:lnSpc>
                <a:spcPts val="5500"/>
              </a:lnSpc>
              <a:buFont typeface="Arial"/>
              <a:buChar char="⚬"/>
            </a:pPr>
            <a:r>
              <a:rPr lang="en-US" sz="2200">
                <a:solidFill>
                  <a:srgbClr val="000000"/>
                </a:solidFill>
                <a:latin typeface="Helvetica World"/>
                <a:ea typeface="Helvetica World"/>
                <a:cs typeface="Helvetica World"/>
                <a:sym typeface="Helvetica World"/>
              </a:rPr>
              <a:t>Implement preventive measures</a:t>
            </a:r>
          </a:p>
          <a:p>
            <a:pPr marL="949965" lvl="2" indent="-316655" algn="l">
              <a:lnSpc>
                <a:spcPts val="5500"/>
              </a:lnSpc>
              <a:buFont typeface="Arial"/>
              <a:buChar char="⚬"/>
            </a:pPr>
            <a:r>
              <a:rPr lang="en-US" sz="2200">
                <a:solidFill>
                  <a:srgbClr val="000000"/>
                </a:solidFill>
                <a:latin typeface="Helvetica World"/>
                <a:ea typeface="Helvetica World"/>
                <a:cs typeface="Helvetica World"/>
                <a:sym typeface="Helvetica World"/>
              </a:rPr>
              <a:t>Develop contingency plans</a:t>
            </a:r>
          </a:p>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Risk Acceptance </a:t>
            </a:r>
          </a:p>
          <a:p>
            <a:pPr marL="949965" lvl="2" indent="-316655" algn="l">
              <a:lnSpc>
                <a:spcPts val="5500"/>
              </a:lnSpc>
              <a:buFont typeface="Arial"/>
              <a:buChar char="⚬"/>
            </a:pPr>
            <a:r>
              <a:rPr lang="en-US" sz="2200">
                <a:solidFill>
                  <a:srgbClr val="000000"/>
                </a:solidFill>
                <a:latin typeface="Helvetica World"/>
                <a:ea typeface="Helvetica World"/>
                <a:cs typeface="Helvetica World"/>
                <a:sym typeface="Helvetica World"/>
              </a:rPr>
              <a:t>Monitor low-impact risks</a:t>
            </a:r>
          </a:p>
          <a:p>
            <a:pPr marL="0" lvl="0" indent="0" algn="l">
              <a:lnSpc>
                <a:spcPts val="5500"/>
              </a:lnSpc>
            </a:pPr>
            <a:endParaRPr lang="en-US" sz="2200">
              <a:solidFill>
                <a:srgbClr val="000000"/>
              </a:solidFill>
              <a:latin typeface="Helvetica World"/>
              <a:ea typeface="Helvetica World"/>
              <a:cs typeface="Helvetica World"/>
              <a:sym typeface="Helvetica World"/>
            </a:endParaRPr>
          </a:p>
        </p:txBody>
      </p:sp>
      <p:sp>
        <p:nvSpPr>
          <p:cNvPr id="8" name="TextBox 8"/>
          <p:cNvSpPr txBox="1"/>
          <p:nvPr/>
        </p:nvSpPr>
        <p:spPr>
          <a:xfrm>
            <a:off x="945004" y="3328005"/>
            <a:ext cx="4638128" cy="462179"/>
          </a:xfrm>
          <a:prstGeom prst="rect">
            <a:avLst/>
          </a:prstGeom>
        </p:spPr>
        <p:txBody>
          <a:bodyPr lIns="0" tIns="0" rIns="0" bIns="0" rtlCol="0" anchor="t">
            <a:spAutoFit/>
          </a:bodyPr>
          <a:lstStyle/>
          <a:p>
            <a:pPr marL="0" lvl="0" indent="0" algn="l">
              <a:lnSpc>
                <a:spcPts val="3492"/>
              </a:lnSpc>
            </a:pPr>
            <a:r>
              <a:rPr lang="en-US" sz="2750" b="1">
                <a:solidFill>
                  <a:srgbClr val="145A5D"/>
                </a:solidFill>
                <a:latin typeface="Helvetica World Bold"/>
                <a:ea typeface="Helvetica World Bold"/>
                <a:cs typeface="Helvetica World Bold"/>
                <a:sym typeface="Helvetica World Bold"/>
              </a:rPr>
              <a:t>Risk Identification Process</a:t>
            </a:r>
          </a:p>
        </p:txBody>
      </p:sp>
      <p:sp>
        <p:nvSpPr>
          <p:cNvPr id="9" name="TextBox 9"/>
          <p:cNvSpPr txBox="1"/>
          <p:nvPr/>
        </p:nvSpPr>
        <p:spPr>
          <a:xfrm>
            <a:off x="8986466" y="3328005"/>
            <a:ext cx="4484466" cy="462179"/>
          </a:xfrm>
          <a:prstGeom prst="rect">
            <a:avLst/>
          </a:prstGeom>
        </p:spPr>
        <p:txBody>
          <a:bodyPr lIns="0" tIns="0" rIns="0" bIns="0" rtlCol="0" anchor="t">
            <a:spAutoFit/>
          </a:bodyPr>
          <a:lstStyle/>
          <a:p>
            <a:pPr marL="0" lvl="0" indent="0" algn="l">
              <a:lnSpc>
                <a:spcPts val="3492"/>
              </a:lnSpc>
            </a:pPr>
            <a:r>
              <a:rPr lang="en-US" sz="2750" b="1">
                <a:solidFill>
                  <a:srgbClr val="145A5D"/>
                </a:solidFill>
                <a:latin typeface="Helvetica World Bold"/>
                <a:ea typeface="Helvetica World Bold"/>
                <a:cs typeface="Helvetica World Bold"/>
                <a:sym typeface="Helvetica World Bold"/>
              </a:rPr>
              <a:t>Risk Mitigation Strategies</a:t>
            </a:r>
          </a:p>
        </p:txBody>
      </p:sp>
      <p:sp>
        <p:nvSpPr>
          <p:cNvPr id="10" name="Freeform 10"/>
          <p:cNvSpPr/>
          <p:nvPr/>
        </p:nvSpPr>
        <p:spPr>
          <a:xfrm rot="-5400000">
            <a:off x="8856543" y="1905224"/>
            <a:ext cx="14682409" cy="5453630"/>
          </a:xfrm>
          <a:custGeom>
            <a:avLst/>
            <a:gdLst/>
            <a:ahLst/>
            <a:cxnLst/>
            <a:rect l="l" t="t" r="r" b="b"/>
            <a:pathLst>
              <a:path w="14682409" h="5453630">
                <a:moveTo>
                  <a:pt x="0" y="0"/>
                </a:moveTo>
                <a:lnTo>
                  <a:pt x="14682409" y="0"/>
                </a:lnTo>
                <a:lnTo>
                  <a:pt x="14682409" y="5453630"/>
                </a:lnTo>
                <a:lnTo>
                  <a:pt x="0" y="5453630"/>
                </a:lnTo>
                <a:lnTo>
                  <a:pt x="0" y="0"/>
                </a:lnTo>
                <a:close/>
              </a:path>
            </a:pathLst>
          </a:custGeom>
          <a:blipFill>
            <a:blip r:embed="rId6">
              <a:extLst>
                <a:ext uri="{96DAC541-7B7A-43D3-8B79-37D633B846F1}">
                  <asvg:svgBlip xmlns:asvg="http://schemas.microsoft.com/office/drawing/2016/SVG/main" r:embed="rId7"/>
                </a:ext>
              </a:extLst>
            </a:blip>
            <a:stretch>
              <a:fillRect t="-49114" b="-40014"/>
            </a:stretch>
          </a:blipFill>
        </p:spPr>
      </p:sp>
      <p:grpSp>
        <p:nvGrpSpPr>
          <p:cNvPr id="11" name="Group 11"/>
          <p:cNvGrpSpPr/>
          <p:nvPr/>
        </p:nvGrpSpPr>
        <p:grpSpPr>
          <a:xfrm>
            <a:off x="572582" y="698923"/>
            <a:ext cx="8413883" cy="1113237"/>
            <a:chOff x="0" y="0"/>
            <a:chExt cx="11218511" cy="1484316"/>
          </a:xfrm>
        </p:grpSpPr>
        <p:sp>
          <p:nvSpPr>
            <p:cNvPr id="12" name="TextBox 12"/>
            <p:cNvSpPr txBox="1"/>
            <p:nvPr/>
          </p:nvSpPr>
          <p:spPr>
            <a:xfrm>
              <a:off x="0" y="161925"/>
              <a:ext cx="10069130" cy="1322391"/>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Risk Management</a:t>
              </a:r>
            </a:p>
          </p:txBody>
        </p:sp>
        <p:sp>
          <p:nvSpPr>
            <p:cNvPr id="13" name="Freeform 13"/>
            <p:cNvSpPr/>
            <p:nvPr/>
          </p:nvSpPr>
          <p:spPr>
            <a:xfrm>
              <a:off x="10052445" y="192055"/>
              <a:ext cx="1166066" cy="1157320"/>
            </a:xfrm>
            <a:custGeom>
              <a:avLst/>
              <a:gdLst/>
              <a:ahLst/>
              <a:cxnLst/>
              <a:rect l="l" t="t" r="r" b="b"/>
              <a:pathLst>
                <a:path w="1166066" h="1157320">
                  <a:moveTo>
                    <a:pt x="0" y="0"/>
                  </a:moveTo>
                  <a:lnTo>
                    <a:pt x="1166066" y="0"/>
                  </a:lnTo>
                  <a:lnTo>
                    <a:pt x="1166066" y="1157320"/>
                  </a:lnTo>
                  <a:lnTo>
                    <a:pt x="0" y="11573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642402" y="5143500"/>
            <a:ext cx="3045023" cy="4850473"/>
            <a:chOff x="0" y="0"/>
            <a:chExt cx="801981" cy="1277491"/>
          </a:xfrm>
        </p:grpSpPr>
        <p:sp>
          <p:nvSpPr>
            <p:cNvPr id="3" name="Freeform 3"/>
            <p:cNvSpPr/>
            <p:nvPr/>
          </p:nvSpPr>
          <p:spPr>
            <a:xfrm>
              <a:off x="0" y="0"/>
              <a:ext cx="801981" cy="1277491"/>
            </a:xfrm>
            <a:custGeom>
              <a:avLst/>
              <a:gdLst/>
              <a:ahLst/>
              <a:cxnLst/>
              <a:rect l="l" t="t" r="r" b="b"/>
              <a:pathLst>
                <a:path w="801981" h="1277491">
                  <a:moveTo>
                    <a:pt x="165261" y="0"/>
                  </a:moveTo>
                  <a:lnTo>
                    <a:pt x="636720" y="0"/>
                  </a:lnTo>
                  <a:cubicBezTo>
                    <a:pt x="727991" y="0"/>
                    <a:pt x="801981" y="73990"/>
                    <a:pt x="801981" y="165261"/>
                  </a:cubicBezTo>
                  <a:lnTo>
                    <a:pt x="801981" y="1112229"/>
                  </a:lnTo>
                  <a:cubicBezTo>
                    <a:pt x="801981" y="1156059"/>
                    <a:pt x="784570" y="1198094"/>
                    <a:pt x="753578" y="1229087"/>
                  </a:cubicBezTo>
                  <a:cubicBezTo>
                    <a:pt x="722585" y="1260079"/>
                    <a:pt x="680550" y="1277491"/>
                    <a:pt x="636720" y="1277491"/>
                  </a:cubicBezTo>
                  <a:lnTo>
                    <a:pt x="165261" y="1277491"/>
                  </a:lnTo>
                  <a:cubicBezTo>
                    <a:pt x="121431" y="1277491"/>
                    <a:pt x="79396" y="1260079"/>
                    <a:pt x="48404" y="1229087"/>
                  </a:cubicBezTo>
                  <a:cubicBezTo>
                    <a:pt x="17411" y="1198094"/>
                    <a:pt x="0" y="1156059"/>
                    <a:pt x="0" y="1112229"/>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4" name="TextBox 4"/>
            <p:cNvSpPr txBox="1"/>
            <p:nvPr/>
          </p:nvSpPr>
          <p:spPr>
            <a:xfrm>
              <a:off x="0" y="-38100"/>
              <a:ext cx="801981" cy="131559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77100" y="3884328"/>
            <a:ext cx="3045023" cy="4485393"/>
            <a:chOff x="0" y="0"/>
            <a:chExt cx="801981" cy="1181338"/>
          </a:xfrm>
        </p:grpSpPr>
        <p:sp>
          <p:nvSpPr>
            <p:cNvPr id="6" name="Freeform 6"/>
            <p:cNvSpPr/>
            <p:nvPr/>
          </p:nvSpPr>
          <p:spPr>
            <a:xfrm>
              <a:off x="0" y="0"/>
              <a:ext cx="801981" cy="1181338"/>
            </a:xfrm>
            <a:custGeom>
              <a:avLst/>
              <a:gdLst/>
              <a:ahLst/>
              <a:cxnLst/>
              <a:rect l="l" t="t" r="r" b="b"/>
              <a:pathLst>
                <a:path w="801981" h="1181338">
                  <a:moveTo>
                    <a:pt x="165261" y="0"/>
                  </a:moveTo>
                  <a:lnTo>
                    <a:pt x="636720" y="0"/>
                  </a:lnTo>
                  <a:cubicBezTo>
                    <a:pt x="727991" y="0"/>
                    <a:pt x="801981" y="73990"/>
                    <a:pt x="801981" y="165261"/>
                  </a:cubicBezTo>
                  <a:lnTo>
                    <a:pt x="801981" y="1016077"/>
                  </a:lnTo>
                  <a:cubicBezTo>
                    <a:pt x="801981" y="1059907"/>
                    <a:pt x="784570" y="1101942"/>
                    <a:pt x="753578" y="1132934"/>
                  </a:cubicBezTo>
                  <a:cubicBezTo>
                    <a:pt x="722585" y="1163927"/>
                    <a:pt x="680550" y="1181338"/>
                    <a:pt x="636720" y="1181338"/>
                  </a:cubicBezTo>
                  <a:lnTo>
                    <a:pt x="165261" y="1181338"/>
                  </a:lnTo>
                  <a:cubicBezTo>
                    <a:pt x="121431" y="1181338"/>
                    <a:pt x="79396" y="1163927"/>
                    <a:pt x="48404" y="1132934"/>
                  </a:cubicBezTo>
                  <a:cubicBezTo>
                    <a:pt x="17411" y="1101942"/>
                    <a:pt x="0" y="1059907"/>
                    <a:pt x="0" y="1016077"/>
                  </a:cubicBezTo>
                  <a:lnTo>
                    <a:pt x="0" y="165261"/>
                  </a:lnTo>
                  <a:cubicBezTo>
                    <a:pt x="0" y="121431"/>
                    <a:pt x="17411" y="79396"/>
                    <a:pt x="48404" y="48404"/>
                  </a:cubicBezTo>
                  <a:cubicBezTo>
                    <a:pt x="79396" y="17411"/>
                    <a:pt x="121431" y="0"/>
                    <a:pt x="165261" y="0"/>
                  </a:cubicBezTo>
                  <a:close/>
                </a:path>
              </a:pathLst>
            </a:custGeom>
            <a:solidFill>
              <a:srgbClr val="145A5D">
                <a:alpha val="28627"/>
              </a:srgbClr>
            </a:solidFill>
          </p:spPr>
        </p:sp>
        <p:sp>
          <p:nvSpPr>
            <p:cNvPr id="7" name="TextBox 7"/>
            <p:cNvSpPr txBox="1"/>
            <p:nvPr/>
          </p:nvSpPr>
          <p:spPr>
            <a:xfrm>
              <a:off x="0" y="-38100"/>
              <a:ext cx="801981" cy="12194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73200" y="3939631"/>
            <a:ext cx="3045023" cy="4430091"/>
            <a:chOff x="0" y="0"/>
            <a:chExt cx="801981" cy="1166773"/>
          </a:xfrm>
        </p:grpSpPr>
        <p:sp>
          <p:nvSpPr>
            <p:cNvPr id="9" name="Freeform 9"/>
            <p:cNvSpPr/>
            <p:nvPr/>
          </p:nvSpPr>
          <p:spPr>
            <a:xfrm>
              <a:off x="0" y="0"/>
              <a:ext cx="801981" cy="1166773"/>
            </a:xfrm>
            <a:custGeom>
              <a:avLst/>
              <a:gdLst/>
              <a:ahLst/>
              <a:cxnLst/>
              <a:rect l="l" t="t" r="r" b="b"/>
              <a:pathLst>
                <a:path w="801981" h="1166773">
                  <a:moveTo>
                    <a:pt x="165261" y="0"/>
                  </a:moveTo>
                  <a:lnTo>
                    <a:pt x="636720" y="0"/>
                  </a:lnTo>
                  <a:cubicBezTo>
                    <a:pt x="727991" y="0"/>
                    <a:pt x="801981" y="73990"/>
                    <a:pt x="801981" y="165261"/>
                  </a:cubicBezTo>
                  <a:lnTo>
                    <a:pt x="801981" y="1001511"/>
                  </a:lnTo>
                  <a:cubicBezTo>
                    <a:pt x="801981" y="1045342"/>
                    <a:pt x="784570" y="1087376"/>
                    <a:pt x="753578" y="1118369"/>
                  </a:cubicBezTo>
                  <a:cubicBezTo>
                    <a:pt x="722585" y="1149361"/>
                    <a:pt x="680550" y="1166773"/>
                    <a:pt x="636720" y="1166773"/>
                  </a:cubicBezTo>
                  <a:lnTo>
                    <a:pt x="165261" y="1166773"/>
                  </a:lnTo>
                  <a:cubicBezTo>
                    <a:pt x="121431" y="1166773"/>
                    <a:pt x="79396" y="1149361"/>
                    <a:pt x="48404" y="1118369"/>
                  </a:cubicBezTo>
                  <a:cubicBezTo>
                    <a:pt x="17411" y="1087376"/>
                    <a:pt x="0" y="1045342"/>
                    <a:pt x="0" y="1001511"/>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0" name="TextBox 10"/>
            <p:cNvSpPr txBox="1"/>
            <p:nvPr/>
          </p:nvSpPr>
          <p:spPr>
            <a:xfrm>
              <a:off x="0" y="-38100"/>
              <a:ext cx="801981" cy="120487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12" name="Freeform 12"/>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13" name="Group 13"/>
          <p:cNvGrpSpPr/>
          <p:nvPr/>
        </p:nvGrpSpPr>
        <p:grpSpPr>
          <a:xfrm>
            <a:off x="460177" y="4034383"/>
            <a:ext cx="3045023" cy="4335339"/>
            <a:chOff x="0" y="0"/>
            <a:chExt cx="801981" cy="1141818"/>
          </a:xfrm>
        </p:grpSpPr>
        <p:sp>
          <p:nvSpPr>
            <p:cNvPr id="14" name="Freeform 14"/>
            <p:cNvSpPr/>
            <p:nvPr/>
          </p:nvSpPr>
          <p:spPr>
            <a:xfrm>
              <a:off x="0" y="0"/>
              <a:ext cx="801981" cy="1141818"/>
            </a:xfrm>
            <a:custGeom>
              <a:avLst/>
              <a:gdLst/>
              <a:ahLst/>
              <a:cxnLst/>
              <a:rect l="l" t="t" r="r" b="b"/>
              <a:pathLst>
                <a:path w="801981" h="1141818">
                  <a:moveTo>
                    <a:pt x="165261" y="0"/>
                  </a:moveTo>
                  <a:lnTo>
                    <a:pt x="636720" y="0"/>
                  </a:lnTo>
                  <a:cubicBezTo>
                    <a:pt x="727991" y="0"/>
                    <a:pt x="801981" y="73990"/>
                    <a:pt x="801981" y="165261"/>
                  </a:cubicBezTo>
                  <a:lnTo>
                    <a:pt x="801981" y="976556"/>
                  </a:lnTo>
                  <a:cubicBezTo>
                    <a:pt x="801981" y="1020386"/>
                    <a:pt x="784570" y="1062421"/>
                    <a:pt x="753578" y="1093414"/>
                  </a:cubicBezTo>
                  <a:cubicBezTo>
                    <a:pt x="722585" y="1124406"/>
                    <a:pt x="680550" y="1141818"/>
                    <a:pt x="636720" y="1141818"/>
                  </a:cubicBezTo>
                  <a:lnTo>
                    <a:pt x="165261" y="1141818"/>
                  </a:lnTo>
                  <a:cubicBezTo>
                    <a:pt x="121431" y="1141818"/>
                    <a:pt x="79396" y="1124406"/>
                    <a:pt x="48404" y="1093414"/>
                  </a:cubicBezTo>
                  <a:cubicBezTo>
                    <a:pt x="17411" y="1062421"/>
                    <a:pt x="0" y="1020386"/>
                    <a:pt x="0" y="976556"/>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5" name="TextBox 15"/>
            <p:cNvSpPr txBox="1"/>
            <p:nvPr/>
          </p:nvSpPr>
          <p:spPr>
            <a:xfrm>
              <a:off x="0" y="-38100"/>
              <a:ext cx="801981" cy="11799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991736" y="5053438"/>
            <a:ext cx="3045023" cy="4940535"/>
            <a:chOff x="0" y="0"/>
            <a:chExt cx="801981" cy="1301211"/>
          </a:xfrm>
        </p:grpSpPr>
        <p:sp>
          <p:nvSpPr>
            <p:cNvPr id="17" name="Freeform 17"/>
            <p:cNvSpPr/>
            <p:nvPr/>
          </p:nvSpPr>
          <p:spPr>
            <a:xfrm>
              <a:off x="0" y="0"/>
              <a:ext cx="801981" cy="1301211"/>
            </a:xfrm>
            <a:custGeom>
              <a:avLst/>
              <a:gdLst/>
              <a:ahLst/>
              <a:cxnLst/>
              <a:rect l="l" t="t" r="r" b="b"/>
              <a:pathLst>
                <a:path w="801981" h="1301211">
                  <a:moveTo>
                    <a:pt x="165261" y="0"/>
                  </a:moveTo>
                  <a:lnTo>
                    <a:pt x="636720" y="0"/>
                  </a:lnTo>
                  <a:cubicBezTo>
                    <a:pt x="727991" y="0"/>
                    <a:pt x="801981" y="73990"/>
                    <a:pt x="801981" y="165261"/>
                  </a:cubicBezTo>
                  <a:lnTo>
                    <a:pt x="801981" y="1135949"/>
                  </a:lnTo>
                  <a:cubicBezTo>
                    <a:pt x="801981" y="1179780"/>
                    <a:pt x="784570" y="1221814"/>
                    <a:pt x="753578" y="1252807"/>
                  </a:cubicBezTo>
                  <a:cubicBezTo>
                    <a:pt x="722585" y="1283799"/>
                    <a:pt x="680550" y="1301211"/>
                    <a:pt x="636720" y="1301211"/>
                  </a:cubicBezTo>
                  <a:lnTo>
                    <a:pt x="165261" y="1301211"/>
                  </a:lnTo>
                  <a:cubicBezTo>
                    <a:pt x="121431" y="1301211"/>
                    <a:pt x="79396" y="1283799"/>
                    <a:pt x="48404" y="1252807"/>
                  </a:cubicBezTo>
                  <a:cubicBezTo>
                    <a:pt x="17411" y="1221814"/>
                    <a:pt x="0" y="1179780"/>
                    <a:pt x="0" y="1135949"/>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8" name="TextBox 18"/>
            <p:cNvSpPr txBox="1"/>
            <p:nvPr/>
          </p:nvSpPr>
          <p:spPr>
            <a:xfrm>
              <a:off x="0" y="-38100"/>
              <a:ext cx="801981" cy="1339311"/>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20" name="Group 20"/>
          <p:cNvGrpSpPr/>
          <p:nvPr/>
        </p:nvGrpSpPr>
        <p:grpSpPr>
          <a:xfrm>
            <a:off x="1877178" y="2228115"/>
            <a:ext cx="211020" cy="21102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388199" y="3042048"/>
            <a:ext cx="211020" cy="21102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14640" y="2228115"/>
            <a:ext cx="211020" cy="21102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5629790" y="2228115"/>
            <a:ext cx="211020" cy="21102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039600" y="3042048"/>
            <a:ext cx="211020" cy="21102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447675" y="2683110"/>
            <a:ext cx="3086100" cy="308610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914407" y="3173545"/>
            <a:ext cx="2152636" cy="215263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a:off x="1479423" y="3482431"/>
            <a:ext cx="1022604" cy="1534865"/>
          </a:xfrm>
          <a:custGeom>
            <a:avLst/>
            <a:gdLst/>
            <a:ahLst/>
            <a:cxnLst/>
            <a:rect l="l" t="t" r="r" b="b"/>
            <a:pathLst>
              <a:path w="1022604" h="1534865">
                <a:moveTo>
                  <a:pt x="0" y="0"/>
                </a:moveTo>
                <a:lnTo>
                  <a:pt x="1022604" y="0"/>
                </a:lnTo>
                <a:lnTo>
                  <a:pt x="1022604" y="1534865"/>
                </a:lnTo>
                <a:lnTo>
                  <a:pt x="0" y="1534865"/>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grpSp>
        <p:nvGrpSpPr>
          <p:cNvPr id="42" name="Group 42"/>
          <p:cNvGrpSpPr/>
          <p:nvPr/>
        </p:nvGrpSpPr>
        <p:grpSpPr>
          <a:xfrm>
            <a:off x="3950659" y="3540044"/>
            <a:ext cx="3086100" cy="308610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4417391" y="4006776"/>
            <a:ext cx="2152636" cy="2152636"/>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Freeform 48"/>
          <p:cNvSpPr/>
          <p:nvPr/>
        </p:nvSpPr>
        <p:spPr>
          <a:xfrm>
            <a:off x="4883826" y="4494279"/>
            <a:ext cx="1219767" cy="1177630"/>
          </a:xfrm>
          <a:custGeom>
            <a:avLst/>
            <a:gdLst/>
            <a:ahLst/>
            <a:cxnLst/>
            <a:rect l="l" t="t" r="r" b="b"/>
            <a:pathLst>
              <a:path w="1219767" h="1177630">
                <a:moveTo>
                  <a:pt x="0" y="0"/>
                </a:moveTo>
                <a:lnTo>
                  <a:pt x="1219767" y="0"/>
                </a:lnTo>
                <a:lnTo>
                  <a:pt x="1219767" y="1177630"/>
                </a:lnTo>
                <a:lnTo>
                  <a:pt x="0" y="1177630"/>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p:spPr>
      </p:sp>
      <p:grpSp>
        <p:nvGrpSpPr>
          <p:cNvPr id="49" name="Group 49"/>
          <p:cNvGrpSpPr/>
          <p:nvPr/>
        </p:nvGrpSpPr>
        <p:grpSpPr>
          <a:xfrm>
            <a:off x="7277100" y="2683110"/>
            <a:ext cx="3086100" cy="3086100"/>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solidFill>
          </p:spPr>
        </p:sp>
        <p:sp>
          <p:nvSpPr>
            <p:cNvPr id="51" name="TextBox 5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7743832" y="3173545"/>
            <a:ext cx="2152636" cy="2152636"/>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4" name="TextBox 5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5" name="Freeform 55"/>
          <p:cNvSpPr/>
          <p:nvPr/>
        </p:nvSpPr>
        <p:spPr>
          <a:xfrm>
            <a:off x="8146387" y="3561923"/>
            <a:ext cx="1347525" cy="1347525"/>
          </a:xfrm>
          <a:custGeom>
            <a:avLst/>
            <a:gdLst/>
            <a:ahLst/>
            <a:cxnLst/>
            <a:rect l="l" t="t" r="r" b="b"/>
            <a:pathLst>
              <a:path w="1347525" h="1347525">
                <a:moveTo>
                  <a:pt x="0" y="0"/>
                </a:moveTo>
                <a:lnTo>
                  <a:pt x="1347526" y="0"/>
                </a:lnTo>
                <a:lnTo>
                  <a:pt x="1347526" y="1347525"/>
                </a:lnTo>
                <a:lnTo>
                  <a:pt x="0" y="13475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56" name="Group 56"/>
          <p:cNvGrpSpPr/>
          <p:nvPr/>
        </p:nvGrpSpPr>
        <p:grpSpPr>
          <a:xfrm>
            <a:off x="10601325" y="3540044"/>
            <a:ext cx="3086100" cy="3086100"/>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11068792" y="4006776"/>
            <a:ext cx="2152636" cy="2152636"/>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11465667" y="4403652"/>
            <a:ext cx="1358885" cy="1358885"/>
          </a:xfrm>
          <a:custGeom>
            <a:avLst/>
            <a:gdLst/>
            <a:ahLst/>
            <a:cxnLst/>
            <a:rect l="l" t="t" r="r" b="b"/>
            <a:pathLst>
              <a:path w="1358885" h="1358885">
                <a:moveTo>
                  <a:pt x="0" y="0"/>
                </a:moveTo>
                <a:lnTo>
                  <a:pt x="1358885" y="0"/>
                </a:lnTo>
                <a:lnTo>
                  <a:pt x="1358885" y="1358884"/>
                </a:lnTo>
                <a:lnTo>
                  <a:pt x="0" y="1358884"/>
                </a:lnTo>
                <a:lnTo>
                  <a:pt x="0" y="0"/>
                </a:lnTo>
                <a:close/>
              </a:path>
            </a:pathLst>
          </a:custGeom>
          <a:blipFill>
            <a:blip r:embed="rId12">
              <a:alphaModFix amt="30000"/>
              <a:extLst>
                <a:ext uri="{96DAC541-7B7A-43D3-8B79-37D633B846F1}">
                  <asvg:svgBlip xmlns:asvg="http://schemas.microsoft.com/office/drawing/2016/SVG/main" r:embed="rId13"/>
                </a:ext>
              </a:extLst>
            </a:blip>
            <a:stretch>
              <a:fillRect/>
            </a:stretch>
          </a:blipFill>
        </p:spPr>
      </p:sp>
      <p:grpSp>
        <p:nvGrpSpPr>
          <p:cNvPr id="63" name="Group 63"/>
          <p:cNvGrpSpPr/>
          <p:nvPr/>
        </p:nvGrpSpPr>
        <p:grpSpPr>
          <a:xfrm>
            <a:off x="14192250" y="2683110"/>
            <a:ext cx="3086100" cy="3086100"/>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65" name="TextBox 6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4658982" y="3173545"/>
            <a:ext cx="2152636" cy="2152636"/>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9" name="Freeform 69"/>
          <p:cNvSpPr/>
          <p:nvPr/>
        </p:nvSpPr>
        <p:spPr>
          <a:xfrm>
            <a:off x="14905614" y="3327113"/>
            <a:ext cx="1659371" cy="1634481"/>
          </a:xfrm>
          <a:custGeom>
            <a:avLst/>
            <a:gdLst/>
            <a:ahLst/>
            <a:cxnLst/>
            <a:rect l="l" t="t" r="r" b="b"/>
            <a:pathLst>
              <a:path w="1659371" h="1634481">
                <a:moveTo>
                  <a:pt x="0" y="0"/>
                </a:moveTo>
                <a:lnTo>
                  <a:pt x="1659372" y="0"/>
                </a:lnTo>
                <a:lnTo>
                  <a:pt x="1659372" y="1634481"/>
                </a:lnTo>
                <a:lnTo>
                  <a:pt x="0" y="1634481"/>
                </a:lnTo>
                <a:lnTo>
                  <a:pt x="0" y="0"/>
                </a:lnTo>
                <a:close/>
              </a:path>
            </a:pathLst>
          </a:custGeom>
          <a:blipFill>
            <a:blip r:embed="rId14">
              <a:alphaModFix amt="30000"/>
              <a:extLst>
                <a:ext uri="{96DAC541-7B7A-43D3-8B79-37D633B846F1}">
                  <asvg:svgBlip xmlns:asvg="http://schemas.microsoft.com/office/drawing/2016/SVG/main" r:embed="rId15"/>
                </a:ext>
              </a:extLst>
            </a:blip>
            <a:stretch>
              <a:fillRect/>
            </a:stretch>
          </a:blipFill>
        </p:spPr>
      </p:sp>
      <p:sp>
        <p:nvSpPr>
          <p:cNvPr id="70" name="Freeform 70"/>
          <p:cNvSpPr/>
          <p:nvPr/>
        </p:nvSpPr>
        <p:spPr>
          <a:xfrm rot="2468302">
            <a:off x="2991841"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1" name="TextBox 71"/>
          <p:cNvSpPr txBox="1"/>
          <p:nvPr/>
        </p:nvSpPr>
        <p:spPr>
          <a:xfrm>
            <a:off x="1280815" y="1608255"/>
            <a:ext cx="1403747"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Initiation</a:t>
            </a:r>
          </a:p>
        </p:txBody>
      </p:sp>
      <p:sp>
        <p:nvSpPr>
          <p:cNvPr id="72" name="TextBox 72"/>
          <p:cNvSpPr txBox="1"/>
          <p:nvPr/>
        </p:nvSpPr>
        <p:spPr>
          <a:xfrm>
            <a:off x="4760165" y="2428485"/>
            <a:ext cx="1467088"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Planning</a:t>
            </a:r>
          </a:p>
        </p:txBody>
      </p:sp>
      <p:sp>
        <p:nvSpPr>
          <p:cNvPr id="73" name="TextBox 73"/>
          <p:cNvSpPr txBox="1"/>
          <p:nvPr/>
        </p:nvSpPr>
        <p:spPr>
          <a:xfrm>
            <a:off x="11356104" y="2447535"/>
            <a:ext cx="1780461" cy="495300"/>
          </a:xfrm>
          <a:prstGeom prst="rect">
            <a:avLst/>
          </a:prstGeom>
        </p:spPr>
        <p:txBody>
          <a:bodyPr lIns="0" tIns="0" rIns="0" bIns="0" rtlCol="0" anchor="t">
            <a:spAutoFit/>
          </a:bodyPr>
          <a:lstStyle/>
          <a:p>
            <a:pPr algn="ctr">
              <a:lnSpc>
                <a:spcPts val="4199"/>
              </a:lnSpc>
              <a:spcBef>
                <a:spcPct val="0"/>
              </a:spcBef>
            </a:pPr>
            <a:r>
              <a:rPr lang="en-US" sz="2999">
                <a:solidFill>
                  <a:srgbClr val="000000">
                    <a:alpha val="29804"/>
                  </a:srgbClr>
                </a:solidFill>
                <a:latin typeface="Helvetica World"/>
                <a:ea typeface="Helvetica World"/>
                <a:cs typeface="Helvetica World"/>
                <a:sym typeface="Helvetica World"/>
              </a:rPr>
              <a:t>Monitoring</a:t>
            </a:r>
          </a:p>
        </p:txBody>
      </p:sp>
      <p:sp>
        <p:nvSpPr>
          <p:cNvPr id="74" name="TextBox 74"/>
          <p:cNvSpPr txBox="1"/>
          <p:nvPr/>
        </p:nvSpPr>
        <p:spPr>
          <a:xfrm>
            <a:off x="7987129" y="1608255"/>
            <a:ext cx="166604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Helvetica World"/>
                <a:ea typeface="Helvetica World"/>
                <a:cs typeface="Helvetica World"/>
                <a:sym typeface="Helvetica World"/>
              </a:rPr>
              <a:t>Executing</a:t>
            </a:r>
          </a:p>
        </p:txBody>
      </p:sp>
      <p:sp>
        <p:nvSpPr>
          <p:cNvPr id="75" name="TextBox 75"/>
          <p:cNvSpPr txBox="1"/>
          <p:nvPr/>
        </p:nvSpPr>
        <p:spPr>
          <a:xfrm>
            <a:off x="15100221" y="1608255"/>
            <a:ext cx="1270159"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Closing</a:t>
            </a:r>
          </a:p>
        </p:txBody>
      </p:sp>
      <p:sp>
        <p:nvSpPr>
          <p:cNvPr id="76" name="Freeform 76"/>
          <p:cNvSpPr/>
          <p:nvPr/>
        </p:nvSpPr>
        <p:spPr>
          <a:xfrm rot="2390192">
            <a:off x="9688557" y="4769471"/>
            <a:ext cx="1626713" cy="506314"/>
          </a:xfrm>
          <a:custGeom>
            <a:avLst/>
            <a:gdLst/>
            <a:ahLst/>
            <a:cxnLst/>
            <a:rect l="l" t="t" r="r" b="b"/>
            <a:pathLst>
              <a:path w="1626713" h="506314">
                <a:moveTo>
                  <a:pt x="0" y="0"/>
                </a:moveTo>
                <a:lnTo>
                  <a:pt x="1626713" y="0"/>
                </a:lnTo>
                <a:lnTo>
                  <a:pt x="1626713" y="506315"/>
                </a:lnTo>
                <a:lnTo>
                  <a:pt x="0" y="506315"/>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7" name="Freeform 77"/>
          <p:cNvSpPr/>
          <p:nvPr/>
        </p:nvSpPr>
        <p:spPr>
          <a:xfrm rot="-2411041">
            <a:off x="6378361" y="4856947"/>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8" name="Freeform 78"/>
          <p:cNvSpPr/>
          <p:nvPr/>
        </p:nvSpPr>
        <p:spPr>
          <a:xfrm rot="-2380642">
            <a:off x="13001653"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9" name="TextBox 79"/>
          <p:cNvSpPr txBox="1"/>
          <p:nvPr/>
        </p:nvSpPr>
        <p:spPr>
          <a:xfrm>
            <a:off x="1071205" y="5978760"/>
            <a:ext cx="1822966" cy="666242"/>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Project Charter</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Project Initiation</a:t>
            </a:r>
          </a:p>
        </p:txBody>
      </p:sp>
      <p:sp>
        <p:nvSpPr>
          <p:cNvPr id="80" name="TextBox 80"/>
          <p:cNvSpPr txBox="1"/>
          <p:nvPr/>
        </p:nvSpPr>
        <p:spPr>
          <a:xfrm>
            <a:off x="4340946" y="6819037"/>
            <a:ext cx="2305526"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Scope &amp; Budget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WBS</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Gantt Chart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Communication Plan</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Risk Management</a:t>
            </a:r>
          </a:p>
        </p:txBody>
      </p:sp>
      <p:sp>
        <p:nvSpPr>
          <p:cNvPr id="81" name="TextBox 81"/>
          <p:cNvSpPr txBox="1"/>
          <p:nvPr/>
        </p:nvSpPr>
        <p:spPr>
          <a:xfrm>
            <a:off x="7398008" y="5978760"/>
            <a:ext cx="2803208" cy="1677797"/>
          </a:xfrm>
          <a:prstGeom prst="rect">
            <a:avLst/>
          </a:prstGeom>
        </p:spPr>
        <p:txBody>
          <a:bodyPr lIns="0" tIns="0" rIns="0" bIns="0" rtlCol="0" anchor="t">
            <a:spAutoFit/>
          </a:bodyPr>
          <a:lstStyle/>
          <a:p>
            <a:pPr algn="ctr">
              <a:lnSpc>
                <a:spcPts val="2548"/>
              </a:lnSpc>
            </a:pPr>
            <a:r>
              <a:rPr lang="en-US" sz="1820" b="1">
                <a:solidFill>
                  <a:srgbClr val="145A5D"/>
                </a:solidFill>
                <a:latin typeface="Helvetica World Bold"/>
                <a:ea typeface="Helvetica World Bold"/>
                <a:cs typeface="Helvetica World Bold"/>
                <a:sym typeface="Helvetica World Bold"/>
              </a:rPr>
              <a:t>Team Management</a:t>
            </a:r>
          </a:p>
          <a:p>
            <a:pPr algn="ctr">
              <a:lnSpc>
                <a:spcPts val="2548"/>
              </a:lnSpc>
            </a:pPr>
            <a:r>
              <a:rPr lang="en-US" sz="1820" b="1">
                <a:solidFill>
                  <a:srgbClr val="145A5D"/>
                </a:solidFill>
                <a:latin typeface="Helvetica World Bold"/>
                <a:ea typeface="Helvetica World Bold"/>
                <a:cs typeface="Helvetica World Bold"/>
                <a:sym typeface="Helvetica World Bold"/>
              </a:rPr>
              <a:t>Resource Allocation</a:t>
            </a:r>
          </a:p>
          <a:p>
            <a:pPr algn="ctr">
              <a:lnSpc>
                <a:spcPts val="2548"/>
              </a:lnSpc>
            </a:pPr>
            <a:r>
              <a:rPr lang="en-US" sz="1820" b="1">
                <a:solidFill>
                  <a:srgbClr val="145A5D"/>
                </a:solidFill>
                <a:latin typeface="Helvetica World Bold"/>
                <a:ea typeface="Helvetica World Bold"/>
                <a:cs typeface="Helvetica World Bold"/>
                <a:sym typeface="Helvetica World Bold"/>
              </a:rPr>
              <a:t>Task Execution</a:t>
            </a:r>
          </a:p>
          <a:p>
            <a:pPr algn="ctr">
              <a:lnSpc>
                <a:spcPts val="2548"/>
              </a:lnSpc>
            </a:pPr>
            <a:r>
              <a:rPr lang="en-US" sz="1820" b="1">
                <a:solidFill>
                  <a:srgbClr val="145A5D"/>
                </a:solidFill>
                <a:latin typeface="Helvetica World Bold"/>
                <a:ea typeface="Helvetica World Bold"/>
                <a:cs typeface="Helvetica World Bold"/>
                <a:sym typeface="Helvetica World Bold"/>
              </a:rPr>
              <a:t>Quality Assurance</a:t>
            </a:r>
          </a:p>
          <a:p>
            <a:pPr algn="ctr">
              <a:lnSpc>
                <a:spcPts val="2548"/>
              </a:lnSpc>
              <a:spcBef>
                <a:spcPct val="0"/>
              </a:spcBef>
            </a:pPr>
            <a:r>
              <a:rPr lang="en-US" sz="1820" b="1">
                <a:solidFill>
                  <a:srgbClr val="145A5D"/>
                </a:solidFill>
                <a:latin typeface="Helvetica World Bold"/>
                <a:ea typeface="Helvetica World Bold"/>
                <a:cs typeface="Helvetica World Bold"/>
                <a:sym typeface="Helvetica World Bold"/>
              </a:rPr>
              <a:t>Stakeholder Engagement</a:t>
            </a:r>
          </a:p>
        </p:txBody>
      </p:sp>
      <p:sp>
        <p:nvSpPr>
          <p:cNvPr id="82" name="TextBox 82"/>
          <p:cNvSpPr txBox="1"/>
          <p:nvPr/>
        </p:nvSpPr>
        <p:spPr>
          <a:xfrm>
            <a:off x="10914876" y="6819037"/>
            <a:ext cx="2458998"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Performance Tracking</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Progress Reporting</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Change Management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Risk Monitoring</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Issue Resolution</a:t>
            </a:r>
          </a:p>
        </p:txBody>
      </p:sp>
      <p:sp>
        <p:nvSpPr>
          <p:cNvPr id="83" name="TextBox 83"/>
          <p:cNvSpPr txBox="1"/>
          <p:nvPr/>
        </p:nvSpPr>
        <p:spPr>
          <a:xfrm>
            <a:off x="14462581" y="5978760"/>
            <a:ext cx="2545437"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Deliverable Handover</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Project Documentation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Team Release</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Lessons Learned</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Stakeholder Sign-off</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606906" y="2661871"/>
            <a:ext cx="3483172" cy="618361"/>
            <a:chOff x="0" y="0"/>
            <a:chExt cx="903480" cy="160393"/>
          </a:xfrm>
        </p:grpSpPr>
        <p:sp>
          <p:nvSpPr>
            <p:cNvPr id="3" name="Freeform 3"/>
            <p:cNvSpPr/>
            <p:nvPr/>
          </p:nvSpPr>
          <p:spPr>
            <a:xfrm>
              <a:off x="0" y="0"/>
              <a:ext cx="903480" cy="160393"/>
            </a:xfrm>
            <a:custGeom>
              <a:avLst/>
              <a:gdLst/>
              <a:ahLst/>
              <a:cxnLst/>
              <a:rect l="l" t="t" r="r" b="b"/>
              <a:pathLst>
                <a:path w="903480" h="160393">
                  <a:moveTo>
                    <a:pt x="0" y="0"/>
                  </a:moveTo>
                  <a:lnTo>
                    <a:pt x="903480" y="0"/>
                  </a:lnTo>
                  <a:lnTo>
                    <a:pt x="903480" y="160393"/>
                  </a:lnTo>
                  <a:lnTo>
                    <a:pt x="0" y="160393"/>
                  </a:lnTo>
                  <a:close/>
                </a:path>
              </a:pathLst>
            </a:custGeom>
            <a:solidFill>
              <a:srgbClr val="B0C3C4"/>
            </a:solidFill>
          </p:spPr>
        </p:sp>
        <p:sp>
          <p:nvSpPr>
            <p:cNvPr id="4" name="TextBox 4"/>
            <p:cNvSpPr txBox="1"/>
            <p:nvPr/>
          </p:nvSpPr>
          <p:spPr>
            <a:xfrm>
              <a:off x="0" y="-38100"/>
              <a:ext cx="903480" cy="19849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563846" y="2661871"/>
            <a:ext cx="3483293" cy="618361"/>
            <a:chOff x="0" y="0"/>
            <a:chExt cx="903511" cy="160393"/>
          </a:xfrm>
        </p:grpSpPr>
        <p:sp>
          <p:nvSpPr>
            <p:cNvPr id="6" name="Freeform 6"/>
            <p:cNvSpPr/>
            <p:nvPr/>
          </p:nvSpPr>
          <p:spPr>
            <a:xfrm>
              <a:off x="0" y="0"/>
              <a:ext cx="903511" cy="160393"/>
            </a:xfrm>
            <a:custGeom>
              <a:avLst/>
              <a:gdLst/>
              <a:ahLst/>
              <a:cxnLst/>
              <a:rect l="l" t="t" r="r" b="b"/>
              <a:pathLst>
                <a:path w="903511" h="160393">
                  <a:moveTo>
                    <a:pt x="0" y="0"/>
                  </a:moveTo>
                  <a:lnTo>
                    <a:pt x="903511" y="0"/>
                  </a:lnTo>
                  <a:lnTo>
                    <a:pt x="903511" y="160393"/>
                  </a:lnTo>
                  <a:lnTo>
                    <a:pt x="0" y="160393"/>
                  </a:lnTo>
                  <a:close/>
                </a:path>
              </a:pathLst>
            </a:custGeom>
            <a:solidFill>
              <a:srgbClr val="1F888D"/>
            </a:solidFill>
          </p:spPr>
        </p:sp>
        <p:sp>
          <p:nvSpPr>
            <p:cNvPr id="7" name="TextBox 7"/>
            <p:cNvSpPr txBox="1"/>
            <p:nvPr/>
          </p:nvSpPr>
          <p:spPr>
            <a:xfrm>
              <a:off x="0" y="-38100"/>
              <a:ext cx="903511" cy="19849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711987">
            <a:off x="9725081" y="2240673"/>
            <a:ext cx="13011561" cy="7882837"/>
          </a:xfrm>
          <a:custGeom>
            <a:avLst/>
            <a:gdLst/>
            <a:ahLst/>
            <a:cxnLst/>
            <a:rect l="l" t="t" r="r" b="b"/>
            <a:pathLst>
              <a:path w="13011561" h="7882837">
                <a:moveTo>
                  <a:pt x="0" y="0"/>
                </a:moveTo>
                <a:lnTo>
                  <a:pt x="13011561" y="0"/>
                </a:lnTo>
                <a:lnTo>
                  <a:pt x="13011561" y="7882837"/>
                </a:lnTo>
                <a:lnTo>
                  <a:pt x="0" y="7882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1047138" y="2661871"/>
            <a:ext cx="3483292" cy="618361"/>
            <a:chOff x="0" y="0"/>
            <a:chExt cx="903511" cy="160393"/>
          </a:xfrm>
        </p:grpSpPr>
        <p:sp>
          <p:nvSpPr>
            <p:cNvPr id="10" name="Freeform 10"/>
            <p:cNvSpPr/>
            <p:nvPr/>
          </p:nvSpPr>
          <p:spPr>
            <a:xfrm>
              <a:off x="0" y="0"/>
              <a:ext cx="903511" cy="160393"/>
            </a:xfrm>
            <a:custGeom>
              <a:avLst/>
              <a:gdLst/>
              <a:ahLst/>
              <a:cxnLst/>
              <a:rect l="l" t="t" r="r" b="b"/>
              <a:pathLst>
                <a:path w="903511" h="160393">
                  <a:moveTo>
                    <a:pt x="0" y="0"/>
                  </a:moveTo>
                  <a:lnTo>
                    <a:pt x="903511" y="0"/>
                  </a:lnTo>
                  <a:lnTo>
                    <a:pt x="903511" y="160393"/>
                  </a:lnTo>
                  <a:lnTo>
                    <a:pt x="0" y="160393"/>
                  </a:lnTo>
                  <a:close/>
                </a:path>
              </a:pathLst>
            </a:custGeom>
            <a:solidFill>
              <a:srgbClr val="145A5D"/>
            </a:solidFill>
          </p:spPr>
        </p:sp>
        <p:sp>
          <p:nvSpPr>
            <p:cNvPr id="11" name="TextBox 11"/>
            <p:cNvSpPr txBox="1"/>
            <p:nvPr/>
          </p:nvSpPr>
          <p:spPr>
            <a:xfrm>
              <a:off x="0" y="-38100"/>
              <a:ext cx="903511" cy="19849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791659" y="5289688"/>
            <a:ext cx="8993507" cy="9696504"/>
          </a:xfrm>
          <a:custGeom>
            <a:avLst/>
            <a:gdLst/>
            <a:ahLst/>
            <a:cxnLst/>
            <a:rect l="l" t="t" r="r" b="b"/>
            <a:pathLst>
              <a:path w="8993507" h="9696504">
                <a:moveTo>
                  <a:pt x="0" y="0"/>
                </a:moveTo>
                <a:lnTo>
                  <a:pt x="8993508" y="0"/>
                </a:lnTo>
                <a:lnTo>
                  <a:pt x="8993508" y="9696504"/>
                </a:lnTo>
                <a:lnTo>
                  <a:pt x="0" y="9696504"/>
                </a:lnTo>
                <a:lnTo>
                  <a:pt x="0"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13" name="AutoShape 13"/>
          <p:cNvSpPr/>
          <p:nvPr/>
        </p:nvSpPr>
        <p:spPr>
          <a:xfrm flipV="1">
            <a:off x="962025" y="3523502"/>
            <a:ext cx="0" cy="694569"/>
          </a:xfrm>
          <a:prstGeom prst="line">
            <a:avLst/>
          </a:prstGeom>
          <a:ln w="19050" cap="flat">
            <a:solidFill>
              <a:srgbClr val="000000"/>
            </a:solidFill>
            <a:prstDash val="solid"/>
            <a:headEnd type="arrow" w="med" len="sm"/>
            <a:tailEnd type="none" w="sm" len="sm"/>
          </a:ln>
        </p:spPr>
      </p:sp>
      <p:sp>
        <p:nvSpPr>
          <p:cNvPr id="14" name="AutoShape 14"/>
          <p:cNvSpPr/>
          <p:nvPr/>
        </p:nvSpPr>
        <p:spPr>
          <a:xfrm flipV="1">
            <a:off x="4424514" y="3523502"/>
            <a:ext cx="0" cy="694569"/>
          </a:xfrm>
          <a:prstGeom prst="line">
            <a:avLst/>
          </a:prstGeom>
          <a:ln w="19050" cap="flat">
            <a:solidFill>
              <a:srgbClr val="000000"/>
            </a:solidFill>
            <a:prstDash val="solid"/>
            <a:headEnd type="arrow" w="med" len="sm"/>
            <a:tailEnd type="none" w="sm" len="sm"/>
          </a:ln>
        </p:spPr>
      </p:sp>
      <p:sp>
        <p:nvSpPr>
          <p:cNvPr id="15" name="AutoShape 15"/>
          <p:cNvSpPr/>
          <p:nvPr/>
        </p:nvSpPr>
        <p:spPr>
          <a:xfrm flipV="1">
            <a:off x="7891614" y="3523502"/>
            <a:ext cx="0" cy="694569"/>
          </a:xfrm>
          <a:prstGeom prst="line">
            <a:avLst/>
          </a:prstGeom>
          <a:ln w="19050" cap="flat">
            <a:solidFill>
              <a:srgbClr val="000000"/>
            </a:solidFill>
            <a:prstDash val="solid"/>
            <a:headEnd type="arrow" w="med" len="sm"/>
            <a:tailEnd type="none" w="sm" len="sm"/>
          </a:ln>
        </p:spPr>
      </p:sp>
      <p:sp>
        <p:nvSpPr>
          <p:cNvPr id="16" name="TextBox 16"/>
          <p:cNvSpPr txBox="1"/>
          <p:nvPr/>
        </p:nvSpPr>
        <p:spPr>
          <a:xfrm>
            <a:off x="606906" y="771101"/>
            <a:ext cx="4455782" cy="951784"/>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Execution</a:t>
            </a:r>
          </a:p>
        </p:txBody>
      </p:sp>
      <p:sp>
        <p:nvSpPr>
          <p:cNvPr id="17" name="TextBox 17"/>
          <p:cNvSpPr txBox="1"/>
          <p:nvPr/>
        </p:nvSpPr>
        <p:spPr>
          <a:xfrm>
            <a:off x="854518" y="2788934"/>
            <a:ext cx="3006960" cy="354711"/>
          </a:xfrm>
          <a:prstGeom prst="rect">
            <a:avLst/>
          </a:prstGeom>
        </p:spPr>
        <p:txBody>
          <a:bodyPr lIns="0" tIns="0" rIns="0" bIns="0" rtlCol="0" anchor="t">
            <a:spAutoFit/>
          </a:bodyPr>
          <a:lstStyle/>
          <a:p>
            <a:pPr marL="0" lvl="0" indent="0" algn="l">
              <a:lnSpc>
                <a:spcPts val="2667"/>
              </a:lnSpc>
            </a:pPr>
            <a:r>
              <a:rPr lang="en-US" sz="2100" b="1">
                <a:solidFill>
                  <a:srgbClr val="000000"/>
                </a:solidFill>
                <a:latin typeface="Helvetica World Bold"/>
                <a:ea typeface="Helvetica World Bold"/>
                <a:cs typeface="Helvetica World Bold"/>
                <a:sym typeface="Helvetica World Bold"/>
              </a:rPr>
              <a:t>Initiation of the Project</a:t>
            </a:r>
          </a:p>
        </p:txBody>
      </p:sp>
      <p:sp>
        <p:nvSpPr>
          <p:cNvPr id="18" name="TextBox 18"/>
          <p:cNvSpPr txBox="1"/>
          <p:nvPr/>
        </p:nvSpPr>
        <p:spPr>
          <a:xfrm>
            <a:off x="11229043" y="2788934"/>
            <a:ext cx="3253762" cy="354711"/>
          </a:xfrm>
          <a:prstGeom prst="rect">
            <a:avLst/>
          </a:prstGeom>
        </p:spPr>
        <p:txBody>
          <a:bodyPr lIns="0" tIns="0" rIns="0" bIns="0" rtlCol="0" anchor="t">
            <a:spAutoFit/>
          </a:bodyPr>
          <a:lstStyle/>
          <a:p>
            <a:pPr marL="0" lvl="0" indent="0" algn="l">
              <a:lnSpc>
                <a:spcPts val="2667"/>
              </a:lnSpc>
            </a:pPr>
            <a:r>
              <a:rPr lang="en-US" sz="2100" b="1">
                <a:solidFill>
                  <a:srgbClr val="FFFFFF"/>
                </a:solidFill>
                <a:latin typeface="Helvetica World Bold"/>
                <a:ea typeface="Helvetica World Bold"/>
                <a:cs typeface="Helvetica World Bold"/>
                <a:sym typeface="Helvetica World Bold"/>
              </a:rPr>
              <a:t>Stakeholder Engagement</a:t>
            </a:r>
          </a:p>
        </p:txBody>
      </p:sp>
      <p:sp>
        <p:nvSpPr>
          <p:cNvPr id="19" name="TextBox 19"/>
          <p:cNvSpPr txBox="1"/>
          <p:nvPr/>
        </p:nvSpPr>
        <p:spPr>
          <a:xfrm>
            <a:off x="876294" y="5232538"/>
            <a:ext cx="2623108" cy="1621398"/>
          </a:xfrm>
          <a:prstGeom prst="rect">
            <a:avLst/>
          </a:prstGeom>
        </p:spPr>
        <p:txBody>
          <a:bodyPr lIns="0" tIns="0" rIns="0" bIns="0" rtlCol="0" anchor="t">
            <a:spAutoFit/>
          </a:bodyPr>
          <a:lstStyle/>
          <a:p>
            <a:pPr marL="0" lvl="0" indent="0" algn="l">
              <a:lnSpc>
                <a:spcPts val="3250"/>
              </a:lnSpc>
            </a:pPr>
            <a:r>
              <a:rPr lang="en-US" sz="2559">
                <a:solidFill>
                  <a:srgbClr val="2D2A21"/>
                </a:solidFill>
                <a:latin typeface="Helvetica World"/>
                <a:ea typeface="Helvetica World"/>
                <a:cs typeface="Helvetica World"/>
                <a:sym typeface="Helvetica World"/>
              </a:rPr>
              <a:t>Mobilize the team and allocate resources as per the project plan.</a:t>
            </a:r>
          </a:p>
        </p:txBody>
      </p:sp>
      <p:sp>
        <p:nvSpPr>
          <p:cNvPr id="20" name="TextBox 20"/>
          <p:cNvSpPr txBox="1"/>
          <p:nvPr/>
        </p:nvSpPr>
        <p:spPr>
          <a:xfrm>
            <a:off x="4424514" y="5275346"/>
            <a:ext cx="2612842" cy="2027673"/>
          </a:xfrm>
          <a:prstGeom prst="rect">
            <a:avLst/>
          </a:prstGeom>
        </p:spPr>
        <p:txBody>
          <a:bodyPr lIns="0" tIns="0" rIns="0" bIns="0" rtlCol="0" anchor="t">
            <a:spAutoFit/>
          </a:bodyPr>
          <a:lstStyle/>
          <a:p>
            <a:pPr marL="0" lvl="0" indent="0" algn="l">
              <a:lnSpc>
                <a:spcPts val="3250"/>
              </a:lnSpc>
            </a:pPr>
            <a:r>
              <a:rPr lang="en-US" sz="2559">
                <a:solidFill>
                  <a:srgbClr val="2D2A21"/>
                </a:solidFill>
                <a:latin typeface="Helvetica World"/>
                <a:ea typeface="Helvetica World"/>
                <a:cs typeface="Helvetica World"/>
                <a:sym typeface="Helvetica World"/>
              </a:rPr>
              <a:t>Implement the project plan while ensuring alignment with strategic goals.</a:t>
            </a:r>
          </a:p>
        </p:txBody>
      </p:sp>
      <p:sp>
        <p:nvSpPr>
          <p:cNvPr id="21" name="TextBox 21"/>
          <p:cNvSpPr txBox="1"/>
          <p:nvPr/>
        </p:nvSpPr>
        <p:spPr>
          <a:xfrm>
            <a:off x="7891614" y="5232538"/>
            <a:ext cx="2758208" cy="2433947"/>
          </a:xfrm>
          <a:prstGeom prst="rect">
            <a:avLst/>
          </a:prstGeom>
        </p:spPr>
        <p:txBody>
          <a:bodyPr lIns="0" tIns="0" rIns="0" bIns="0" rtlCol="0" anchor="t">
            <a:spAutoFit/>
          </a:bodyPr>
          <a:lstStyle/>
          <a:p>
            <a:pPr marL="0" lvl="0" indent="0" algn="l">
              <a:lnSpc>
                <a:spcPts val="3250"/>
              </a:lnSpc>
            </a:pPr>
            <a:r>
              <a:rPr lang="en-US" sz="2559">
                <a:solidFill>
                  <a:srgbClr val="2D2A21"/>
                </a:solidFill>
                <a:latin typeface="Helvetica World"/>
                <a:ea typeface="Helvetica World"/>
                <a:cs typeface="Helvetica World"/>
                <a:sym typeface="Helvetica World"/>
              </a:rPr>
              <a:t>Regularly check project status against the plan, making adjustments as necessary.</a:t>
            </a:r>
          </a:p>
        </p:txBody>
      </p:sp>
      <p:grpSp>
        <p:nvGrpSpPr>
          <p:cNvPr id="22" name="Group 22"/>
          <p:cNvGrpSpPr/>
          <p:nvPr/>
        </p:nvGrpSpPr>
        <p:grpSpPr>
          <a:xfrm>
            <a:off x="4090078" y="2661871"/>
            <a:ext cx="3483293" cy="618361"/>
            <a:chOff x="0" y="0"/>
            <a:chExt cx="903511" cy="160393"/>
          </a:xfrm>
        </p:grpSpPr>
        <p:sp>
          <p:nvSpPr>
            <p:cNvPr id="23" name="Freeform 23"/>
            <p:cNvSpPr/>
            <p:nvPr/>
          </p:nvSpPr>
          <p:spPr>
            <a:xfrm>
              <a:off x="0" y="0"/>
              <a:ext cx="903511" cy="160393"/>
            </a:xfrm>
            <a:custGeom>
              <a:avLst/>
              <a:gdLst/>
              <a:ahLst/>
              <a:cxnLst/>
              <a:rect l="l" t="t" r="r" b="b"/>
              <a:pathLst>
                <a:path w="903511" h="160393">
                  <a:moveTo>
                    <a:pt x="0" y="0"/>
                  </a:moveTo>
                  <a:lnTo>
                    <a:pt x="903511" y="0"/>
                  </a:lnTo>
                  <a:lnTo>
                    <a:pt x="903511" y="160393"/>
                  </a:lnTo>
                  <a:lnTo>
                    <a:pt x="0" y="160393"/>
                  </a:lnTo>
                  <a:close/>
                </a:path>
              </a:pathLst>
            </a:custGeom>
            <a:solidFill>
              <a:srgbClr val="01A0C4"/>
            </a:solidFill>
          </p:spPr>
        </p:sp>
        <p:sp>
          <p:nvSpPr>
            <p:cNvPr id="24" name="TextBox 24"/>
            <p:cNvSpPr txBox="1"/>
            <p:nvPr/>
          </p:nvSpPr>
          <p:spPr>
            <a:xfrm>
              <a:off x="0" y="-38100"/>
              <a:ext cx="903511" cy="198493"/>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4330108" y="2788934"/>
            <a:ext cx="2147888" cy="354711"/>
          </a:xfrm>
          <a:prstGeom prst="rect">
            <a:avLst/>
          </a:prstGeom>
        </p:spPr>
        <p:txBody>
          <a:bodyPr lIns="0" tIns="0" rIns="0" bIns="0" rtlCol="0" anchor="t">
            <a:spAutoFit/>
          </a:bodyPr>
          <a:lstStyle/>
          <a:p>
            <a:pPr marL="0" lvl="0" indent="0" algn="l">
              <a:lnSpc>
                <a:spcPts val="2667"/>
              </a:lnSpc>
            </a:pPr>
            <a:r>
              <a:rPr lang="en-US" sz="2100" b="1">
                <a:solidFill>
                  <a:srgbClr val="FFFFFF"/>
                </a:solidFill>
                <a:latin typeface="Helvetica World Bold"/>
                <a:ea typeface="Helvetica World Bold"/>
                <a:cs typeface="Helvetica World Bold"/>
                <a:sym typeface="Helvetica World Bold"/>
              </a:rPr>
              <a:t>Setting Direction</a:t>
            </a:r>
          </a:p>
        </p:txBody>
      </p:sp>
      <p:sp>
        <p:nvSpPr>
          <p:cNvPr id="26" name="TextBox 26"/>
          <p:cNvSpPr txBox="1"/>
          <p:nvPr/>
        </p:nvSpPr>
        <p:spPr>
          <a:xfrm>
            <a:off x="7821021" y="2788934"/>
            <a:ext cx="2828801" cy="354711"/>
          </a:xfrm>
          <a:prstGeom prst="rect">
            <a:avLst/>
          </a:prstGeom>
        </p:spPr>
        <p:txBody>
          <a:bodyPr lIns="0" tIns="0" rIns="0" bIns="0" rtlCol="0" anchor="t">
            <a:spAutoFit/>
          </a:bodyPr>
          <a:lstStyle/>
          <a:p>
            <a:pPr marL="0" lvl="0" indent="0" algn="l">
              <a:lnSpc>
                <a:spcPts val="2667"/>
              </a:lnSpc>
            </a:pPr>
            <a:r>
              <a:rPr lang="en-US" sz="2100" b="1">
                <a:solidFill>
                  <a:srgbClr val="FFFFFF"/>
                </a:solidFill>
                <a:latin typeface="Helvetica World Bold"/>
                <a:ea typeface="Helvetica World Bold"/>
                <a:cs typeface="Helvetica World Bold"/>
                <a:sym typeface="Helvetica World Bold"/>
              </a:rPr>
              <a:t>Monitoring Progress</a:t>
            </a:r>
          </a:p>
        </p:txBody>
      </p:sp>
      <p:sp>
        <p:nvSpPr>
          <p:cNvPr id="27" name="AutoShape 27"/>
          <p:cNvSpPr/>
          <p:nvPr/>
        </p:nvSpPr>
        <p:spPr>
          <a:xfrm flipV="1">
            <a:off x="11358714" y="3523502"/>
            <a:ext cx="0" cy="694569"/>
          </a:xfrm>
          <a:prstGeom prst="line">
            <a:avLst/>
          </a:prstGeom>
          <a:ln w="19050" cap="flat">
            <a:solidFill>
              <a:srgbClr val="000000"/>
            </a:solidFill>
            <a:prstDash val="solid"/>
            <a:headEnd type="arrow" w="med" len="sm"/>
            <a:tailEnd type="none" w="sm" len="sm"/>
          </a:ln>
        </p:spPr>
      </p:sp>
      <p:sp>
        <p:nvSpPr>
          <p:cNvPr id="28" name="TextBox 28"/>
          <p:cNvSpPr txBox="1"/>
          <p:nvPr/>
        </p:nvSpPr>
        <p:spPr>
          <a:xfrm>
            <a:off x="11358714" y="5232538"/>
            <a:ext cx="3171717" cy="2433947"/>
          </a:xfrm>
          <a:prstGeom prst="rect">
            <a:avLst/>
          </a:prstGeom>
        </p:spPr>
        <p:txBody>
          <a:bodyPr lIns="0" tIns="0" rIns="0" bIns="0" rtlCol="0" anchor="t">
            <a:spAutoFit/>
          </a:bodyPr>
          <a:lstStyle/>
          <a:p>
            <a:pPr marL="0" lvl="0" indent="0" algn="l">
              <a:lnSpc>
                <a:spcPts val="3250"/>
              </a:lnSpc>
            </a:pPr>
            <a:r>
              <a:rPr lang="en-US" sz="2559">
                <a:solidFill>
                  <a:srgbClr val="2D2A21"/>
                </a:solidFill>
                <a:latin typeface="Helvetica World"/>
                <a:ea typeface="Helvetica World"/>
                <a:cs typeface="Helvetica World"/>
                <a:sym typeface="Helvetica World"/>
              </a:rPr>
              <a:t>Maintain clear communication and involvement of stakeholders throughout the execution phase.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5001999" y="3523598"/>
            <a:ext cx="14682409" cy="5453630"/>
          </a:xfrm>
          <a:custGeom>
            <a:avLst/>
            <a:gdLst/>
            <a:ahLst/>
            <a:cxnLst/>
            <a:rect l="l" t="t" r="r" b="b"/>
            <a:pathLst>
              <a:path w="14682409" h="5453630">
                <a:moveTo>
                  <a:pt x="14682408" y="5453630"/>
                </a:moveTo>
                <a:lnTo>
                  <a:pt x="0" y="5453630"/>
                </a:lnTo>
                <a:lnTo>
                  <a:pt x="0" y="0"/>
                </a:lnTo>
                <a:lnTo>
                  <a:pt x="14682408" y="0"/>
                </a:lnTo>
                <a:lnTo>
                  <a:pt x="14682408" y="5453630"/>
                </a:lnTo>
                <a:close/>
              </a:path>
            </a:pathLst>
          </a:custGeom>
          <a:blipFill>
            <a:blip r:embed="rId2">
              <a:extLst>
                <a:ext uri="{96DAC541-7B7A-43D3-8B79-37D633B846F1}">
                  <asvg:svgBlip xmlns:asvg="http://schemas.microsoft.com/office/drawing/2016/SVG/main" r:embed="rId3"/>
                </a:ext>
              </a:extLst>
            </a:blip>
            <a:stretch>
              <a:fillRect t="-49114" b="-40014"/>
            </a:stretch>
          </a:blipFill>
        </p:spPr>
      </p:sp>
      <p:sp>
        <p:nvSpPr>
          <p:cNvPr id="3" name="Freeform 3"/>
          <p:cNvSpPr/>
          <p:nvPr/>
        </p:nvSpPr>
        <p:spPr>
          <a:xfrm flipH="1">
            <a:off x="10292812" y="4714954"/>
            <a:ext cx="8993507" cy="9696504"/>
          </a:xfrm>
          <a:custGeom>
            <a:avLst/>
            <a:gdLst/>
            <a:ahLst/>
            <a:cxnLst/>
            <a:rect l="l" t="t" r="r" b="b"/>
            <a:pathLst>
              <a:path w="8993507" h="9696504">
                <a:moveTo>
                  <a:pt x="8993507" y="0"/>
                </a:moveTo>
                <a:lnTo>
                  <a:pt x="0" y="0"/>
                </a:lnTo>
                <a:lnTo>
                  <a:pt x="0" y="9696504"/>
                </a:lnTo>
                <a:lnTo>
                  <a:pt x="8993507" y="9696504"/>
                </a:lnTo>
                <a:lnTo>
                  <a:pt x="8993507"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476375" y="2678712"/>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5" name="Freeform 5"/>
          <p:cNvSpPr/>
          <p:nvPr/>
        </p:nvSpPr>
        <p:spPr>
          <a:xfrm>
            <a:off x="10203239" y="2678712"/>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6" name="Freeform 6"/>
          <p:cNvSpPr/>
          <p:nvPr/>
        </p:nvSpPr>
        <p:spPr>
          <a:xfrm>
            <a:off x="5839807" y="1561628"/>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7" name="Freeform 7"/>
          <p:cNvSpPr/>
          <p:nvPr/>
        </p:nvSpPr>
        <p:spPr>
          <a:xfrm>
            <a:off x="14566670" y="1561628"/>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582108" y="6203925"/>
            <a:ext cx="3137273" cy="785076"/>
            <a:chOff x="0" y="0"/>
            <a:chExt cx="1624031" cy="406400"/>
          </a:xfrm>
        </p:grpSpPr>
        <p:sp>
          <p:nvSpPr>
            <p:cNvPr id="9" name="Freeform 9"/>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49BFB3"/>
            </a:solidFill>
          </p:spPr>
        </p:sp>
        <p:sp>
          <p:nvSpPr>
            <p:cNvPr id="10" name="TextBox 10"/>
            <p:cNvSpPr txBox="1"/>
            <p:nvPr/>
          </p:nvSpPr>
          <p:spPr>
            <a:xfrm>
              <a:off x="0" y="-38100"/>
              <a:ext cx="1624031" cy="44450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925309" y="3127645"/>
            <a:ext cx="2450872" cy="245087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BFB3"/>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5945540" y="5086841"/>
            <a:ext cx="3137273" cy="785076"/>
            <a:chOff x="0" y="0"/>
            <a:chExt cx="1624031" cy="406400"/>
          </a:xfrm>
        </p:grpSpPr>
        <p:sp>
          <p:nvSpPr>
            <p:cNvPr id="15" name="Freeform 15"/>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18B5D9"/>
            </a:solidFill>
          </p:spPr>
        </p:sp>
        <p:sp>
          <p:nvSpPr>
            <p:cNvPr id="16" name="TextBox 16"/>
            <p:cNvSpPr txBox="1"/>
            <p:nvPr/>
          </p:nvSpPr>
          <p:spPr>
            <a:xfrm>
              <a:off x="0" y="-38100"/>
              <a:ext cx="1624031" cy="44450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6288740" y="2010562"/>
            <a:ext cx="2450872" cy="245087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5D9"/>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4672403" y="5086841"/>
            <a:ext cx="3137273" cy="785076"/>
            <a:chOff x="0" y="0"/>
            <a:chExt cx="1624031" cy="406400"/>
          </a:xfrm>
        </p:grpSpPr>
        <p:sp>
          <p:nvSpPr>
            <p:cNvPr id="21" name="Freeform 21"/>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146C70"/>
            </a:solidFill>
          </p:spPr>
        </p:sp>
        <p:sp>
          <p:nvSpPr>
            <p:cNvPr id="22" name="TextBox 22"/>
            <p:cNvSpPr txBox="1"/>
            <p:nvPr/>
          </p:nvSpPr>
          <p:spPr>
            <a:xfrm>
              <a:off x="0" y="-38100"/>
              <a:ext cx="1624031" cy="444500"/>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15015604" y="2010562"/>
            <a:ext cx="2450872" cy="245087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6C70"/>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10308971" y="6203925"/>
            <a:ext cx="3137273" cy="785076"/>
            <a:chOff x="0" y="0"/>
            <a:chExt cx="1624031" cy="406400"/>
          </a:xfrm>
        </p:grpSpPr>
        <p:sp>
          <p:nvSpPr>
            <p:cNvPr id="27" name="Freeform 27"/>
            <p:cNvSpPr/>
            <p:nvPr/>
          </p:nvSpPr>
          <p:spPr>
            <a:xfrm>
              <a:off x="0" y="0"/>
              <a:ext cx="1624031" cy="406400"/>
            </a:xfrm>
            <a:custGeom>
              <a:avLst/>
              <a:gdLst/>
              <a:ahLst/>
              <a:cxnLst/>
              <a:rect l="l" t="t" r="r" b="b"/>
              <a:pathLst>
                <a:path w="1624031" h="406400">
                  <a:moveTo>
                    <a:pt x="1420831" y="0"/>
                  </a:moveTo>
                  <a:cubicBezTo>
                    <a:pt x="1533055" y="0"/>
                    <a:pt x="1624031" y="90976"/>
                    <a:pt x="1624031" y="203200"/>
                  </a:cubicBezTo>
                  <a:cubicBezTo>
                    <a:pt x="1624031" y="315424"/>
                    <a:pt x="1533055" y="406400"/>
                    <a:pt x="1420831" y="406400"/>
                  </a:cubicBezTo>
                  <a:lnTo>
                    <a:pt x="203200" y="406400"/>
                  </a:lnTo>
                  <a:cubicBezTo>
                    <a:pt x="90976" y="406400"/>
                    <a:pt x="0" y="315424"/>
                    <a:pt x="0" y="203200"/>
                  </a:cubicBezTo>
                  <a:cubicBezTo>
                    <a:pt x="0" y="90976"/>
                    <a:pt x="90976" y="0"/>
                    <a:pt x="203200" y="0"/>
                  </a:cubicBezTo>
                  <a:close/>
                </a:path>
              </a:pathLst>
            </a:custGeom>
            <a:solidFill>
              <a:srgbClr val="0151AF"/>
            </a:solidFill>
          </p:spPr>
        </p:sp>
        <p:sp>
          <p:nvSpPr>
            <p:cNvPr id="28" name="TextBox 28"/>
            <p:cNvSpPr txBox="1"/>
            <p:nvPr/>
          </p:nvSpPr>
          <p:spPr>
            <a:xfrm>
              <a:off x="0" y="-38100"/>
              <a:ext cx="1624031" cy="444500"/>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10652172" y="3127645"/>
            <a:ext cx="2450872" cy="245087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51AF"/>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32" name="Freeform 32"/>
          <p:cNvSpPr/>
          <p:nvPr/>
        </p:nvSpPr>
        <p:spPr>
          <a:xfrm rot="-3603870">
            <a:off x="4413362" y="1899611"/>
            <a:ext cx="1147310" cy="1307476"/>
          </a:xfrm>
          <a:custGeom>
            <a:avLst/>
            <a:gdLst/>
            <a:ahLst/>
            <a:cxnLst/>
            <a:rect l="l" t="t" r="r" b="b"/>
            <a:pathLst>
              <a:path w="1147310" h="1307476">
                <a:moveTo>
                  <a:pt x="0" y="0"/>
                </a:moveTo>
                <a:lnTo>
                  <a:pt x="1147311" y="0"/>
                </a:lnTo>
                <a:lnTo>
                  <a:pt x="1147311" y="1307476"/>
                </a:lnTo>
                <a:lnTo>
                  <a:pt x="0" y="13074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3" name="Freeform 33"/>
          <p:cNvSpPr/>
          <p:nvPr/>
        </p:nvSpPr>
        <p:spPr>
          <a:xfrm rot="-3603870">
            <a:off x="13382178" y="1899611"/>
            <a:ext cx="1147310" cy="1307476"/>
          </a:xfrm>
          <a:custGeom>
            <a:avLst/>
            <a:gdLst/>
            <a:ahLst/>
            <a:cxnLst/>
            <a:rect l="l" t="t" r="r" b="b"/>
            <a:pathLst>
              <a:path w="1147310" h="1307476">
                <a:moveTo>
                  <a:pt x="0" y="0"/>
                </a:moveTo>
                <a:lnTo>
                  <a:pt x="1147310" y="0"/>
                </a:lnTo>
                <a:lnTo>
                  <a:pt x="1147310" y="1307476"/>
                </a:lnTo>
                <a:lnTo>
                  <a:pt x="0" y="13074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Freeform 34"/>
          <p:cNvSpPr/>
          <p:nvPr/>
        </p:nvSpPr>
        <p:spPr>
          <a:xfrm rot="-7175709" flipH="1">
            <a:off x="9017716" y="3807695"/>
            <a:ext cx="1147310" cy="1307476"/>
          </a:xfrm>
          <a:custGeom>
            <a:avLst/>
            <a:gdLst/>
            <a:ahLst/>
            <a:cxnLst/>
            <a:rect l="l" t="t" r="r" b="b"/>
            <a:pathLst>
              <a:path w="1147310" h="1307476">
                <a:moveTo>
                  <a:pt x="1147310" y="0"/>
                </a:moveTo>
                <a:lnTo>
                  <a:pt x="0" y="0"/>
                </a:lnTo>
                <a:lnTo>
                  <a:pt x="0" y="1307476"/>
                </a:lnTo>
                <a:lnTo>
                  <a:pt x="1147310" y="1307476"/>
                </a:lnTo>
                <a:lnTo>
                  <a:pt x="114731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5"/>
          <p:cNvSpPr/>
          <p:nvPr/>
        </p:nvSpPr>
        <p:spPr>
          <a:xfrm>
            <a:off x="2418299" y="3678609"/>
            <a:ext cx="1464891" cy="1464891"/>
          </a:xfrm>
          <a:custGeom>
            <a:avLst/>
            <a:gdLst/>
            <a:ahLst/>
            <a:cxnLst/>
            <a:rect l="l" t="t" r="r" b="b"/>
            <a:pathLst>
              <a:path w="1464891" h="1464891">
                <a:moveTo>
                  <a:pt x="0" y="0"/>
                </a:moveTo>
                <a:lnTo>
                  <a:pt x="1464891" y="0"/>
                </a:lnTo>
                <a:lnTo>
                  <a:pt x="1464891" y="1464891"/>
                </a:lnTo>
                <a:lnTo>
                  <a:pt x="0" y="14648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Freeform 36"/>
          <p:cNvSpPr/>
          <p:nvPr/>
        </p:nvSpPr>
        <p:spPr>
          <a:xfrm>
            <a:off x="6668086" y="2373740"/>
            <a:ext cx="1692181" cy="1724516"/>
          </a:xfrm>
          <a:custGeom>
            <a:avLst/>
            <a:gdLst/>
            <a:ahLst/>
            <a:cxnLst/>
            <a:rect l="l" t="t" r="r" b="b"/>
            <a:pathLst>
              <a:path w="1692181" h="1724516">
                <a:moveTo>
                  <a:pt x="0" y="0"/>
                </a:moveTo>
                <a:lnTo>
                  <a:pt x="1692181" y="0"/>
                </a:lnTo>
                <a:lnTo>
                  <a:pt x="1692181" y="1724515"/>
                </a:lnTo>
                <a:lnTo>
                  <a:pt x="0" y="17245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7" name="Freeform 37"/>
          <p:cNvSpPr/>
          <p:nvPr/>
        </p:nvSpPr>
        <p:spPr>
          <a:xfrm>
            <a:off x="11168585" y="3702031"/>
            <a:ext cx="1418046" cy="1418046"/>
          </a:xfrm>
          <a:custGeom>
            <a:avLst/>
            <a:gdLst/>
            <a:ahLst/>
            <a:cxnLst/>
            <a:rect l="l" t="t" r="r" b="b"/>
            <a:pathLst>
              <a:path w="1418046" h="1418046">
                <a:moveTo>
                  <a:pt x="0" y="0"/>
                </a:moveTo>
                <a:lnTo>
                  <a:pt x="1418046" y="0"/>
                </a:lnTo>
                <a:lnTo>
                  <a:pt x="1418046" y="1418046"/>
                </a:lnTo>
                <a:lnTo>
                  <a:pt x="0" y="14180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8" name="Freeform 38"/>
          <p:cNvSpPr/>
          <p:nvPr/>
        </p:nvSpPr>
        <p:spPr>
          <a:xfrm>
            <a:off x="15442823" y="2306857"/>
            <a:ext cx="1596434" cy="1641577"/>
          </a:xfrm>
          <a:custGeom>
            <a:avLst/>
            <a:gdLst/>
            <a:ahLst/>
            <a:cxnLst/>
            <a:rect l="l" t="t" r="r" b="b"/>
            <a:pathLst>
              <a:path w="1596434" h="1641577">
                <a:moveTo>
                  <a:pt x="0" y="0"/>
                </a:moveTo>
                <a:lnTo>
                  <a:pt x="1596434" y="0"/>
                </a:lnTo>
                <a:lnTo>
                  <a:pt x="1596434" y="1641577"/>
                </a:lnTo>
                <a:lnTo>
                  <a:pt x="0" y="164157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9" name="TextBox 39"/>
          <p:cNvSpPr txBox="1"/>
          <p:nvPr/>
        </p:nvSpPr>
        <p:spPr>
          <a:xfrm>
            <a:off x="1580592" y="6233351"/>
            <a:ext cx="3140305" cy="717550"/>
          </a:xfrm>
          <a:prstGeom prst="rect">
            <a:avLst/>
          </a:prstGeom>
        </p:spPr>
        <p:txBody>
          <a:bodyPr lIns="0" tIns="0" rIns="0" bIns="0" rtlCol="0" anchor="t">
            <a:spAutoFit/>
          </a:bodyPr>
          <a:lstStyle/>
          <a:p>
            <a:pPr algn="ctr">
              <a:lnSpc>
                <a:spcPts val="2660"/>
              </a:lnSpc>
            </a:pPr>
            <a:r>
              <a:rPr lang="en-US" sz="1900" b="1">
                <a:solidFill>
                  <a:srgbClr val="FFFFFF"/>
                </a:solidFill>
                <a:latin typeface="Helvetica World Bold"/>
                <a:ea typeface="Helvetica World Bold"/>
                <a:cs typeface="Helvetica World Bold"/>
                <a:sym typeface="Helvetica World Bold"/>
              </a:rPr>
              <a:t>Implementing Project </a:t>
            </a:r>
          </a:p>
          <a:p>
            <a:pPr algn="ctr">
              <a:lnSpc>
                <a:spcPts val="2660"/>
              </a:lnSpc>
            </a:pPr>
            <a:r>
              <a:rPr lang="en-US" sz="1900" b="1">
                <a:solidFill>
                  <a:srgbClr val="FFFFFF"/>
                </a:solidFill>
                <a:latin typeface="Helvetica World Bold"/>
                <a:ea typeface="Helvetica World Bold"/>
                <a:cs typeface="Helvetica World Bold"/>
                <a:sym typeface="Helvetica World Bold"/>
              </a:rPr>
              <a:t>Plan</a:t>
            </a:r>
          </a:p>
        </p:txBody>
      </p:sp>
      <p:sp>
        <p:nvSpPr>
          <p:cNvPr id="40" name="TextBox 40"/>
          <p:cNvSpPr txBox="1"/>
          <p:nvPr/>
        </p:nvSpPr>
        <p:spPr>
          <a:xfrm>
            <a:off x="1580592" y="7235028"/>
            <a:ext cx="3140305" cy="2347594"/>
          </a:xfrm>
          <a:prstGeom prst="rect">
            <a:avLst/>
          </a:prstGeom>
        </p:spPr>
        <p:txBody>
          <a:bodyPr lIns="0" tIns="0" rIns="0" bIns="0" rtlCol="0" anchor="t">
            <a:spAutoFit/>
          </a:bodyPr>
          <a:lstStyle/>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Follow the Work Breakdown Structure (WBS)</a:t>
            </a:r>
          </a:p>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Assign tasks based on team members' skills and availability</a:t>
            </a:r>
          </a:p>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Use project management software for task tracking</a:t>
            </a:r>
          </a:p>
          <a:p>
            <a:pPr marL="0" lvl="0" indent="0" algn="ctr">
              <a:lnSpc>
                <a:spcPts val="2380"/>
              </a:lnSpc>
              <a:spcBef>
                <a:spcPct val="0"/>
              </a:spcBef>
            </a:pPr>
            <a:endParaRPr lang="en-US" sz="1700">
              <a:solidFill>
                <a:srgbClr val="63696F"/>
              </a:solidFill>
              <a:latin typeface="Helvetica World"/>
              <a:ea typeface="Helvetica World"/>
              <a:cs typeface="Helvetica World"/>
              <a:sym typeface="Helvetica World"/>
            </a:endParaRPr>
          </a:p>
        </p:txBody>
      </p:sp>
      <p:sp>
        <p:nvSpPr>
          <p:cNvPr id="41" name="TextBox 41"/>
          <p:cNvSpPr txBox="1"/>
          <p:nvPr/>
        </p:nvSpPr>
        <p:spPr>
          <a:xfrm>
            <a:off x="5944024" y="5116267"/>
            <a:ext cx="3140305" cy="717550"/>
          </a:xfrm>
          <a:prstGeom prst="rect">
            <a:avLst/>
          </a:prstGeom>
        </p:spPr>
        <p:txBody>
          <a:bodyPr lIns="0" tIns="0" rIns="0" bIns="0" rtlCol="0" anchor="t">
            <a:spAutoFit/>
          </a:bodyPr>
          <a:lstStyle/>
          <a:p>
            <a:pPr algn="ctr">
              <a:lnSpc>
                <a:spcPts val="2660"/>
              </a:lnSpc>
            </a:pPr>
            <a:r>
              <a:rPr lang="en-US" sz="1900" b="1">
                <a:solidFill>
                  <a:srgbClr val="FDFDFD"/>
                </a:solidFill>
                <a:latin typeface="Helvetica World Bold"/>
                <a:ea typeface="Helvetica World Bold"/>
                <a:cs typeface="Helvetica World Bold"/>
                <a:sym typeface="Helvetica World Bold"/>
              </a:rPr>
              <a:t>Managing Project Activities</a:t>
            </a:r>
          </a:p>
        </p:txBody>
      </p:sp>
      <p:sp>
        <p:nvSpPr>
          <p:cNvPr id="42" name="TextBox 42"/>
          <p:cNvSpPr txBox="1"/>
          <p:nvPr/>
        </p:nvSpPr>
        <p:spPr>
          <a:xfrm>
            <a:off x="5944024" y="6117944"/>
            <a:ext cx="3140305" cy="2347594"/>
          </a:xfrm>
          <a:prstGeom prst="rect">
            <a:avLst/>
          </a:prstGeom>
        </p:spPr>
        <p:txBody>
          <a:bodyPr lIns="0" tIns="0" rIns="0" bIns="0" rtlCol="0" anchor="t">
            <a:spAutoFit/>
          </a:bodyPr>
          <a:lstStyle/>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Daily stand-up meetings to discuss progress and obstacles</a:t>
            </a:r>
          </a:p>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Weekly progress reviews against project timeline</a:t>
            </a:r>
          </a:p>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Adjust resource allocation as needed</a:t>
            </a:r>
          </a:p>
          <a:p>
            <a:pPr marL="0" lvl="0" indent="0" algn="ctr">
              <a:lnSpc>
                <a:spcPts val="2380"/>
              </a:lnSpc>
            </a:pPr>
            <a:endParaRPr lang="en-US" sz="1700">
              <a:solidFill>
                <a:srgbClr val="63696F"/>
              </a:solidFill>
              <a:latin typeface="Helvetica World"/>
              <a:ea typeface="Helvetica World"/>
              <a:cs typeface="Helvetica World"/>
              <a:sym typeface="Helvetica World"/>
            </a:endParaRPr>
          </a:p>
        </p:txBody>
      </p:sp>
      <p:sp>
        <p:nvSpPr>
          <p:cNvPr id="43" name="TextBox 43"/>
          <p:cNvSpPr txBox="1"/>
          <p:nvPr/>
        </p:nvSpPr>
        <p:spPr>
          <a:xfrm>
            <a:off x="14670888" y="5290521"/>
            <a:ext cx="3140305" cy="353695"/>
          </a:xfrm>
          <a:prstGeom prst="rect">
            <a:avLst/>
          </a:prstGeom>
        </p:spPr>
        <p:txBody>
          <a:bodyPr lIns="0" tIns="0" rIns="0" bIns="0" rtlCol="0" anchor="t">
            <a:spAutoFit/>
          </a:bodyPr>
          <a:lstStyle/>
          <a:p>
            <a:pPr algn="ctr">
              <a:lnSpc>
                <a:spcPts val="2660"/>
              </a:lnSpc>
            </a:pPr>
            <a:r>
              <a:rPr lang="en-US" sz="1900" b="1">
                <a:solidFill>
                  <a:srgbClr val="FDFDFD"/>
                </a:solidFill>
                <a:latin typeface="Helvetica World Bold"/>
                <a:ea typeface="Helvetica World Bold"/>
                <a:cs typeface="Helvetica World Bold"/>
                <a:sym typeface="Helvetica World Bold"/>
              </a:rPr>
              <a:t>Adaptive Management</a:t>
            </a:r>
          </a:p>
        </p:txBody>
      </p:sp>
      <p:sp>
        <p:nvSpPr>
          <p:cNvPr id="44" name="TextBox 44"/>
          <p:cNvSpPr txBox="1"/>
          <p:nvPr/>
        </p:nvSpPr>
        <p:spPr>
          <a:xfrm>
            <a:off x="14670888" y="6117944"/>
            <a:ext cx="3140305" cy="1757044"/>
          </a:xfrm>
          <a:prstGeom prst="rect">
            <a:avLst/>
          </a:prstGeom>
        </p:spPr>
        <p:txBody>
          <a:bodyPr lIns="0" tIns="0" rIns="0" bIns="0" rtlCol="0" anchor="t">
            <a:spAutoFit/>
          </a:bodyPr>
          <a:lstStyle/>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Regular risk assessments</a:t>
            </a:r>
          </a:p>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Implement change control processes</a:t>
            </a:r>
          </a:p>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Continuous improvement based on lessons learned</a:t>
            </a:r>
          </a:p>
          <a:p>
            <a:pPr marL="0" lvl="0" indent="0" algn="ctr">
              <a:lnSpc>
                <a:spcPts val="2380"/>
              </a:lnSpc>
              <a:spcBef>
                <a:spcPct val="0"/>
              </a:spcBef>
            </a:pPr>
            <a:endParaRPr lang="en-US" sz="1700">
              <a:solidFill>
                <a:srgbClr val="63696F"/>
              </a:solidFill>
              <a:latin typeface="Helvetica World"/>
              <a:ea typeface="Helvetica World"/>
              <a:cs typeface="Helvetica World"/>
              <a:sym typeface="Helvetica World"/>
            </a:endParaRPr>
          </a:p>
        </p:txBody>
      </p:sp>
      <p:sp>
        <p:nvSpPr>
          <p:cNvPr id="45" name="TextBox 45"/>
          <p:cNvSpPr txBox="1"/>
          <p:nvPr/>
        </p:nvSpPr>
        <p:spPr>
          <a:xfrm>
            <a:off x="10307456" y="6407604"/>
            <a:ext cx="3140305" cy="353695"/>
          </a:xfrm>
          <a:prstGeom prst="rect">
            <a:avLst/>
          </a:prstGeom>
        </p:spPr>
        <p:txBody>
          <a:bodyPr lIns="0" tIns="0" rIns="0" bIns="0" rtlCol="0" anchor="t">
            <a:spAutoFit/>
          </a:bodyPr>
          <a:lstStyle/>
          <a:p>
            <a:pPr algn="ctr">
              <a:lnSpc>
                <a:spcPts val="2660"/>
              </a:lnSpc>
            </a:pPr>
            <a:r>
              <a:rPr lang="en-US" sz="1900" b="1">
                <a:solidFill>
                  <a:srgbClr val="FFFFFF"/>
                </a:solidFill>
                <a:latin typeface="Helvetica World Bold"/>
                <a:ea typeface="Helvetica World Bold"/>
                <a:cs typeface="Helvetica World Bold"/>
                <a:sym typeface="Helvetica World Bold"/>
              </a:rPr>
              <a:t>Key Tools</a:t>
            </a:r>
          </a:p>
        </p:txBody>
      </p:sp>
      <p:sp>
        <p:nvSpPr>
          <p:cNvPr id="46" name="TextBox 46"/>
          <p:cNvSpPr txBox="1"/>
          <p:nvPr/>
        </p:nvSpPr>
        <p:spPr>
          <a:xfrm>
            <a:off x="10307456" y="7235028"/>
            <a:ext cx="3140305" cy="2052319"/>
          </a:xfrm>
          <a:prstGeom prst="rect">
            <a:avLst/>
          </a:prstGeom>
        </p:spPr>
        <p:txBody>
          <a:bodyPr lIns="0" tIns="0" rIns="0" bIns="0" rtlCol="0" anchor="t">
            <a:spAutoFit/>
          </a:bodyPr>
          <a:lstStyle/>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Gantt charts for timeline visualization</a:t>
            </a:r>
          </a:p>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Kanban boards for task management</a:t>
            </a:r>
          </a:p>
          <a:p>
            <a:pPr marL="367039" lvl="1" indent="-183519" algn="ctr">
              <a:lnSpc>
                <a:spcPts val="2380"/>
              </a:lnSpc>
              <a:buFont typeface="Arial"/>
              <a:buChar char="•"/>
            </a:pPr>
            <a:r>
              <a:rPr lang="en-US" sz="1700">
                <a:solidFill>
                  <a:srgbClr val="63696F"/>
                </a:solidFill>
                <a:latin typeface="Helvetica World"/>
                <a:ea typeface="Helvetica World"/>
                <a:cs typeface="Helvetica World"/>
                <a:sym typeface="Helvetica World"/>
              </a:rPr>
              <a:t>Time tracking software for resource management</a:t>
            </a:r>
          </a:p>
          <a:p>
            <a:pPr marL="0" lvl="0" indent="0" algn="ctr">
              <a:lnSpc>
                <a:spcPts val="2380"/>
              </a:lnSpc>
              <a:spcBef>
                <a:spcPct val="0"/>
              </a:spcBef>
            </a:pPr>
            <a:endParaRPr lang="en-US" sz="1700">
              <a:solidFill>
                <a:srgbClr val="63696F"/>
              </a:solidFill>
              <a:latin typeface="Helvetica World"/>
              <a:ea typeface="Helvetica World"/>
              <a:cs typeface="Helvetica World"/>
              <a:sym typeface="Helvetica World"/>
            </a:endParaRPr>
          </a:p>
        </p:txBody>
      </p:sp>
      <p:sp>
        <p:nvSpPr>
          <p:cNvPr id="47" name="TextBox 47"/>
          <p:cNvSpPr txBox="1"/>
          <p:nvPr/>
        </p:nvSpPr>
        <p:spPr>
          <a:xfrm>
            <a:off x="4319562" y="428869"/>
            <a:ext cx="9648877"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Managing Project Work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H="1">
            <a:off x="10292812" y="4714954"/>
            <a:ext cx="8993507" cy="9696504"/>
          </a:xfrm>
          <a:custGeom>
            <a:avLst/>
            <a:gdLst/>
            <a:ahLst/>
            <a:cxnLst/>
            <a:rect l="l" t="t" r="r" b="b"/>
            <a:pathLst>
              <a:path w="8993507" h="9696504">
                <a:moveTo>
                  <a:pt x="8993507" y="0"/>
                </a:moveTo>
                <a:lnTo>
                  <a:pt x="0" y="0"/>
                </a:lnTo>
                <a:lnTo>
                  <a:pt x="0" y="9696504"/>
                </a:lnTo>
                <a:lnTo>
                  <a:pt x="8993507" y="9696504"/>
                </a:lnTo>
                <a:lnTo>
                  <a:pt x="8993507"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264335" y="3635926"/>
            <a:ext cx="3523695" cy="4780491"/>
            <a:chOff x="0" y="0"/>
            <a:chExt cx="753347" cy="1022043"/>
          </a:xfrm>
        </p:grpSpPr>
        <p:sp>
          <p:nvSpPr>
            <p:cNvPr id="4" name="Freeform 4"/>
            <p:cNvSpPr/>
            <p:nvPr/>
          </p:nvSpPr>
          <p:spPr>
            <a:xfrm>
              <a:off x="0" y="0"/>
              <a:ext cx="753347" cy="1022043"/>
            </a:xfrm>
            <a:custGeom>
              <a:avLst/>
              <a:gdLst/>
              <a:ahLst/>
              <a:cxnLst/>
              <a:rect l="l" t="t" r="r" b="b"/>
              <a:pathLst>
                <a:path w="753347" h="1022043">
                  <a:moveTo>
                    <a:pt x="753347" y="0"/>
                  </a:moveTo>
                  <a:lnTo>
                    <a:pt x="753347" y="907743"/>
                  </a:lnTo>
                  <a:lnTo>
                    <a:pt x="376673" y="1022043"/>
                  </a:lnTo>
                  <a:lnTo>
                    <a:pt x="0" y="907743"/>
                  </a:lnTo>
                  <a:lnTo>
                    <a:pt x="0" y="0"/>
                  </a:lnTo>
                  <a:lnTo>
                    <a:pt x="753347" y="0"/>
                  </a:lnTo>
                  <a:close/>
                </a:path>
              </a:pathLst>
            </a:custGeom>
            <a:solidFill>
              <a:srgbClr val="E4F6FF"/>
            </a:solidFill>
          </p:spPr>
        </p:sp>
        <p:sp>
          <p:nvSpPr>
            <p:cNvPr id="5" name="TextBox 5"/>
            <p:cNvSpPr txBox="1"/>
            <p:nvPr/>
          </p:nvSpPr>
          <p:spPr>
            <a:xfrm>
              <a:off x="0" y="-38100"/>
              <a:ext cx="753347" cy="945843"/>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028700" y="3635926"/>
            <a:ext cx="3523695" cy="4780491"/>
            <a:chOff x="0" y="0"/>
            <a:chExt cx="753347" cy="1022043"/>
          </a:xfrm>
        </p:grpSpPr>
        <p:sp>
          <p:nvSpPr>
            <p:cNvPr id="7" name="Freeform 7"/>
            <p:cNvSpPr/>
            <p:nvPr/>
          </p:nvSpPr>
          <p:spPr>
            <a:xfrm>
              <a:off x="0" y="0"/>
              <a:ext cx="753347" cy="1022043"/>
            </a:xfrm>
            <a:custGeom>
              <a:avLst/>
              <a:gdLst/>
              <a:ahLst/>
              <a:cxnLst/>
              <a:rect l="l" t="t" r="r" b="b"/>
              <a:pathLst>
                <a:path w="753347" h="1022043">
                  <a:moveTo>
                    <a:pt x="753347" y="0"/>
                  </a:moveTo>
                  <a:lnTo>
                    <a:pt x="753347" y="907743"/>
                  </a:lnTo>
                  <a:lnTo>
                    <a:pt x="376673" y="1022043"/>
                  </a:lnTo>
                  <a:lnTo>
                    <a:pt x="0" y="907743"/>
                  </a:lnTo>
                  <a:lnTo>
                    <a:pt x="0" y="0"/>
                  </a:lnTo>
                  <a:lnTo>
                    <a:pt x="753347" y="0"/>
                  </a:lnTo>
                  <a:close/>
                </a:path>
              </a:pathLst>
            </a:custGeom>
            <a:solidFill>
              <a:srgbClr val="E4F6FF"/>
            </a:solidFill>
          </p:spPr>
        </p:sp>
        <p:sp>
          <p:nvSpPr>
            <p:cNvPr id="8" name="TextBox 8"/>
            <p:cNvSpPr txBox="1"/>
            <p:nvPr/>
          </p:nvSpPr>
          <p:spPr>
            <a:xfrm>
              <a:off x="0" y="-38100"/>
              <a:ext cx="753347" cy="945843"/>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097128" y="1546733"/>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0" name="Freeform 10"/>
          <p:cNvSpPr/>
          <p:nvPr/>
        </p:nvSpPr>
        <p:spPr>
          <a:xfrm>
            <a:off x="5332763" y="1546733"/>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523790" y="1956185"/>
            <a:ext cx="2495415" cy="2529834"/>
            <a:chOff x="0" y="0"/>
            <a:chExt cx="3327220" cy="3373113"/>
          </a:xfrm>
        </p:grpSpPr>
        <p:sp>
          <p:nvSpPr>
            <p:cNvPr id="12" name="Freeform 12"/>
            <p:cNvSpPr/>
            <p:nvPr/>
          </p:nvSpPr>
          <p:spPr>
            <a:xfrm>
              <a:off x="0" y="0"/>
              <a:ext cx="3327220" cy="3373113"/>
            </a:xfrm>
            <a:custGeom>
              <a:avLst/>
              <a:gdLst/>
              <a:ahLst/>
              <a:cxnLst/>
              <a:rect l="l" t="t" r="r" b="b"/>
              <a:pathLst>
                <a:path w="3327220" h="3373113">
                  <a:moveTo>
                    <a:pt x="0" y="0"/>
                  </a:moveTo>
                  <a:lnTo>
                    <a:pt x="3327220" y="0"/>
                  </a:lnTo>
                  <a:lnTo>
                    <a:pt x="3327220" y="3373113"/>
                  </a:lnTo>
                  <a:lnTo>
                    <a:pt x="0" y="3373113"/>
                  </a:lnTo>
                  <a:lnTo>
                    <a:pt x="0" y="0"/>
                  </a:lnTo>
                  <a:close/>
                </a:path>
              </a:pathLst>
            </a:custGeom>
            <a:blipFill>
              <a:blip r:embed="rId6">
                <a:extLst>
                  <a:ext uri="{96DAC541-7B7A-43D3-8B79-37D633B846F1}">
                    <asvg:svgBlip xmlns:asvg="http://schemas.microsoft.com/office/drawing/2016/SVG/main" r:embed="rId7"/>
                  </a:ext>
                </a:extLst>
              </a:blip>
              <a:stretch>
                <a:fillRect l="-25973" t="-25621" r="-26662" b="-24937"/>
              </a:stretch>
            </a:blipFill>
          </p:spPr>
        </p:sp>
        <p:sp>
          <p:nvSpPr>
            <p:cNvPr id="13" name="Freeform 13"/>
            <p:cNvSpPr/>
            <p:nvPr/>
          </p:nvSpPr>
          <p:spPr>
            <a:xfrm>
              <a:off x="204631" y="207454"/>
              <a:ext cx="2917957" cy="2958205"/>
            </a:xfrm>
            <a:custGeom>
              <a:avLst/>
              <a:gdLst/>
              <a:ahLst/>
              <a:cxnLst/>
              <a:rect l="l" t="t" r="r" b="b"/>
              <a:pathLst>
                <a:path w="2917957" h="2958205">
                  <a:moveTo>
                    <a:pt x="0" y="0"/>
                  </a:moveTo>
                  <a:lnTo>
                    <a:pt x="2917957" y="0"/>
                  </a:lnTo>
                  <a:lnTo>
                    <a:pt x="2917957" y="2958205"/>
                  </a:lnTo>
                  <a:lnTo>
                    <a:pt x="0" y="2958205"/>
                  </a:lnTo>
                  <a:lnTo>
                    <a:pt x="0" y="0"/>
                  </a:lnTo>
                  <a:close/>
                </a:path>
              </a:pathLst>
            </a:custGeom>
            <a:blipFill>
              <a:blip r:embed="rId8">
                <a:extLst>
                  <a:ext uri="{96DAC541-7B7A-43D3-8B79-37D633B846F1}">
                    <asvg:svgBlip xmlns:asvg="http://schemas.microsoft.com/office/drawing/2016/SVG/main" r:embed="rId9"/>
                  </a:ext>
                </a:extLst>
              </a:blip>
              <a:stretch>
                <a:fillRect l="-25973" t="-25621" r="-26662" b="-24937"/>
              </a:stretch>
            </a:blipFill>
          </p:spPr>
        </p:sp>
      </p:grpSp>
      <p:grpSp>
        <p:nvGrpSpPr>
          <p:cNvPr id="14" name="Group 14"/>
          <p:cNvGrpSpPr/>
          <p:nvPr/>
        </p:nvGrpSpPr>
        <p:grpSpPr>
          <a:xfrm>
            <a:off x="5759425" y="1956185"/>
            <a:ext cx="2495415" cy="2529834"/>
            <a:chOff x="0" y="0"/>
            <a:chExt cx="3327220" cy="3373113"/>
          </a:xfrm>
        </p:grpSpPr>
        <p:sp>
          <p:nvSpPr>
            <p:cNvPr id="15" name="Freeform 15"/>
            <p:cNvSpPr/>
            <p:nvPr/>
          </p:nvSpPr>
          <p:spPr>
            <a:xfrm>
              <a:off x="0" y="0"/>
              <a:ext cx="3327220" cy="3373113"/>
            </a:xfrm>
            <a:custGeom>
              <a:avLst/>
              <a:gdLst/>
              <a:ahLst/>
              <a:cxnLst/>
              <a:rect l="l" t="t" r="r" b="b"/>
              <a:pathLst>
                <a:path w="3327220" h="3373113">
                  <a:moveTo>
                    <a:pt x="0" y="0"/>
                  </a:moveTo>
                  <a:lnTo>
                    <a:pt x="3327220" y="0"/>
                  </a:lnTo>
                  <a:lnTo>
                    <a:pt x="3327220" y="3373113"/>
                  </a:lnTo>
                  <a:lnTo>
                    <a:pt x="0" y="3373113"/>
                  </a:lnTo>
                  <a:lnTo>
                    <a:pt x="0" y="0"/>
                  </a:lnTo>
                  <a:close/>
                </a:path>
              </a:pathLst>
            </a:custGeom>
            <a:blipFill>
              <a:blip r:embed="rId6">
                <a:extLst>
                  <a:ext uri="{96DAC541-7B7A-43D3-8B79-37D633B846F1}">
                    <asvg:svgBlip xmlns:asvg="http://schemas.microsoft.com/office/drawing/2016/SVG/main" r:embed="rId7"/>
                  </a:ext>
                </a:extLst>
              </a:blip>
              <a:stretch>
                <a:fillRect l="-25973" t="-25621" r="-26662" b="-24937"/>
              </a:stretch>
            </a:blipFill>
          </p:spPr>
        </p:sp>
        <p:sp>
          <p:nvSpPr>
            <p:cNvPr id="16" name="Freeform 16"/>
            <p:cNvSpPr/>
            <p:nvPr/>
          </p:nvSpPr>
          <p:spPr>
            <a:xfrm>
              <a:off x="204631" y="207454"/>
              <a:ext cx="2917957" cy="2958205"/>
            </a:xfrm>
            <a:custGeom>
              <a:avLst/>
              <a:gdLst/>
              <a:ahLst/>
              <a:cxnLst/>
              <a:rect l="l" t="t" r="r" b="b"/>
              <a:pathLst>
                <a:path w="2917957" h="2958205">
                  <a:moveTo>
                    <a:pt x="0" y="0"/>
                  </a:moveTo>
                  <a:lnTo>
                    <a:pt x="2917957" y="0"/>
                  </a:lnTo>
                  <a:lnTo>
                    <a:pt x="2917957" y="2958205"/>
                  </a:lnTo>
                  <a:lnTo>
                    <a:pt x="0" y="2958205"/>
                  </a:lnTo>
                  <a:lnTo>
                    <a:pt x="0" y="0"/>
                  </a:lnTo>
                  <a:close/>
                </a:path>
              </a:pathLst>
            </a:custGeom>
            <a:blipFill>
              <a:blip r:embed="rId10">
                <a:extLst>
                  <a:ext uri="{96DAC541-7B7A-43D3-8B79-37D633B846F1}">
                    <asvg:svgBlip xmlns:asvg="http://schemas.microsoft.com/office/drawing/2016/SVG/main" r:embed="rId11"/>
                  </a:ext>
                </a:extLst>
              </a:blip>
              <a:stretch>
                <a:fillRect l="-25973" t="-25621" r="-26662" b="-24937"/>
              </a:stretch>
            </a:blipFill>
          </p:spPr>
        </p:sp>
      </p:grpSp>
      <p:grpSp>
        <p:nvGrpSpPr>
          <p:cNvPr id="17" name="Group 17"/>
          <p:cNvGrpSpPr/>
          <p:nvPr/>
        </p:nvGrpSpPr>
        <p:grpSpPr>
          <a:xfrm>
            <a:off x="9499970" y="3635926"/>
            <a:ext cx="3523695" cy="4780491"/>
            <a:chOff x="0" y="0"/>
            <a:chExt cx="753347" cy="1022043"/>
          </a:xfrm>
        </p:grpSpPr>
        <p:sp>
          <p:nvSpPr>
            <p:cNvPr id="18" name="Freeform 18"/>
            <p:cNvSpPr/>
            <p:nvPr/>
          </p:nvSpPr>
          <p:spPr>
            <a:xfrm>
              <a:off x="0" y="0"/>
              <a:ext cx="753347" cy="1022043"/>
            </a:xfrm>
            <a:custGeom>
              <a:avLst/>
              <a:gdLst/>
              <a:ahLst/>
              <a:cxnLst/>
              <a:rect l="l" t="t" r="r" b="b"/>
              <a:pathLst>
                <a:path w="753347" h="1022043">
                  <a:moveTo>
                    <a:pt x="753347" y="0"/>
                  </a:moveTo>
                  <a:lnTo>
                    <a:pt x="753347" y="907743"/>
                  </a:lnTo>
                  <a:lnTo>
                    <a:pt x="376673" y="1022043"/>
                  </a:lnTo>
                  <a:lnTo>
                    <a:pt x="0" y="907743"/>
                  </a:lnTo>
                  <a:lnTo>
                    <a:pt x="0" y="0"/>
                  </a:lnTo>
                  <a:lnTo>
                    <a:pt x="753347" y="0"/>
                  </a:lnTo>
                  <a:close/>
                </a:path>
              </a:pathLst>
            </a:custGeom>
            <a:solidFill>
              <a:srgbClr val="E4F6FF"/>
            </a:solidFill>
          </p:spPr>
        </p:sp>
        <p:sp>
          <p:nvSpPr>
            <p:cNvPr id="19" name="TextBox 19"/>
            <p:cNvSpPr txBox="1"/>
            <p:nvPr/>
          </p:nvSpPr>
          <p:spPr>
            <a:xfrm>
              <a:off x="0" y="-38100"/>
              <a:ext cx="753347" cy="945843"/>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a:off x="13735605" y="3635926"/>
            <a:ext cx="3523695" cy="4780491"/>
            <a:chOff x="0" y="0"/>
            <a:chExt cx="753347" cy="1022043"/>
          </a:xfrm>
        </p:grpSpPr>
        <p:sp>
          <p:nvSpPr>
            <p:cNvPr id="21" name="Freeform 21"/>
            <p:cNvSpPr/>
            <p:nvPr/>
          </p:nvSpPr>
          <p:spPr>
            <a:xfrm>
              <a:off x="0" y="0"/>
              <a:ext cx="753347" cy="1022043"/>
            </a:xfrm>
            <a:custGeom>
              <a:avLst/>
              <a:gdLst/>
              <a:ahLst/>
              <a:cxnLst/>
              <a:rect l="l" t="t" r="r" b="b"/>
              <a:pathLst>
                <a:path w="753347" h="1022043">
                  <a:moveTo>
                    <a:pt x="753347" y="0"/>
                  </a:moveTo>
                  <a:lnTo>
                    <a:pt x="753347" y="907743"/>
                  </a:lnTo>
                  <a:lnTo>
                    <a:pt x="376673" y="1022043"/>
                  </a:lnTo>
                  <a:lnTo>
                    <a:pt x="0" y="907743"/>
                  </a:lnTo>
                  <a:lnTo>
                    <a:pt x="0" y="0"/>
                  </a:lnTo>
                  <a:lnTo>
                    <a:pt x="753347" y="0"/>
                  </a:lnTo>
                  <a:close/>
                </a:path>
              </a:pathLst>
            </a:custGeom>
            <a:solidFill>
              <a:srgbClr val="E4F6FF"/>
            </a:solidFill>
          </p:spPr>
        </p:sp>
        <p:sp>
          <p:nvSpPr>
            <p:cNvPr id="22" name="TextBox 22"/>
            <p:cNvSpPr txBox="1"/>
            <p:nvPr/>
          </p:nvSpPr>
          <p:spPr>
            <a:xfrm>
              <a:off x="0" y="-38100"/>
              <a:ext cx="753347" cy="945843"/>
            </a:xfrm>
            <a:prstGeom prst="rect">
              <a:avLst/>
            </a:prstGeom>
          </p:spPr>
          <p:txBody>
            <a:bodyPr lIns="50800" tIns="50800" rIns="50800" bIns="50800" rtlCol="0" anchor="ctr"/>
            <a:lstStyle/>
            <a:p>
              <a:pPr algn="ctr">
                <a:lnSpc>
                  <a:spcPts val="2800"/>
                </a:lnSpc>
              </a:pPr>
              <a:endParaRPr/>
            </a:p>
          </p:txBody>
        </p:sp>
      </p:grpSp>
      <p:sp>
        <p:nvSpPr>
          <p:cNvPr id="23" name="Freeform 23"/>
          <p:cNvSpPr/>
          <p:nvPr/>
        </p:nvSpPr>
        <p:spPr>
          <a:xfrm>
            <a:off x="9568398" y="1546733"/>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4" name="Freeform 24"/>
          <p:cNvSpPr/>
          <p:nvPr/>
        </p:nvSpPr>
        <p:spPr>
          <a:xfrm>
            <a:off x="13804033" y="1546733"/>
            <a:ext cx="3348739" cy="3348739"/>
          </a:xfrm>
          <a:custGeom>
            <a:avLst/>
            <a:gdLst/>
            <a:ahLst/>
            <a:cxnLst/>
            <a:rect l="l" t="t" r="r" b="b"/>
            <a:pathLst>
              <a:path w="3348739" h="3348739">
                <a:moveTo>
                  <a:pt x="0" y="0"/>
                </a:moveTo>
                <a:lnTo>
                  <a:pt x="3348739" y="0"/>
                </a:lnTo>
                <a:lnTo>
                  <a:pt x="3348739" y="3348739"/>
                </a:lnTo>
                <a:lnTo>
                  <a:pt x="0" y="3348739"/>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25" name="Group 25"/>
          <p:cNvGrpSpPr/>
          <p:nvPr/>
        </p:nvGrpSpPr>
        <p:grpSpPr>
          <a:xfrm>
            <a:off x="9997705" y="1956185"/>
            <a:ext cx="2495415" cy="2529834"/>
            <a:chOff x="0" y="0"/>
            <a:chExt cx="3327220" cy="3373113"/>
          </a:xfrm>
        </p:grpSpPr>
        <p:sp>
          <p:nvSpPr>
            <p:cNvPr id="26" name="Freeform 26"/>
            <p:cNvSpPr/>
            <p:nvPr/>
          </p:nvSpPr>
          <p:spPr>
            <a:xfrm>
              <a:off x="0" y="0"/>
              <a:ext cx="3327220" cy="3373113"/>
            </a:xfrm>
            <a:custGeom>
              <a:avLst/>
              <a:gdLst/>
              <a:ahLst/>
              <a:cxnLst/>
              <a:rect l="l" t="t" r="r" b="b"/>
              <a:pathLst>
                <a:path w="3327220" h="3373113">
                  <a:moveTo>
                    <a:pt x="0" y="0"/>
                  </a:moveTo>
                  <a:lnTo>
                    <a:pt x="3327220" y="0"/>
                  </a:lnTo>
                  <a:lnTo>
                    <a:pt x="3327220" y="3373113"/>
                  </a:lnTo>
                  <a:lnTo>
                    <a:pt x="0" y="3373113"/>
                  </a:lnTo>
                  <a:lnTo>
                    <a:pt x="0" y="0"/>
                  </a:lnTo>
                  <a:close/>
                </a:path>
              </a:pathLst>
            </a:custGeom>
            <a:blipFill>
              <a:blip r:embed="rId6">
                <a:extLst>
                  <a:ext uri="{96DAC541-7B7A-43D3-8B79-37D633B846F1}">
                    <asvg:svgBlip xmlns:asvg="http://schemas.microsoft.com/office/drawing/2016/SVG/main" r:embed="rId7"/>
                  </a:ext>
                </a:extLst>
              </a:blip>
              <a:stretch>
                <a:fillRect l="-25973" t="-25621" r="-26662" b="-24937"/>
              </a:stretch>
            </a:blipFill>
          </p:spPr>
        </p:sp>
        <p:sp>
          <p:nvSpPr>
            <p:cNvPr id="27" name="Freeform 27"/>
            <p:cNvSpPr/>
            <p:nvPr/>
          </p:nvSpPr>
          <p:spPr>
            <a:xfrm>
              <a:off x="204631" y="207454"/>
              <a:ext cx="2917957" cy="2958205"/>
            </a:xfrm>
            <a:custGeom>
              <a:avLst/>
              <a:gdLst/>
              <a:ahLst/>
              <a:cxnLst/>
              <a:rect l="l" t="t" r="r" b="b"/>
              <a:pathLst>
                <a:path w="2917957" h="2958205">
                  <a:moveTo>
                    <a:pt x="0" y="0"/>
                  </a:moveTo>
                  <a:lnTo>
                    <a:pt x="2917957" y="0"/>
                  </a:lnTo>
                  <a:lnTo>
                    <a:pt x="2917957" y="2958205"/>
                  </a:lnTo>
                  <a:lnTo>
                    <a:pt x="0" y="2958205"/>
                  </a:lnTo>
                  <a:lnTo>
                    <a:pt x="0" y="0"/>
                  </a:lnTo>
                  <a:close/>
                </a:path>
              </a:pathLst>
            </a:custGeom>
            <a:blipFill>
              <a:blip r:embed="rId12">
                <a:extLst>
                  <a:ext uri="{96DAC541-7B7A-43D3-8B79-37D633B846F1}">
                    <asvg:svgBlip xmlns:asvg="http://schemas.microsoft.com/office/drawing/2016/SVG/main" r:embed="rId13"/>
                  </a:ext>
                </a:extLst>
              </a:blip>
              <a:stretch>
                <a:fillRect l="-25973" t="-25621" r="-26662" b="-24937"/>
              </a:stretch>
            </a:blipFill>
          </p:spPr>
        </p:sp>
      </p:grpSp>
      <p:grpSp>
        <p:nvGrpSpPr>
          <p:cNvPr id="28" name="Group 28"/>
          <p:cNvGrpSpPr/>
          <p:nvPr/>
        </p:nvGrpSpPr>
        <p:grpSpPr>
          <a:xfrm>
            <a:off x="14233340" y="1956185"/>
            <a:ext cx="2495415" cy="2529834"/>
            <a:chOff x="0" y="0"/>
            <a:chExt cx="3327220" cy="3373113"/>
          </a:xfrm>
        </p:grpSpPr>
        <p:sp>
          <p:nvSpPr>
            <p:cNvPr id="29" name="Freeform 29"/>
            <p:cNvSpPr/>
            <p:nvPr/>
          </p:nvSpPr>
          <p:spPr>
            <a:xfrm>
              <a:off x="0" y="0"/>
              <a:ext cx="3327220" cy="3373113"/>
            </a:xfrm>
            <a:custGeom>
              <a:avLst/>
              <a:gdLst/>
              <a:ahLst/>
              <a:cxnLst/>
              <a:rect l="l" t="t" r="r" b="b"/>
              <a:pathLst>
                <a:path w="3327220" h="3373113">
                  <a:moveTo>
                    <a:pt x="0" y="0"/>
                  </a:moveTo>
                  <a:lnTo>
                    <a:pt x="3327220" y="0"/>
                  </a:lnTo>
                  <a:lnTo>
                    <a:pt x="3327220" y="3373113"/>
                  </a:lnTo>
                  <a:lnTo>
                    <a:pt x="0" y="3373113"/>
                  </a:lnTo>
                  <a:lnTo>
                    <a:pt x="0" y="0"/>
                  </a:lnTo>
                  <a:close/>
                </a:path>
              </a:pathLst>
            </a:custGeom>
            <a:blipFill>
              <a:blip r:embed="rId6">
                <a:extLst>
                  <a:ext uri="{96DAC541-7B7A-43D3-8B79-37D633B846F1}">
                    <asvg:svgBlip xmlns:asvg="http://schemas.microsoft.com/office/drawing/2016/SVG/main" r:embed="rId7"/>
                  </a:ext>
                </a:extLst>
              </a:blip>
              <a:stretch>
                <a:fillRect l="-25973" t="-25621" r="-26662" b="-24937"/>
              </a:stretch>
            </a:blipFill>
          </p:spPr>
        </p:sp>
        <p:sp>
          <p:nvSpPr>
            <p:cNvPr id="30" name="Freeform 30"/>
            <p:cNvSpPr/>
            <p:nvPr/>
          </p:nvSpPr>
          <p:spPr>
            <a:xfrm>
              <a:off x="204631" y="207454"/>
              <a:ext cx="2917957" cy="2958205"/>
            </a:xfrm>
            <a:custGeom>
              <a:avLst/>
              <a:gdLst/>
              <a:ahLst/>
              <a:cxnLst/>
              <a:rect l="l" t="t" r="r" b="b"/>
              <a:pathLst>
                <a:path w="2917957" h="2958205">
                  <a:moveTo>
                    <a:pt x="0" y="0"/>
                  </a:moveTo>
                  <a:lnTo>
                    <a:pt x="2917957" y="0"/>
                  </a:lnTo>
                  <a:lnTo>
                    <a:pt x="2917957" y="2958205"/>
                  </a:lnTo>
                  <a:lnTo>
                    <a:pt x="0" y="2958205"/>
                  </a:lnTo>
                  <a:lnTo>
                    <a:pt x="0" y="0"/>
                  </a:lnTo>
                  <a:close/>
                </a:path>
              </a:pathLst>
            </a:custGeom>
            <a:blipFill>
              <a:blip r:embed="rId14">
                <a:extLst>
                  <a:ext uri="{96DAC541-7B7A-43D3-8B79-37D633B846F1}">
                    <asvg:svgBlip xmlns:asvg="http://schemas.microsoft.com/office/drawing/2016/SVG/main" r:embed="rId15"/>
                  </a:ext>
                </a:extLst>
              </a:blip>
              <a:stretch>
                <a:fillRect l="-25973" t="-25621" r="-26662" b="-24937"/>
              </a:stretch>
            </a:blipFill>
          </p:spPr>
        </p:sp>
      </p:grpSp>
      <p:sp>
        <p:nvSpPr>
          <p:cNvPr id="31" name="TextBox 31"/>
          <p:cNvSpPr txBox="1"/>
          <p:nvPr/>
        </p:nvSpPr>
        <p:spPr>
          <a:xfrm>
            <a:off x="1497172" y="5627807"/>
            <a:ext cx="2586752" cy="2750185"/>
          </a:xfrm>
          <a:prstGeom prst="rect">
            <a:avLst/>
          </a:prstGeom>
        </p:spPr>
        <p:txBody>
          <a:bodyPr lIns="0" tIns="0" rIns="0" bIns="0" rtlCol="0" anchor="t">
            <a:spAutoFit/>
          </a:bodyPr>
          <a:lstStyle/>
          <a:p>
            <a:pPr marL="345439" lvl="1" indent="-172720" algn="ctr">
              <a:lnSpc>
                <a:spcPts val="2239"/>
              </a:lnSpc>
              <a:buFont typeface="Arial"/>
              <a:buChar char="•"/>
            </a:pPr>
            <a:r>
              <a:rPr lang="en-US" sz="1599">
                <a:solidFill>
                  <a:srgbClr val="63696F"/>
                </a:solidFill>
                <a:latin typeface="Helvetica World"/>
                <a:ea typeface="Helvetica World"/>
                <a:cs typeface="Helvetica World"/>
                <a:sym typeface="Helvetica World"/>
              </a:rPr>
              <a:t>Adhere to data accuracy benchmarks (99.9%)</a:t>
            </a:r>
          </a:p>
          <a:p>
            <a:pPr marL="345439" lvl="1" indent="-172720" algn="ctr">
              <a:lnSpc>
                <a:spcPts val="2239"/>
              </a:lnSpc>
              <a:buFont typeface="Arial"/>
              <a:buChar char="•"/>
            </a:pPr>
            <a:r>
              <a:rPr lang="en-US" sz="1599">
                <a:solidFill>
                  <a:srgbClr val="63696F"/>
                </a:solidFill>
                <a:latin typeface="Helvetica World"/>
                <a:ea typeface="Helvetica World"/>
                <a:cs typeface="Helvetica World"/>
                <a:sym typeface="Helvetica World"/>
              </a:rPr>
              <a:t>Ensure dashboard performance meets load time criteria (&lt;3 seconds)</a:t>
            </a:r>
          </a:p>
          <a:p>
            <a:pPr marL="345439" lvl="1" indent="-172720" algn="ctr">
              <a:lnSpc>
                <a:spcPts val="2239"/>
              </a:lnSpc>
              <a:buFont typeface="Arial"/>
              <a:buChar char="•"/>
            </a:pPr>
            <a:r>
              <a:rPr lang="en-US" sz="1599">
                <a:solidFill>
                  <a:srgbClr val="63696F"/>
                </a:solidFill>
                <a:latin typeface="Helvetica World"/>
                <a:ea typeface="Helvetica World"/>
                <a:cs typeface="Helvetica World"/>
                <a:sym typeface="Helvetica World"/>
              </a:rPr>
              <a:t>Comply with accessibility standards (WCAG 2.1 AA)</a:t>
            </a:r>
          </a:p>
          <a:p>
            <a:pPr marL="0" lvl="0" indent="0" algn="ctr">
              <a:lnSpc>
                <a:spcPts val="2239"/>
              </a:lnSpc>
              <a:spcBef>
                <a:spcPct val="0"/>
              </a:spcBef>
            </a:pPr>
            <a:endParaRPr lang="en-US" sz="1599">
              <a:solidFill>
                <a:srgbClr val="63696F"/>
              </a:solidFill>
              <a:latin typeface="Helvetica World"/>
              <a:ea typeface="Helvetica World"/>
              <a:cs typeface="Helvetica World"/>
              <a:sym typeface="Helvetica World"/>
            </a:endParaRPr>
          </a:p>
        </p:txBody>
      </p:sp>
      <p:sp>
        <p:nvSpPr>
          <p:cNvPr id="32" name="Freeform 32"/>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16">
              <a:extLst>
                <a:ext uri="{96DAC541-7B7A-43D3-8B79-37D633B846F1}">
                  <asvg:svgBlip xmlns:asvg="http://schemas.microsoft.com/office/drawing/2016/SVG/main" r:embed="rId17"/>
                </a:ext>
              </a:extLst>
            </a:blip>
            <a:stretch>
              <a:fillRect t="-63090" r="-99142"/>
            </a:stretch>
          </a:blipFill>
        </p:spPr>
      </p:sp>
      <p:sp>
        <p:nvSpPr>
          <p:cNvPr id="33" name="Freeform 33"/>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16">
              <a:extLst>
                <a:ext uri="{96DAC541-7B7A-43D3-8B79-37D633B846F1}">
                  <asvg:svgBlip xmlns:asvg="http://schemas.microsoft.com/office/drawing/2016/SVG/main" r:embed="rId17"/>
                </a:ext>
              </a:extLst>
            </a:blip>
            <a:stretch>
              <a:fillRect t="-63090" r="-99142"/>
            </a:stretch>
          </a:blipFill>
        </p:spPr>
      </p:sp>
      <p:sp>
        <p:nvSpPr>
          <p:cNvPr id="34" name="Freeform 34"/>
          <p:cNvSpPr/>
          <p:nvPr/>
        </p:nvSpPr>
        <p:spPr>
          <a:xfrm>
            <a:off x="2089221" y="2543943"/>
            <a:ext cx="1364553" cy="1354319"/>
          </a:xfrm>
          <a:custGeom>
            <a:avLst/>
            <a:gdLst/>
            <a:ahLst/>
            <a:cxnLst/>
            <a:rect l="l" t="t" r="r" b="b"/>
            <a:pathLst>
              <a:path w="1364553" h="1354319">
                <a:moveTo>
                  <a:pt x="0" y="0"/>
                </a:moveTo>
                <a:lnTo>
                  <a:pt x="1364553" y="0"/>
                </a:lnTo>
                <a:lnTo>
                  <a:pt x="1364553" y="1354319"/>
                </a:lnTo>
                <a:lnTo>
                  <a:pt x="0" y="135431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5" name="Freeform 35"/>
          <p:cNvSpPr/>
          <p:nvPr/>
        </p:nvSpPr>
        <p:spPr>
          <a:xfrm>
            <a:off x="6318438" y="2403661"/>
            <a:ext cx="1377389" cy="1634884"/>
          </a:xfrm>
          <a:custGeom>
            <a:avLst/>
            <a:gdLst/>
            <a:ahLst/>
            <a:cxnLst/>
            <a:rect l="l" t="t" r="r" b="b"/>
            <a:pathLst>
              <a:path w="1377389" h="1634884">
                <a:moveTo>
                  <a:pt x="0" y="0"/>
                </a:moveTo>
                <a:lnTo>
                  <a:pt x="1377389" y="0"/>
                </a:lnTo>
                <a:lnTo>
                  <a:pt x="1377389" y="1634883"/>
                </a:lnTo>
                <a:lnTo>
                  <a:pt x="0" y="16348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6" name="Freeform 36"/>
          <p:cNvSpPr/>
          <p:nvPr/>
        </p:nvSpPr>
        <p:spPr>
          <a:xfrm>
            <a:off x="10555945" y="2531635"/>
            <a:ext cx="1378935" cy="1378935"/>
          </a:xfrm>
          <a:custGeom>
            <a:avLst/>
            <a:gdLst/>
            <a:ahLst/>
            <a:cxnLst/>
            <a:rect l="l" t="t" r="r" b="b"/>
            <a:pathLst>
              <a:path w="1378935" h="1378935">
                <a:moveTo>
                  <a:pt x="0" y="0"/>
                </a:moveTo>
                <a:lnTo>
                  <a:pt x="1378935" y="0"/>
                </a:lnTo>
                <a:lnTo>
                  <a:pt x="1378935" y="1378935"/>
                </a:lnTo>
                <a:lnTo>
                  <a:pt x="0" y="137893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7" name="Freeform 37"/>
          <p:cNvSpPr/>
          <p:nvPr/>
        </p:nvSpPr>
        <p:spPr>
          <a:xfrm>
            <a:off x="14680952" y="2423652"/>
            <a:ext cx="1594902" cy="1594902"/>
          </a:xfrm>
          <a:custGeom>
            <a:avLst/>
            <a:gdLst/>
            <a:ahLst/>
            <a:cxnLst/>
            <a:rect l="l" t="t" r="r" b="b"/>
            <a:pathLst>
              <a:path w="1594902" h="1594902">
                <a:moveTo>
                  <a:pt x="0" y="0"/>
                </a:moveTo>
                <a:lnTo>
                  <a:pt x="1594902" y="0"/>
                </a:lnTo>
                <a:lnTo>
                  <a:pt x="1594902" y="1594901"/>
                </a:lnTo>
                <a:lnTo>
                  <a:pt x="0" y="159490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38" name="TextBox 38"/>
          <p:cNvSpPr txBox="1"/>
          <p:nvPr/>
        </p:nvSpPr>
        <p:spPr>
          <a:xfrm>
            <a:off x="1028700" y="376346"/>
            <a:ext cx="7448724"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Managing Quality</a:t>
            </a:r>
          </a:p>
        </p:txBody>
      </p:sp>
      <p:sp>
        <p:nvSpPr>
          <p:cNvPr id="39" name="TextBox 39"/>
          <p:cNvSpPr txBox="1"/>
          <p:nvPr/>
        </p:nvSpPr>
        <p:spPr>
          <a:xfrm>
            <a:off x="1774809" y="4549504"/>
            <a:ext cx="2031476" cy="891540"/>
          </a:xfrm>
          <a:prstGeom prst="rect">
            <a:avLst/>
          </a:prstGeom>
        </p:spPr>
        <p:txBody>
          <a:bodyPr lIns="0" tIns="0" rIns="0" bIns="0" rtlCol="0" anchor="t">
            <a:spAutoFit/>
          </a:bodyPr>
          <a:lstStyle/>
          <a:p>
            <a:pPr algn="ctr">
              <a:lnSpc>
                <a:spcPts val="3359"/>
              </a:lnSpc>
            </a:pPr>
            <a:r>
              <a:rPr lang="en-US" sz="2400" b="1">
                <a:solidFill>
                  <a:srgbClr val="3C4C59"/>
                </a:solidFill>
                <a:latin typeface="Helvetica World Bold"/>
                <a:ea typeface="Helvetica World Bold"/>
                <a:cs typeface="Helvetica World Bold"/>
                <a:sym typeface="Helvetica World Bold"/>
              </a:rPr>
              <a:t>Quality Standards</a:t>
            </a:r>
          </a:p>
        </p:txBody>
      </p:sp>
      <p:sp>
        <p:nvSpPr>
          <p:cNvPr id="40" name="TextBox 40"/>
          <p:cNvSpPr txBox="1"/>
          <p:nvPr/>
        </p:nvSpPr>
        <p:spPr>
          <a:xfrm>
            <a:off x="5585513" y="4549504"/>
            <a:ext cx="2881339" cy="891540"/>
          </a:xfrm>
          <a:prstGeom prst="rect">
            <a:avLst/>
          </a:prstGeom>
        </p:spPr>
        <p:txBody>
          <a:bodyPr lIns="0" tIns="0" rIns="0" bIns="0" rtlCol="0" anchor="t">
            <a:spAutoFit/>
          </a:bodyPr>
          <a:lstStyle/>
          <a:p>
            <a:pPr algn="ctr">
              <a:lnSpc>
                <a:spcPts val="3359"/>
              </a:lnSpc>
            </a:pPr>
            <a:r>
              <a:rPr lang="en-US" sz="2400" b="1">
                <a:solidFill>
                  <a:srgbClr val="3C4C59"/>
                </a:solidFill>
                <a:latin typeface="Helvetica World Bold"/>
                <a:ea typeface="Helvetica World Bold"/>
                <a:cs typeface="Helvetica World Bold"/>
                <a:sym typeface="Helvetica World Bold"/>
              </a:rPr>
              <a:t>Quality Assurance Processes</a:t>
            </a:r>
          </a:p>
        </p:txBody>
      </p:sp>
      <p:sp>
        <p:nvSpPr>
          <p:cNvPr id="41" name="TextBox 41"/>
          <p:cNvSpPr txBox="1"/>
          <p:nvPr/>
        </p:nvSpPr>
        <p:spPr>
          <a:xfrm>
            <a:off x="5732807" y="5627807"/>
            <a:ext cx="2586752" cy="2197735"/>
          </a:xfrm>
          <a:prstGeom prst="rect">
            <a:avLst/>
          </a:prstGeom>
        </p:spPr>
        <p:txBody>
          <a:bodyPr lIns="0" tIns="0" rIns="0" bIns="0" rtlCol="0" anchor="t">
            <a:spAutoFit/>
          </a:bodyPr>
          <a:lstStyle/>
          <a:p>
            <a:pPr marL="345439" lvl="1" indent="-172720" algn="ctr">
              <a:lnSpc>
                <a:spcPts val="2239"/>
              </a:lnSpc>
              <a:buFont typeface="Arial"/>
              <a:buChar char="•"/>
            </a:pPr>
            <a:r>
              <a:rPr lang="en-US" sz="1599">
                <a:solidFill>
                  <a:srgbClr val="63696F"/>
                </a:solidFill>
                <a:latin typeface="Helvetica World"/>
                <a:ea typeface="Helvetica World"/>
                <a:cs typeface="Helvetica World"/>
                <a:sym typeface="Helvetica World"/>
              </a:rPr>
              <a:t>Regular code reviews and peer evaluations</a:t>
            </a:r>
          </a:p>
          <a:p>
            <a:pPr marL="345439" lvl="1" indent="-172720" algn="ctr">
              <a:lnSpc>
                <a:spcPts val="2239"/>
              </a:lnSpc>
              <a:buFont typeface="Arial"/>
              <a:buChar char="•"/>
            </a:pPr>
            <a:r>
              <a:rPr lang="en-US" sz="1599">
                <a:solidFill>
                  <a:srgbClr val="63696F"/>
                </a:solidFill>
                <a:latin typeface="Helvetica World"/>
                <a:ea typeface="Helvetica World"/>
                <a:cs typeface="Helvetica World"/>
                <a:sym typeface="Helvetica World"/>
              </a:rPr>
              <a:t>Automated testing for data processing and visualizations</a:t>
            </a:r>
          </a:p>
          <a:p>
            <a:pPr marL="345439" lvl="1" indent="-172720" algn="ctr">
              <a:lnSpc>
                <a:spcPts val="2239"/>
              </a:lnSpc>
              <a:spcBef>
                <a:spcPct val="0"/>
              </a:spcBef>
              <a:buFont typeface="Arial"/>
              <a:buChar char="•"/>
            </a:pPr>
            <a:r>
              <a:rPr lang="en-US" sz="1599">
                <a:solidFill>
                  <a:srgbClr val="63696F"/>
                </a:solidFill>
                <a:latin typeface="Helvetica World"/>
                <a:ea typeface="Helvetica World"/>
                <a:cs typeface="Helvetica World"/>
                <a:sym typeface="Helvetica World"/>
              </a:rPr>
              <a:t>User acceptance testing for dashboard functionality</a:t>
            </a:r>
          </a:p>
        </p:txBody>
      </p:sp>
      <p:sp>
        <p:nvSpPr>
          <p:cNvPr id="42" name="TextBox 42"/>
          <p:cNvSpPr txBox="1"/>
          <p:nvPr/>
        </p:nvSpPr>
        <p:spPr>
          <a:xfrm>
            <a:off x="9968442" y="4549504"/>
            <a:ext cx="2586752" cy="891540"/>
          </a:xfrm>
          <a:prstGeom prst="rect">
            <a:avLst/>
          </a:prstGeom>
        </p:spPr>
        <p:txBody>
          <a:bodyPr lIns="0" tIns="0" rIns="0" bIns="0" rtlCol="0" anchor="t">
            <a:spAutoFit/>
          </a:bodyPr>
          <a:lstStyle/>
          <a:p>
            <a:pPr algn="ctr">
              <a:lnSpc>
                <a:spcPts val="3359"/>
              </a:lnSpc>
            </a:pPr>
            <a:r>
              <a:rPr lang="en-US" sz="2400" b="1">
                <a:solidFill>
                  <a:srgbClr val="3C4C59"/>
                </a:solidFill>
                <a:latin typeface="Helvetica World Bold"/>
                <a:ea typeface="Helvetica World Bold"/>
                <a:cs typeface="Helvetica World Bold"/>
                <a:sym typeface="Helvetica World Bold"/>
              </a:rPr>
              <a:t>Quality Control Measures</a:t>
            </a:r>
          </a:p>
        </p:txBody>
      </p:sp>
      <p:sp>
        <p:nvSpPr>
          <p:cNvPr id="43" name="TextBox 43"/>
          <p:cNvSpPr txBox="1"/>
          <p:nvPr/>
        </p:nvSpPr>
        <p:spPr>
          <a:xfrm>
            <a:off x="9968442" y="5627807"/>
            <a:ext cx="2586752" cy="1921510"/>
          </a:xfrm>
          <a:prstGeom prst="rect">
            <a:avLst/>
          </a:prstGeom>
        </p:spPr>
        <p:txBody>
          <a:bodyPr lIns="0" tIns="0" rIns="0" bIns="0" rtlCol="0" anchor="t">
            <a:spAutoFit/>
          </a:bodyPr>
          <a:lstStyle/>
          <a:p>
            <a:pPr marL="345439" lvl="1" indent="-172720" algn="ctr">
              <a:lnSpc>
                <a:spcPts val="2239"/>
              </a:lnSpc>
              <a:buFont typeface="Arial"/>
              <a:buChar char="•"/>
            </a:pPr>
            <a:r>
              <a:rPr lang="en-US" sz="1599">
                <a:solidFill>
                  <a:srgbClr val="63696F"/>
                </a:solidFill>
                <a:latin typeface="Helvetica World"/>
                <a:ea typeface="Helvetica World"/>
                <a:cs typeface="Helvetica World"/>
                <a:sym typeface="Helvetica World"/>
              </a:rPr>
              <a:t>Implement checkpoints at key project milestones</a:t>
            </a:r>
          </a:p>
          <a:p>
            <a:pPr marL="345439" lvl="1" indent="-172720" algn="ctr">
              <a:lnSpc>
                <a:spcPts val="2239"/>
              </a:lnSpc>
              <a:buFont typeface="Arial"/>
              <a:buChar char="•"/>
            </a:pPr>
            <a:r>
              <a:rPr lang="en-US" sz="1599">
                <a:solidFill>
                  <a:srgbClr val="63696F"/>
                </a:solidFill>
                <a:latin typeface="Helvetica World"/>
                <a:ea typeface="Helvetica World"/>
                <a:cs typeface="Helvetica World"/>
                <a:sym typeface="Helvetica World"/>
              </a:rPr>
              <a:t>Conduct data audits to verify accuracy and completeness</a:t>
            </a:r>
          </a:p>
          <a:p>
            <a:pPr marL="345439" lvl="1" indent="-172720" algn="ctr">
              <a:lnSpc>
                <a:spcPts val="2239"/>
              </a:lnSpc>
              <a:spcBef>
                <a:spcPct val="0"/>
              </a:spcBef>
              <a:buFont typeface="Arial"/>
              <a:buChar char="•"/>
            </a:pPr>
            <a:r>
              <a:rPr lang="en-US" sz="1599">
                <a:solidFill>
                  <a:srgbClr val="63696F"/>
                </a:solidFill>
                <a:latin typeface="Helvetica World"/>
                <a:ea typeface="Helvetica World"/>
                <a:cs typeface="Helvetica World"/>
                <a:sym typeface="Helvetica World"/>
              </a:rPr>
              <a:t>Perform usability testing with target user groups</a:t>
            </a:r>
          </a:p>
        </p:txBody>
      </p:sp>
      <p:sp>
        <p:nvSpPr>
          <p:cNvPr id="44" name="TextBox 44"/>
          <p:cNvSpPr txBox="1"/>
          <p:nvPr/>
        </p:nvSpPr>
        <p:spPr>
          <a:xfrm>
            <a:off x="14204077" y="4549504"/>
            <a:ext cx="2586752" cy="891540"/>
          </a:xfrm>
          <a:prstGeom prst="rect">
            <a:avLst/>
          </a:prstGeom>
        </p:spPr>
        <p:txBody>
          <a:bodyPr lIns="0" tIns="0" rIns="0" bIns="0" rtlCol="0" anchor="t">
            <a:spAutoFit/>
          </a:bodyPr>
          <a:lstStyle/>
          <a:p>
            <a:pPr algn="ctr">
              <a:lnSpc>
                <a:spcPts val="3359"/>
              </a:lnSpc>
            </a:pPr>
            <a:r>
              <a:rPr lang="en-US" sz="2400" b="1">
                <a:solidFill>
                  <a:srgbClr val="3C4C59"/>
                </a:solidFill>
                <a:latin typeface="Helvetica World Bold"/>
                <a:ea typeface="Helvetica World Bold"/>
                <a:cs typeface="Helvetica World Bold"/>
                <a:sym typeface="Helvetica World Bold"/>
              </a:rPr>
              <a:t>Continuous Improvement</a:t>
            </a:r>
          </a:p>
        </p:txBody>
      </p:sp>
      <p:sp>
        <p:nvSpPr>
          <p:cNvPr id="45" name="TextBox 45"/>
          <p:cNvSpPr txBox="1"/>
          <p:nvPr/>
        </p:nvSpPr>
        <p:spPr>
          <a:xfrm>
            <a:off x="14204077" y="5627807"/>
            <a:ext cx="2586752" cy="1921510"/>
          </a:xfrm>
          <a:prstGeom prst="rect">
            <a:avLst/>
          </a:prstGeom>
        </p:spPr>
        <p:txBody>
          <a:bodyPr lIns="0" tIns="0" rIns="0" bIns="0" rtlCol="0" anchor="t">
            <a:spAutoFit/>
          </a:bodyPr>
          <a:lstStyle/>
          <a:p>
            <a:pPr marL="345439" lvl="1" indent="-172720" algn="ctr">
              <a:lnSpc>
                <a:spcPts val="2239"/>
              </a:lnSpc>
              <a:buFont typeface="Arial"/>
              <a:buChar char="•"/>
            </a:pPr>
            <a:r>
              <a:rPr lang="en-US" sz="1599">
                <a:solidFill>
                  <a:srgbClr val="63696F"/>
                </a:solidFill>
                <a:latin typeface="Helvetica World"/>
                <a:ea typeface="Helvetica World"/>
                <a:cs typeface="Helvetica World"/>
                <a:sym typeface="Helvetica World"/>
              </a:rPr>
              <a:t>Gather and analyze user feedback</a:t>
            </a:r>
          </a:p>
          <a:p>
            <a:pPr marL="345439" lvl="1" indent="-172720" algn="ctr">
              <a:lnSpc>
                <a:spcPts val="2239"/>
              </a:lnSpc>
              <a:buFont typeface="Arial"/>
              <a:buChar char="•"/>
            </a:pPr>
            <a:r>
              <a:rPr lang="en-US" sz="1599">
                <a:solidFill>
                  <a:srgbClr val="63696F"/>
                </a:solidFill>
                <a:latin typeface="Helvetica World"/>
                <a:ea typeface="Helvetica World"/>
                <a:cs typeface="Helvetica World"/>
                <a:sym typeface="Helvetica World"/>
              </a:rPr>
              <a:t>Implement iterative improvements based on insights</a:t>
            </a:r>
          </a:p>
          <a:p>
            <a:pPr marL="345439" lvl="1" indent="-172720" algn="ctr">
              <a:lnSpc>
                <a:spcPts val="2239"/>
              </a:lnSpc>
              <a:spcBef>
                <a:spcPct val="0"/>
              </a:spcBef>
              <a:buFont typeface="Arial"/>
              <a:buChar char="•"/>
            </a:pPr>
            <a:r>
              <a:rPr lang="en-US" sz="1599">
                <a:solidFill>
                  <a:srgbClr val="63696F"/>
                </a:solidFill>
                <a:latin typeface="Helvetica World"/>
                <a:ea typeface="Helvetica World"/>
                <a:cs typeface="Helvetica World"/>
                <a:sym typeface="Helvetica World"/>
              </a:rPr>
              <a:t>Document best practices and lessons learned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764735" y="-2290065"/>
            <a:ext cx="7630504" cy="8226958"/>
          </a:xfrm>
          <a:custGeom>
            <a:avLst/>
            <a:gdLst/>
            <a:ahLst/>
            <a:cxnLst/>
            <a:rect l="l" t="t" r="r" b="b"/>
            <a:pathLst>
              <a:path w="7630504" h="8226958">
                <a:moveTo>
                  <a:pt x="0" y="8226958"/>
                </a:moveTo>
                <a:lnTo>
                  <a:pt x="7630504" y="8226958"/>
                </a:lnTo>
                <a:lnTo>
                  <a:pt x="7630504" y="0"/>
                </a:lnTo>
                <a:lnTo>
                  <a:pt x="0" y="0"/>
                </a:lnTo>
                <a:lnTo>
                  <a:pt x="0" y="8226958"/>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27541"/>
            <a:ext cx="11044697"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Managing Communication</a:t>
            </a:r>
          </a:p>
        </p:txBody>
      </p:sp>
      <p:sp>
        <p:nvSpPr>
          <p:cNvPr id="4" name="Freeform 4"/>
          <p:cNvSpPr/>
          <p:nvPr/>
        </p:nvSpPr>
        <p:spPr>
          <a:xfrm rot="-5400000">
            <a:off x="8856543" y="1905224"/>
            <a:ext cx="14682409" cy="5453630"/>
          </a:xfrm>
          <a:custGeom>
            <a:avLst/>
            <a:gdLst/>
            <a:ahLst/>
            <a:cxnLst/>
            <a:rect l="l" t="t" r="r" b="b"/>
            <a:pathLst>
              <a:path w="14682409" h="5453630">
                <a:moveTo>
                  <a:pt x="0" y="0"/>
                </a:moveTo>
                <a:lnTo>
                  <a:pt x="14682409" y="0"/>
                </a:lnTo>
                <a:lnTo>
                  <a:pt x="14682409" y="5453630"/>
                </a:lnTo>
                <a:lnTo>
                  <a:pt x="0" y="5453630"/>
                </a:lnTo>
                <a:lnTo>
                  <a:pt x="0" y="0"/>
                </a:lnTo>
                <a:close/>
              </a:path>
            </a:pathLst>
          </a:custGeom>
          <a:blipFill>
            <a:blip r:embed="rId4">
              <a:extLst>
                <a:ext uri="{96DAC541-7B7A-43D3-8B79-37D633B846F1}">
                  <asvg:svgBlip xmlns:asvg="http://schemas.microsoft.com/office/drawing/2016/SVG/main" r:embed="rId5"/>
                </a:ext>
              </a:extLst>
            </a:blip>
            <a:stretch>
              <a:fillRect t="-49114" b="-40014"/>
            </a:stretch>
          </a:blipFill>
        </p:spPr>
      </p:sp>
      <p:sp>
        <p:nvSpPr>
          <p:cNvPr id="5" name="Freeform 5"/>
          <p:cNvSpPr/>
          <p:nvPr/>
        </p:nvSpPr>
        <p:spPr>
          <a:xfrm flipV="1">
            <a:off x="1823665" y="5888255"/>
            <a:ext cx="3335729" cy="1355140"/>
          </a:xfrm>
          <a:custGeom>
            <a:avLst/>
            <a:gdLst/>
            <a:ahLst/>
            <a:cxnLst/>
            <a:rect l="l" t="t" r="r" b="b"/>
            <a:pathLst>
              <a:path w="3335729" h="1355140">
                <a:moveTo>
                  <a:pt x="0" y="1355140"/>
                </a:moveTo>
                <a:lnTo>
                  <a:pt x="3335730" y="1355140"/>
                </a:lnTo>
                <a:lnTo>
                  <a:pt x="3335730" y="0"/>
                </a:lnTo>
                <a:lnTo>
                  <a:pt x="0" y="0"/>
                </a:lnTo>
                <a:lnTo>
                  <a:pt x="0" y="135514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flipV="1">
            <a:off x="5395344" y="2107528"/>
            <a:ext cx="3335729" cy="1355140"/>
          </a:xfrm>
          <a:custGeom>
            <a:avLst/>
            <a:gdLst/>
            <a:ahLst/>
            <a:cxnLst/>
            <a:rect l="l" t="t" r="r" b="b"/>
            <a:pathLst>
              <a:path w="3335729" h="1355140">
                <a:moveTo>
                  <a:pt x="0" y="1355140"/>
                </a:moveTo>
                <a:lnTo>
                  <a:pt x="3335729" y="1355140"/>
                </a:lnTo>
                <a:lnTo>
                  <a:pt x="3335729" y="0"/>
                </a:lnTo>
                <a:lnTo>
                  <a:pt x="0" y="0"/>
                </a:lnTo>
                <a:lnTo>
                  <a:pt x="0" y="135514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flipV="1">
            <a:off x="8659733" y="5921435"/>
            <a:ext cx="3335729" cy="1355140"/>
          </a:xfrm>
          <a:custGeom>
            <a:avLst/>
            <a:gdLst/>
            <a:ahLst/>
            <a:cxnLst/>
            <a:rect l="l" t="t" r="r" b="b"/>
            <a:pathLst>
              <a:path w="3335729" h="1355140">
                <a:moveTo>
                  <a:pt x="0" y="1355140"/>
                </a:moveTo>
                <a:lnTo>
                  <a:pt x="3335730" y="1355140"/>
                </a:lnTo>
                <a:lnTo>
                  <a:pt x="3335730" y="0"/>
                </a:lnTo>
                <a:lnTo>
                  <a:pt x="0" y="0"/>
                </a:lnTo>
                <a:lnTo>
                  <a:pt x="0" y="135514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flipV="1">
            <a:off x="12173718" y="2107528"/>
            <a:ext cx="3335729" cy="1355140"/>
          </a:xfrm>
          <a:custGeom>
            <a:avLst/>
            <a:gdLst/>
            <a:ahLst/>
            <a:cxnLst/>
            <a:rect l="l" t="t" r="r" b="b"/>
            <a:pathLst>
              <a:path w="3335729" h="1355140">
                <a:moveTo>
                  <a:pt x="0" y="1355140"/>
                </a:moveTo>
                <a:lnTo>
                  <a:pt x="3335729" y="1355140"/>
                </a:lnTo>
                <a:lnTo>
                  <a:pt x="3335729" y="0"/>
                </a:lnTo>
                <a:lnTo>
                  <a:pt x="0" y="0"/>
                </a:lnTo>
                <a:lnTo>
                  <a:pt x="0" y="135514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5395344" y="3717983"/>
            <a:ext cx="3335729" cy="434340"/>
          </a:xfrm>
          <a:prstGeom prst="rect">
            <a:avLst/>
          </a:prstGeom>
        </p:spPr>
        <p:txBody>
          <a:bodyPr lIns="0" tIns="0" rIns="0" bIns="0" rtlCol="0" anchor="t">
            <a:spAutoFit/>
          </a:bodyPr>
          <a:lstStyle/>
          <a:p>
            <a:pPr algn="r">
              <a:lnSpc>
                <a:spcPts val="3359"/>
              </a:lnSpc>
            </a:pPr>
            <a:r>
              <a:rPr lang="en-US" sz="2400" b="1">
                <a:solidFill>
                  <a:srgbClr val="3C4C59"/>
                </a:solidFill>
                <a:latin typeface="Helvetica World Bold"/>
                <a:ea typeface="Helvetica World Bold"/>
                <a:cs typeface="Helvetica World Bold"/>
                <a:sym typeface="Helvetica World Bold"/>
              </a:rPr>
              <a:t>Progress Reporting</a:t>
            </a:r>
          </a:p>
        </p:txBody>
      </p:sp>
      <p:sp>
        <p:nvSpPr>
          <p:cNvPr id="10" name="TextBox 10"/>
          <p:cNvSpPr txBox="1"/>
          <p:nvPr/>
        </p:nvSpPr>
        <p:spPr>
          <a:xfrm>
            <a:off x="5395344" y="4403788"/>
            <a:ext cx="3335729" cy="2197735"/>
          </a:xfrm>
          <a:prstGeom prst="rect">
            <a:avLst/>
          </a:prstGeom>
        </p:spPr>
        <p:txBody>
          <a:bodyPr lIns="0" tIns="0" rIns="0" bIns="0" rtlCol="0" anchor="t">
            <a:spAutoFit/>
          </a:bodyPr>
          <a:lstStyle/>
          <a:p>
            <a:pPr marL="345439" lvl="1" indent="-172720" algn="just">
              <a:lnSpc>
                <a:spcPts val="2239"/>
              </a:lnSpc>
              <a:buFont typeface="Arial"/>
              <a:buChar char="•"/>
            </a:pPr>
            <a:r>
              <a:rPr lang="en-US" sz="1599">
                <a:solidFill>
                  <a:srgbClr val="63696F"/>
                </a:solidFill>
                <a:latin typeface="Helvetica World"/>
                <a:ea typeface="Helvetica World"/>
                <a:cs typeface="Helvetica World"/>
                <a:sym typeface="Helvetica World"/>
              </a:rPr>
              <a:t>Bi-weekly status reports to key stakeholders</a:t>
            </a:r>
          </a:p>
          <a:p>
            <a:pPr marL="345439" lvl="1" indent="-172720" algn="just">
              <a:lnSpc>
                <a:spcPts val="2239"/>
              </a:lnSpc>
              <a:buFont typeface="Arial"/>
              <a:buChar char="•"/>
            </a:pPr>
            <a:r>
              <a:rPr lang="en-US" sz="1599">
                <a:solidFill>
                  <a:srgbClr val="63696F"/>
                </a:solidFill>
                <a:latin typeface="Helvetica World"/>
                <a:ea typeface="Helvetica World"/>
                <a:cs typeface="Helvetica World"/>
                <a:sym typeface="Helvetica World"/>
              </a:rPr>
              <a:t>Monthly executive summaries to leadership</a:t>
            </a:r>
          </a:p>
          <a:p>
            <a:pPr marL="345439" lvl="1" indent="-172720" algn="just">
              <a:lnSpc>
                <a:spcPts val="2239"/>
              </a:lnSpc>
              <a:buFont typeface="Arial"/>
              <a:buChar char="•"/>
            </a:pPr>
            <a:r>
              <a:rPr lang="en-US" sz="1599">
                <a:solidFill>
                  <a:srgbClr val="63696F"/>
                </a:solidFill>
                <a:latin typeface="Helvetica World"/>
                <a:ea typeface="Helvetica World"/>
                <a:cs typeface="Helvetica World"/>
                <a:sym typeface="Helvetica World"/>
              </a:rPr>
              <a:t>Quarterly comprehensive project reviews</a:t>
            </a:r>
          </a:p>
          <a:p>
            <a:pPr algn="just">
              <a:lnSpc>
                <a:spcPts val="2239"/>
              </a:lnSpc>
            </a:pPr>
            <a:endParaRPr lang="en-US" sz="1599">
              <a:solidFill>
                <a:srgbClr val="63696F"/>
              </a:solidFill>
              <a:latin typeface="Helvetica World"/>
              <a:ea typeface="Helvetica World"/>
              <a:cs typeface="Helvetica World"/>
              <a:sym typeface="Helvetica World"/>
            </a:endParaRPr>
          </a:p>
          <a:p>
            <a:pPr marL="0" lvl="0" indent="0" algn="just">
              <a:lnSpc>
                <a:spcPts val="2239"/>
              </a:lnSpc>
              <a:spcBef>
                <a:spcPct val="0"/>
              </a:spcBef>
            </a:pPr>
            <a:endParaRPr lang="en-US" sz="1599">
              <a:solidFill>
                <a:srgbClr val="63696F"/>
              </a:solidFill>
              <a:latin typeface="Helvetica World"/>
              <a:ea typeface="Helvetica World"/>
              <a:cs typeface="Helvetica World"/>
              <a:sym typeface="Helvetica World"/>
            </a:endParaRPr>
          </a:p>
        </p:txBody>
      </p:sp>
      <p:sp>
        <p:nvSpPr>
          <p:cNvPr id="11" name="Freeform 11"/>
          <p:cNvSpPr/>
          <p:nvPr/>
        </p:nvSpPr>
        <p:spPr>
          <a:xfrm>
            <a:off x="3273264" y="6020537"/>
            <a:ext cx="1144437" cy="1144437"/>
          </a:xfrm>
          <a:custGeom>
            <a:avLst/>
            <a:gdLst/>
            <a:ahLst/>
            <a:cxnLst/>
            <a:rect l="l" t="t" r="r" b="b"/>
            <a:pathLst>
              <a:path w="1144437" h="1144437">
                <a:moveTo>
                  <a:pt x="0" y="0"/>
                </a:moveTo>
                <a:lnTo>
                  <a:pt x="1144437" y="0"/>
                </a:lnTo>
                <a:lnTo>
                  <a:pt x="1144437" y="1144437"/>
                </a:lnTo>
                <a:lnTo>
                  <a:pt x="0" y="114443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6706485" y="2274486"/>
            <a:ext cx="1499044" cy="1021224"/>
          </a:xfrm>
          <a:custGeom>
            <a:avLst/>
            <a:gdLst/>
            <a:ahLst/>
            <a:cxnLst/>
            <a:rect l="l" t="t" r="r" b="b"/>
            <a:pathLst>
              <a:path w="1499044" h="1021224">
                <a:moveTo>
                  <a:pt x="0" y="0"/>
                </a:moveTo>
                <a:lnTo>
                  <a:pt x="1499043" y="0"/>
                </a:lnTo>
                <a:lnTo>
                  <a:pt x="1499043" y="1021224"/>
                </a:lnTo>
                <a:lnTo>
                  <a:pt x="0" y="102122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10208761" y="6067608"/>
            <a:ext cx="1084174" cy="1050294"/>
          </a:xfrm>
          <a:custGeom>
            <a:avLst/>
            <a:gdLst/>
            <a:ahLst/>
            <a:cxnLst/>
            <a:rect l="l" t="t" r="r" b="b"/>
            <a:pathLst>
              <a:path w="1084174" h="1050294">
                <a:moveTo>
                  <a:pt x="0" y="0"/>
                </a:moveTo>
                <a:lnTo>
                  <a:pt x="1084174" y="0"/>
                </a:lnTo>
                <a:lnTo>
                  <a:pt x="1084174" y="1050294"/>
                </a:lnTo>
                <a:lnTo>
                  <a:pt x="0" y="105029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13746078" y="2274486"/>
            <a:ext cx="1039638" cy="1055470"/>
          </a:xfrm>
          <a:custGeom>
            <a:avLst/>
            <a:gdLst/>
            <a:ahLst/>
            <a:cxnLst/>
            <a:rect l="l" t="t" r="r" b="b"/>
            <a:pathLst>
              <a:path w="1039638" h="1055470">
                <a:moveTo>
                  <a:pt x="0" y="0"/>
                </a:moveTo>
                <a:lnTo>
                  <a:pt x="1039639" y="0"/>
                </a:lnTo>
                <a:lnTo>
                  <a:pt x="1039639" y="1055471"/>
                </a:lnTo>
                <a:lnTo>
                  <a:pt x="0" y="105547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TextBox 15"/>
          <p:cNvSpPr txBox="1"/>
          <p:nvPr/>
        </p:nvSpPr>
        <p:spPr>
          <a:xfrm>
            <a:off x="1162050" y="7389329"/>
            <a:ext cx="3949720" cy="434340"/>
          </a:xfrm>
          <a:prstGeom prst="rect">
            <a:avLst/>
          </a:prstGeom>
        </p:spPr>
        <p:txBody>
          <a:bodyPr lIns="0" tIns="0" rIns="0" bIns="0" rtlCol="0" anchor="t">
            <a:spAutoFit/>
          </a:bodyPr>
          <a:lstStyle/>
          <a:p>
            <a:pPr algn="r">
              <a:lnSpc>
                <a:spcPts val="3359"/>
              </a:lnSpc>
            </a:pPr>
            <a:r>
              <a:rPr lang="en-US" sz="2400" b="1">
                <a:solidFill>
                  <a:srgbClr val="3C4C59"/>
                </a:solidFill>
                <a:latin typeface="Helvetica World Bold"/>
                <a:ea typeface="Helvetica World Bold"/>
                <a:cs typeface="Helvetica World Bold"/>
                <a:sym typeface="Helvetica World Bold"/>
              </a:rPr>
              <a:t>Communication Channels</a:t>
            </a:r>
          </a:p>
        </p:txBody>
      </p:sp>
      <p:sp>
        <p:nvSpPr>
          <p:cNvPr id="16" name="TextBox 16"/>
          <p:cNvSpPr txBox="1"/>
          <p:nvPr/>
        </p:nvSpPr>
        <p:spPr>
          <a:xfrm>
            <a:off x="1823665" y="8075135"/>
            <a:ext cx="3335729" cy="1921510"/>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63696F"/>
                </a:solidFill>
                <a:latin typeface="Helvetica World"/>
                <a:ea typeface="Helvetica World"/>
                <a:cs typeface="Helvetica World"/>
                <a:sym typeface="Helvetica World"/>
              </a:rPr>
              <a:t>Weekly email updates to all stakeholders</a:t>
            </a:r>
          </a:p>
          <a:p>
            <a:pPr marL="345439" lvl="1" indent="-172720" algn="l">
              <a:lnSpc>
                <a:spcPts val="2239"/>
              </a:lnSpc>
              <a:buFont typeface="Arial"/>
              <a:buChar char="•"/>
            </a:pPr>
            <a:r>
              <a:rPr lang="en-US" sz="1599">
                <a:solidFill>
                  <a:srgbClr val="63696F"/>
                </a:solidFill>
                <a:latin typeface="Helvetica World"/>
                <a:ea typeface="Helvetica World"/>
                <a:cs typeface="Helvetica World"/>
                <a:sym typeface="Helvetica World"/>
              </a:rPr>
              <a:t>Monthly virtual town halls for broader updates</a:t>
            </a:r>
          </a:p>
          <a:p>
            <a:pPr marL="345439" lvl="1" indent="-172720" algn="l">
              <a:lnSpc>
                <a:spcPts val="2239"/>
              </a:lnSpc>
              <a:spcBef>
                <a:spcPct val="0"/>
              </a:spcBef>
              <a:buFont typeface="Arial"/>
              <a:buChar char="•"/>
            </a:pPr>
            <a:r>
              <a:rPr lang="en-US" sz="1599">
                <a:solidFill>
                  <a:srgbClr val="63696F"/>
                </a:solidFill>
                <a:latin typeface="Helvetica World"/>
                <a:ea typeface="Helvetica World"/>
                <a:cs typeface="Helvetica World"/>
                <a:sym typeface="Helvetica World"/>
              </a:rPr>
              <a:t>Dedicated project portal for real-time status updates</a:t>
            </a:r>
          </a:p>
          <a:p>
            <a:pPr marL="0" lvl="0" indent="0" algn="l">
              <a:lnSpc>
                <a:spcPts val="2239"/>
              </a:lnSpc>
              <a:spcBef>
                <a:spcPct val="0"/>
              </a:spcBef>
            </a:pPr>
            <a:endParaRPr lang="en-US" sz="1599">
              <a:solidFill>
                <a:srgbClr val="63696F"/>
              </a:solidFill>
              <a:latin typeface="Helvetica World"/>
              <a:ea typeface="Helvetica World"/>
              <a:cs typeface="Helvetica World"/>
              <a:sym typeface="Helvetica World"/>
            </a:endParaRPr>
          </a:p>
        </p:txBody>
      </p:sp>
      <p:sp>
        <p:nvSpPr>
          <p:cNvPr id="17" name="TextBox 17"/>
          <p:cNvSpPr txBox="1"/>
          <p:nvPr/>
        </p:nvSpPr>
        <p:spPr>
          <a:xfrm>
            <a:off x="8659733" y="7422510"/>
            <a:ext cx="3335729" cy="434340"/>
          </a:xfrm>
          <a:prstGeom prst="rect">
            <a:avLst/>
          </a:prstGeom>
        </p:spPr>
        <p:txBody>
          <a:bodyPr lIns="0" tIns="0" rIns="0" bIns="0" rtlCol="0" anchor="t">
            <a:spAutoFit/>
          </a:bodyPr>
          <a:lstStyle/>
          <a:p>
            <a:pPr algn="r">
              <a:lnSpc>
                <a:spcPts val="3359"/>
              </a:lnSpc>
            </a:pPr>
            <a:r>
              <a:rPr lang="en-US" sz="2400" b="1">
                <a:solidFill>
                  <a:srgbClr val="3C4C59"/>
                </a:solidFill>
                <a:latin typeface="Helvetica World Bold"/>
                <a:ea typeface="Helvetica World Bold"/>
                <a:cs typeface="Helvetica World Bold"/>
                <a:sym typeface="Helvetica World Bold"/>
              </a:rPr>
              <a:t>Communication Tools</a:t>
            </a:r>
          </a:p>
        </p:txBody>
      </p:sp>
      <p:sp>
        <p:nvSpPr>
          <p:cNvPr id="18" name="TextBox 18"/>
          <p:cNvSpPr txBox="1"/>
          <p:nvPr/>
        </p:nvSpPr>
        <p:spPr>
          <a:xfrm>
            <a:off x="8659733" y="8108315"/>
            <a:ext cx="3335729" cy="1921510"/>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63696F"/>
                </a:solidFill>
                <a:latin typeface="Helvetica World"/>
                <a:ea typeface="Helvetica World"/>
                <a:cs typeface="Helvetica World"/>
                <a:sym typeface="Helvetica World"/>
              </a:rPr>
              <a:t>Project management software for internal team updates</a:t>
            </a:r>
          </a:p>
          <a:p>
            <a:pPr marL="345439" lvl="1" indent="-172720" algn="l">
              <a:lnSpc>
                <a:spcPts val="2239"/>
              </a:lnSpc>
              <a:buFont typeface="Arial"/>
              <a:buChar char="•"/>
            </a:pPr>
            <a:r>
              <a:rPr lang="en-US" sz="1599">
                <a:solidFill>
                  <a:srgbClr val="63696F"/>
                </a:solidFill>
                <a:latin typeface="Helvetica World"/>
                <a:ea typeface="Helvetica World"/>
                <a:cs typeface="Helvetica World"/>
                <a:sym typeface="Helvetica World"/>
              </a:rPr>
              <a:t>Video conferencing for virtual meetings</a:t>
            </a:r>
          </a:p>
          <a:p>
            <a:pPr marL="345439" lvl="1" indent="-172720" algn="l">
              <a:lnSpc>
                <a:spcPts val="2239"/>
              </a:lnSpc>
              <a:buFont typeface="Arial"/>
              <a:buChar char="•"/>
            </a:pPr>
            <a:r>
              <a:rPr lang="en-US" sz="1599">
                <a:solidFill>
                  <a:srgbClr val="63696F"/>
                </a:solidFill>
                <a:latin typeface="Helvetica World"/>
                <a:ea typeface="Helvetica World"/>
                <a:cs typeface="Helvetica World"/>
                <a:sym typeface="Helvetica World"/>
              </a:rPr>
              <a:t>Interactive dashboards for real-time project metrics</a:t>
            </a:r>
          </a:p>
          <a:p>
            <a:pPr marL="0" lvl="0" indent="0" algn="l">
              <a:lnSpc>
                <a:spcPts val="2239"/>
              </a:lnSpc>
              <a:spcBef>
                <a:spcPct val="0"/>
              </a:spcBef>
            </a:pPr>
            <a:endParaRPr lang="en-US" sz="1599">
              <a:solidFill>
                <a:srgbClr val="63696F"/>
              </a:solidFill>
              <a:latin typeface="Helvetica World"/>
              <a:ea typeface="Helvetica World"/>
              <a:cs typeface="Helvetica World"/>
              <a:sym typeface="Helvetica World"/>
            </a:endParaRPr>
          </a:p>
        </p:txBody>
      </p:sp>
      <p:sp>
        <p:nvSpPr>
          <p:cNvPr id="19" name="TextBox 19"/>
          <p:cNvSpPr txBox="1"/>
          <p:nvPr/>
        </p:nvSpPr>
        <p:spPr>
          <a:xfrm>
            <a:off x="11995463" y="3717983"/>
            <a:ext cx="3513985" cy="434340"/>
          </a:xfrm>
          <a:prstGeom prst="rect">
            <a:avLst/>
          </a:prstGeom>
        </p:spPr>
        <p:txBody>
          <a:bodyPr lIns="0" tIns="0" rIns="0" bIns="0" rtlCol="0" anchor="t">
            <a:spAutoFit/>
          </a:bodyPr>
          <a:lstStyle/>
          <a:p>
            <a:pPr algn="r">
              <a:lnSpc>
                <a:spcPts val="3359"/>
              </a:lnSpc>
            </a:pPr>
            <a:r>
              <a:rPr lang="en-US" sz="2400" b="1">
                <a:solidFill>
                  <a:srgbClr val="3C4C59"/>
                </a:solidFill>
                <a:latin typeface="Helvetica World Bold"/>
                <a:ea typeface="Helvetica World Bold"/>
                <a:cs typeface="Helvetica World Bold"/>
                <a:sym typeface="Helvetica World Bold"/>
              </a:rPr>
              <a:t>Feedback Mechanisms</a:t>
            </a:r>
          </a:p>
        </p:txBody>
      </p:sp>
      <p:sp>
        <p:nvSpPr>
          <p:cNvPr id="20" name="TextBox 20"/>
          <p:cNvSpPr txBox="1"/>
          <p:nvPr/>
        </p:nvSpPr>
        <p:spPr>
          <a:xfrm>
            <a:off x="12173718" y="4403788"/>
            <a:ext cx="3335729" cy="1645285"/>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63696F"/>
                </a:solidFill>
                <a:latin typeface="Helvetica World"/>
                <a:ea typeface="Helvetica World"/>
                <a:cs typeface="Helvetica World"/>
                <a:sym typeface="Helvetica World"/>
              </a:rPr>
              <a:t>Regular surveys to assess communication effectiveness</a:t>
            </a:r>
          </a:p>
          <a:p>
            <a:pPr marL="345439" lvl="1" indent="-172720" algn="l">
              <a:lnSpc>
                <a:spcPts val="2239"/>
              </a:lnSpc>
              <a:buFont typeface="Arial"/>
              <a:buChar char="•"/>
            </a:pPr>
            <a:r>
              <a:rPr lang="en-US" sz="1599">
                <a:solidFill>
                  <a:srgbClr val="63696F"/>
                </a:solidFill>
                <a:latin typeface="Helvetica World"/>
                <a:ea typeface="Helvetica World"/>
                <a:cs typeface="Helvetica World"/>
                <a:sym typeface="Helvetica World"/>
              </a:rPr>
              <a:t>Open forums for Q&amp;A sessions</a:t>
            </a:r>
          </a:p>
          <a:p>
            <a:pPr marL="345439" lvl="1" indent="-172720" algn="l">
              <a:lnSpc>
                <a:spcPts val="2239"/>
              </a:lnSpc>
              <a:buFont typeface="Arial"/>
              <a:buChar char="•"/>
            </a:pPr>
            <a:r>
              <a:rPr lang="en-US" sz="1599">
                <a:solidFill>
                  <a:srgbClr val="63696F"/>
                </a:solidFill>
                <a:latin typeface="Helvetica World"/>
                <a:ea typeface="Helvetica World"/>
                <a:cs typeface="Helvetica World"/>
                <a:sym typeface="Helvetica World"/>
              </a:rPr>
              <a:t>Dedicated feedback channels for continuous improvement</a:t>
            </a:r>
          </a:p>
          <a:p>
            <a:pPr marL="0" lvl="0" indent="0" algn="l">
              <a:lnSpc>
                <a:spcPts val="2239"/>
              </a:lnSpc>
              <a:spcBef>
                <a:spcPct val="0"/>
              </a:spcBef>
            </a:pPr>
            <a:endParaRPr lang="en-US" sz="1599">
              <a:solidFill>
                <a:srgbClr val="63696F"/>
              </a:solidFill>
              <a:latin typeface="Helvetica World"/>
              <a:ea typeface="Helvetica World"/>
              <a:cs typeface="Helvetica World"/>
              <a:sym typeface="Helvetica Wor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5001999" y="3523598"/>
            <a:ext cx="14682409" cy="5453630"/>
          </a:xfrm>
          <a:custGeom>
            <a:avLst/>
            <a:gdLst/>
            <a:ahLst/>
            <a:cxnLst/>
            <a:rect l="l" t="t" r="r" b="b"/>
            <a:pathLst>
              <a:path w="14682409" h="5453630">
                <a:moveTo>
                  <a:pt x="14682408" y="5453630"/>
                </a:moveTo>
                <a:lnTo>
                  <a:pt x="0" y="5453630"/>
                </a:lnTo>
                <a:lnTo>
                  <a:pt x="0" y="0"/>
                </a:lnTo>
                <a:lnTo>
                  <a:pt x="14682408" y="0"/>
                </a:lnTo>
                <a:lnTo>
                  <a:pt x="14682408" y="5453630"/>
                </a:lnTo>
                <a:close/>
              </a:path>
            </a:pathLst>
          </a:custGeom>
          <a:blipFill>
            <a:blip r:embed="rId2">
              <a:extLst>
                <a:ext uri="{96DAC541-7B7A-43D3-8B79-37D633B846F1}">
                  <asvg:svgBlip xmlns:asvg="http://schemas.microsoft.com/office/drawing/2016/SVG/main" r:embed="rId3"/>
                </a:ext>
              </a:extLst>
            </a:blip>
            <a:stretch>
              <a:fillRect t="-49114" b="-40014"/>
            </a:stretch>
          </a:blipFill>
        </p:spPr>
      </p:sp>
      <p:sp>
        <p:nvSpPr>
          <p:cNvPr id="3" name="TextBox 3"/>
          <p:cNvSpPr txBox="1"/>
          <p:nvPr/>
        </p:nvSpPr>
        <p:spPr>
          <a:xfrm>
            <a:off x="3845050" y="279916"/>
            <a:ext cx="10597900"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Stakeholder Engagement</a:t>
            </a:r>
          </a:p>
        </p:txBody>
      </p:sp>
      <p:sp>
        <p:nvSpPr>
          <p:cNvPr id="4" name="Freeform 4"/>
          <p:cNvSpPr/>
          <p:nvPr/>
        </p:nvSpPr>
        <p:spPr>
          <a:xfrm flipH="1">
            <a:off x="10292812" y="4714954"/>
            <a:ext cx="8993507" cy="9696504"/>
          </a:xfrm>
          <a:custGeom>
            <a:avLst/>
            <a:gdLst/>
            <a:ahLst/>
            <a:cxnLst/>
            <a:rect l="l" t="t" r="r" b="b"/>
            <a:pathLst>
              <a:path w="8993507" h="9696504">
                <a:moveTo>
                  <a:pt x="8993507" y="0"/>
                </a:moveTo>
                <a:lnTo>
                  <a:pt x="0" y="0"/>
                </a:lnTo>
                <a:lnTo>
                  <a:pt x="0" y="9696504"/>
                </a:lnTo>
                <a:lnTo>
                  <a:pt x="8993507" y="9696504"/>
                </a:lnTo>
                <a:lnTo>
                  <a:pt x="8993507"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5" name="Freeform 5"/>
          <p:cNvSpPr/>
          <p:nvPr/>
        </p:nvSpPr>
        <p:spPr>
          <a:xfrm>
            <a:off x="6347750" y="2871318"/>
            <a:ext cx="5592500" cy="5571529"/>
          </a:xfrm>
          <a:custGeom>
            <a:avLst/>
            <a:gdLst/>
            <a:ahLst/>
            <a:cxnLst/>
            <a:rect l="l" t="t" r="r" b="b"/>
            <a:pathLst>
              <a:path w="5592500" h="5571529">
                <a:moveTo>
                  <a:pt x="0" y="0"/>
                </a:moveTo>
                <a:lnTo>
                  <a:pt x="5592500" y="0"/>
                </a:lnTo>
                <a:lnTo>
                  <a:pt x="5592500" y="5571529"/>
                </a:lnTo>
                <a:lnTo>
                  <a:pt x="0" y="55715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245050" y="3137203"/>
            <a:ext cx="969153" cy="675984"/>
          </a:xfrm>
          <a:custGeom>
            <a:avLst/>
            <a:gdLst/>
            <a:ahLst/>
            <a:cxnLst/>
            <a:rect l="l" t="t" r="r" b="b"/>
            <a:pathLst>
              <a:path w="969153" h="675984">
                <a:moveTo>
                  <a:pt x="0" y="0"/>
                </a:moveTo>
                <a:lnTo>
                  <a:pt x="969153" y="0"/>
                </a:lnTo>
                <a:lnTo>
                  <a:pt x="969153" y="675984"/>
                </a:lnTo>
                <a:lnTo>
                  <a:pt x="0" y="67598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a:off x="12245050" y="6680159"/>
            <a:ext cx="969153" cy="675984"/>
          </a:xfrm>
          <a:custGeom>
            <a:avLst/>
            <a:gdLst/>
            <a:ahLst/>
            <a:cxnLst/>
            <a:rect l="l" t="t" r="r" b="b"/>
            <a:pathLst>
              <a:path w="969153" h="675984">
                <a:moveTo>
                  <a:pt x="0" y="0"/>
                </a:moveTo>
                <a:lnTo>
                  <a:pt x="969153" y="0"/>
                </a:lnTo>
                <a:lnTo>
                  <a:pt x="969153" y="675985"/>
                </a:lnTo>
                <a:lnTo>
                  <a:pt x="0" y="67598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8" name="Freeform 8"/>
          <p:cNvSpPr/>
          <p:nvPr/>
        </p:nvSpPr>
        <p:spPr>
          <a:xfrm flipH="1">
            <a:off x="5072568" y="3137203"/>
            <a:ext cx="969153" cy="675984"/>
          </a:xfrm>
          <a:custGeom>
            <a:avLst/>
            <a:gdLst/>
            <a:ahLst/>
            <a:cxnLst/>
            <a:rect l="l" t="t" r="r" b="b"/>
            <a:pathLst>
              <a:path w="969153" h="675984">
                <a:moveTo>
                  <a:pt x="969154" y="0"/>
                </a:moveTo>
                <a:lnTo>
                  <a:pt x="0" y="0"/>
                </a:lnTo>
                <a:lnTo>
                  <a:pt x="0" y="675984"/>
                </a:lnTo>
                <a:lnTo>
                  <a:pt x="969154" y="675984"/>
                </a:lnTo>
                <a:lnTo>
                  <a:pt x="969154"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9" name="Freeform 9"/>
          <p:cNvSpPr/>
          <p:nvPr/>
        </p:nvSpPr>
        <p:spPr>
          <a:xfrm flipH="1">
            <a:off x="5072568" y="6680159"/>
            <a:ext cx="969153" cy="675984"/>
          </a:xfrm>
          <a:custGeom>
            <a:avLst/>
            <a:gdLst/>
            <a:ahLst/>
            <a:cxnLst/>
            <a:rect l="l" t="t" r="r" b="b"/>
            <a:pathLst>
              <a:path w="969153" h="675984">
                <a:moveTo>
                  <a:pt x="969154" y="0"/>
                </a:moveTo>
                <a:lnTo>
                  <a:pt x="0" y="0"/>
                </a:lnTo>
                <a:lnTo>
                  <a:pt x="0" y="675985"/>
                </a:lnTo>
                <a:lnTo>
                  <a:pt x="969154" y="675985"/>
                </a:lnTo>
                <a:lnTo>
                  <a:pt x="969154"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0" name="Freeform 10"/>
          <p:cNvSpPr/>
          <p:nvPr/>
        </p:nvSpPr>
        <p:spPr>
          <a:xfrm>
            <a:off x="6998283" y="3391960"/>
            <a:ext cx="1331508" cy="1743382"/>
          </a:xfrm>
          <a:custGeom>
            <a:avLst/>
            <a:gdLst/>
            <a:ahLst/>
            <a:cxnLst/>
            <a:rect l="l" t="t" r="r" b="b"/>
            <a:pathLst>
              <a:path w="1331508" h="1743382">
                <a:moveTo>
                  <a:pt x="0" y="0"/>
                </a:moveTo>
                <a:lnTo>
                  <a:pt x="1331508" y="0"/>
                </a:lnTo>
                <a:lnTo>
                  <a:pt x="1331508" y="1743382"/>
                </a:lnTo>
                <a:lnTo>
                  <a:pt x="0" y="17433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9466204" y="3522728"/>
            <a:ext cx="1642432" cy="1545939"/>
          </a:xfrm>
          <a:custGeom>
            <a:avLst/>
            <a:gdLst/>
            <a:ahLst/>
            <a:cxnLst/>
            <a:rect l="l" t="t" r="r" b="b"/>
            <a:pathLst>
              <a:path w="1642432" h="1545939">
                <a:moveTo>
                  <a:pt x="0" y="0"/>
                </a:moveTo>
                <a:lnTo>
                  <a:pt x="1642432" y="0"/>
                </a:lnTo>
                <a:lnTo>
                  <a:pt x="1642432" y="1545939"/>
                </a:lnTo>
                <a:lnTo>
                  <a:pt x="0" y="15459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6998283" y="6391855"/>
            <a:ext cx="1693899" cy="1713172"/>
          </a:xfrm>
          <a:custGeom>
            <a:avLst/>
            <a:gdLst/>
            <a:ahLst/>
            <a:cxnLst/>
            <a:rect l="l" t="t" r="r" b="b"/>
            <a:pathLst>
              <a:path w="1693899" h="1713172">
                <a:moveTo>
                  <a:pt x="0" y="0"/>
                </a:moveTo>
                <a:lnTo>
                  <a:pt x="1693899" y="0"/>
                </a:lnTo>
                <a:lnTo>
                  <a:pt x="1693899" y="1713172"/>
                </a:lnTo>
                <a:lnTo>
                  <a:pt x="0" y="171317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9644682" y="6251646"/>
            <a:ext cx="1669199" cy="1782856"/>
          </a:xfrm>
          <a:custGeom>
            <a:avLst/>
            <a:gdLst/>
            <a:ahLst/>
            <a:cxnLst/>
            <a:rect l="l" t="t" r="r" b="b"/>
            <a:pathLst>
              <a:path w="1669199" h="1782856">
                <a:moveTo>
                  <a:pt x="0" y="0"/>
                </a:moveTo>
                <a:lnTo>
                  <a:pt x="1669198" y="0"/>
                </a:lnTo>
                <a:lnTo>
                  <a:pt x="1669198" y="1782856"/>
                </a:lnTo>
                <a:lnTo>
                  <a:pt x="0" y="178285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TextBox 14"/>
          <p:cNvSpPr txBox="1"/>
          <p:nvPr/>
        </p:nvSpPr>
        <p:spPr>
          <a:xfrm>
            <a:off x="1349190" y="2920033"/>
            <a:ext cx="3466204" cy="434340"/>
          </a:xfrm>
          <a:prstGeom prst="rect">
            <a:avLst/>
          </a:prstGeom>
        </p:spPr>
        <p:txBody>
          <a:bodyPr lIns="0" tIns="0" rIns="0" bIns="0" rtlCol="0" anchor="t">
            <a:spAutoFit/>
          </a:bodyPr>
          <a:lstStyle/>
          <a:p>
            <a:pPr algn="just">
              <a:lnSpc>
                <a:spcPts val="3359"/>
              </a:lnSpc>
            </a:pPr>
            <a:r>
              <a:rPr lang="en-US" sz="2400" b="1">
                <a:solidFill>
                  <a:srgbClr val="3C4C59"/>
                </a:solidFill>
                <a:latin typeface="Helvetica World Bold"/>
                <a:ea typeface="Helvetica World Bold"/>
                <a:cs typeface="Helvetica World Bold"/>
                <a:sym typeface="Helvetica World Bold"/>
              </a:rPr>
              <a:t>Engagement Strategies</a:t>
            </a:r>
          </a:p>
        </p:txBody>
      </p:sp>
      <p:sp>
        <p:nvSpPr>
          <p:cNvPr id="15" name="TextBox 15"/>
          <p:cNvSpPr txBox="1"/>
          <p:nvPr/>
        </p:nvSpPr>
        <p:spPr>
          <a:xfrm>
            <a:off x="1627464" y="3566218"/>
            <a:ext cx="3140305" cy="1921510"/>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3C4C59"/>
                </a:solidFill>
                <a:latin typeface="Helvetica World"/>
                <a:ea typeface="Helvetica World"/>
                <a:cs typeface="Helvetica World"/>
                <a:sym typeface="Helvetica World"/>
              </a:rPr>
              <a:t>Tailored engagement plans for different stakeholder groups</a:t>
            </a:r>
          </a:p>
          <a:p>
            <a:pPr marL="345439" lvl="1" indent="-172720" algn="l">
              <a:lnSpc>
                <a:spcPts val="2239"/>
              </a:lnSpc>
              <a:buFont typeface="Arial"/>
              <a:buChar char="•"/>
            </a:pPr>
            <a:r>
              <a:rPr lang="en-US" sz="1599">
                <a:solidFill>
                  <a:srgbClr val="3C4C59"/>
                </a:solidFill>
                <a:latin typeface="Helvetica World"/>
                <a:ea typeface="Helvetica World"/>
                <a:cs typeface="Helvetica World"/>
                <a:sym typeface="Helvetica World"/>
              </a:rPr>
              <a:t>Regular check-ins with key influencers and decision-makers</a:t>
            </a:r>
          </a:p>
          <a:p>
            <a:pPr marL="345439" lvl="1" indent="-172720" algn="l">
              <a:lnSpc>
                <a:spcPts val="2239"/>
              </a:lnSpc>
              <a:spcBef>
                <a:spcPct val="0"/>
              </a:spcBef>
              <a:buFont typeface="Arial"/>
              <a:buChar char="•"/>
            </a:pPr>
            <a:r>
              <a:rPr lang="en-US" sz="1599">
                <a:solidFill>
                  <a:srgbClr val="3C4C59"/>
                </a:solidFill>
                <a:latin typeface="Helvetica World"/>
                <a:ea typeface="Helvetica World"/>
                <a:cs typeface="Helvetica World"/>
                <a:sym typeface="Helvetica World"/>
              </a:rPr>
              <a:t>Involvement in key project milestones and decision points</a:t>
            </a:r>
          </a:p>
        </p:txBody>
      </p:sp>
      <p:sp>
        <p:nvSpPr>
          <p:cNvPr id="16" name="TextBox 16"/>
          <p:cNvSpPr txBox="1"/>
          <p:nvPr/>
        </p:nvSpPr>
        <p:spPr>
          <a:xfrm>
            <a:off x="1349190" y="6621912"/>
            <a:ext cx="3418579" cy="434340"/>
          </a:xfrm>
          <a:prstGeom prst="rect">
            <a:avLst/>
          </a:prstGeom>
        </p:spPr>
        <p:txBody>
          <a:bodyPr lIns="0" tIns="0" rIns="0" bIns="0" rtlCol="0" anchor="t">
            <a:spAutoFit/>
          </a:bodyPr>
          <a:lstStyle/>
          <a:p>
            <a:pPr algn="r">
              <a:lnSpc>
                <a:spcPts val="3359"/>
              </a:lnSpc>
            </a:pPr>
            <a:r>
              <a:rPr lang="en-US" sz="2400" b="1">
                <a:solidFill>
                  <a:srgbClr val="3C4C59"/>
                </a:solidFill>
                <a:latin typeface="Helvetica World Bold"/>
                <a:ea typeface="Helvetica World Bold"/>
                <a:cs typeface="Helvetica World Bold"/>
                <a:sym typeface="Helvetica World Bold"/>
              </a:rPr>
              <a:t>Collaborative Activities</a:t>
            </a:r>
          </a:p>
        </p:txBody>
      </p:sp>
      <p:sp>
        <p:nvSpPr>
          <p:cNvPr id="17" name="TextBox 17"/>
          <p:cNvSpPr txBox="1"/>
          <p:nvPr/>
        </p:nvSpPr>
        <p:spPr>
          <a:xfrm>
            <a:off x="1627464" y="7268097"/>
            <a:ext cx="3140305" cy="1645285"/>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3C4C59"/>
                </a:solidFill>
                <a:latin typeface="Helvetica World"/>
                <a:ea typeface="Helvetica World"/>
                <a:cs typeface="Helvetica World"/>
                <a:sym typeface="Helvetica World"/>
              </a:rPr>
              <a:t>Workshops for requirements gathering and validation</a:t>
            </a:r>
          </a:p>
          <a:p>
            <a:pPr marL="345439" lvl="1" indent="-172720" algn="l">
              <a:lnSpc>
                <a:spcPts val="2239"/>
              </a:lnSpc>
              <a:buFont typeface="Arial"/>
              <a:buChar char="•"/>
            </a:pPr>
            <a:r>
              <a:rPr lang="en-US" sz="1599">
                <a:solidFill>
                  <a:srgbClr val="3C4C59"/>
                </a:solidFill>
                <a:latin typeface="Helvetica World"/>
                <a:ea typeface="Helvetica World"/>
                <a:cs typeface="Helvetica World"/>
                <a:sym typeface="Helvetica World"/>
              </a:rPr>
              <a:t>Focus groups for user experience feedback</a:t>
            </a:r>
          </a:p>
          <a:p>
            <a:pPr marL="345439" lvl="1" indent="-172720" algn="l">
              <a:lnSpc>
                <a:spcPts val="2239"/>
              </a:lnSpc>
              <a:spcBef>
                <a:spcPct val="0"/>
              </a:spcBef>
              <a:buFont typeface="Arial"/>
              <a:buChar char="•"/>
            </a:pPr>
            <a:r>
              <a:rPr lang="en-US" sz="1599">
                <a:solidFill>
                  <a:srgbClr val="3C4C59"/>
                </a:solidFill>
                <a:latin typeface="Helvetica World"/>
                <a:ea typeface="Helvetica World"/>
                <a:cs typeface="Helvetica World"/>
                <a:sym typeface="Helvetica World"/>
              </a:rPr>
              <a:t>Beta testing programs for early adopters</a:t>
            </a:r>
          </a:p>
        </p:txBody>
      </p:sp>
      <p:sp>
        <p:nvSpPr>
          <p:cNvPr id="18" name="TextBox 18"/>
          <p:cNvSpPr txBox="1"/>
          <p:nvPr/>
        </p:nvSpPr>
        <p:spPr>
          <a:xfrm>
            <a:off x="13519003" y="2995720"/>
            <a:ext cx="3404665" cy="434340"/>
          </a:xfrm>
          <a:prstGeom prst="rect">
            <a:avLst/>
          </a:prstGeom>
        </p:spPr>
        <p:txBody>
          <a:bodyPr lIns="0" tIns="0" rIns="0" bIns="0" rtlCol="0" anchor="t">
            <a:spAutoFit/>
          </a:bodyPr>
          <a:lstStyle/>
          <a:p>
            <a:pPr algn="l">
              <a:lnSpc>
                <a:spcPts val="3359"/>
              </a:lnSpc>
            </a:pPr>
            <a:r>
              <a:rPr lang="en-US" sz="2400" b="1">
                <a:solidFill>
                  <a:srgbClr val="3C4C59"/>
                </a:solidFill>
                <a:latin typeface="Helvetica World Bold"/>
                <a:ea typeface="Helvetica World Bold"/>
                <a:cs typeface="Helvetica World Bold"/>
                <a:sym typeface="Helvetica World Bold"/>
              </a:rPr>
              <a:t>Addressing Concerns</a:t>
            </a:r>
          </a:p>
        </p:txBody>
      </p:sp>
      <p:sp>
        <p:nvSpPr>
          <p:cNvPr id="19" name="TextBox 19"/>
          <p:cNvSpPr txBox="1"/>
          <p:nvPr/>
        </p:nvSpPr>
        <p:spPr>
          <a:xfrm>
            <a:off x="13519003" y="3641905"/>
            <a:ext cx="3140305" cy="1645285"/>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3C4C59"/>
                </a:solidFill>
                <a:latin typeface="Helvetica World"/>
                <a:ea typeface="Helvetica World"/>
                <a:cs typeface="Helvetica World"/>
                <a:sym typeface="Helvetica World"/>
              </a:rPr>
              <a:t>Proactive identification of potential issues</a:t>
            </a:r>
          </a:p>
          <a:p>
            <a:pPr marL="345439" lvl="1" indent="-172720" algn="l">
              <a:lnSpc>
                <a:spcPts val="2239"/>
              </a:lnSpc>
              <a:buFont typeface="Arial"/>
              <a:buChar char="•"/>
            </a:pPr>
            <a:r>
              <a:rPr lang="en-US" sz="1599">
                <a:solidFill>
                  <a:srgbClr val="3C4C59"/>
                </a:solidFill>
                <a:latin typeface="Helvetica World"/>
                <a:ea typeface="Helvetica World"/>
                <a:cs typeface="Helvetica World"/>
                <a:sym typeface="Helvetica World"/>
              </a:rPr>
              <a:t>Open door policy for stakeholder concerns</a:t>
            </a:r>
          </a:p>
          <a:p>
            <a:pPr marL="345439" lvl="1" indent="-172720" algn="l">
              <a:lnSpc>
                <a:spcPts val="2239"/>
              </a:lnSpc>
              <a:spcBef>
                <a:spcPct val="0"/>
              </a:spcBef>
              <a:buFont typeface="Arial"/>
              <a:buChar char="•"/>
            </a:pPr>
            <a:r>
              <a:rPr lang="en-US" sz="1599">
                <a:solidFill>
                  <a:srgbClr val="3C4C59"/>
                </a:solidFill>
                <a:latin typeface="Helvetica World"/>
                <a:ea typeface="Helvetica World"/>
                <a:cs typeface="Helvetica World"/>
                <a:sym typeface="Helvetica World"/>
              </a:rPr>
              <a:t>Timely response and resolution tracking</a:t>
            </a:r>
          </a:p>
        </p:txBody>
      </p:sp>
      <p:sp>
        <p:nvSpPr>
          <p:cNvPr id="20" name="TextBox 20"/>
          <p:cNvSpPr txBox="1"/>
          <p:nvPr/>
        </p:nvSpPr>
        <p:spPr>
          <a:xfrm>
            <a:off x="13519003" y="6642059"/>
            <a:ext cx="3521373" cy="434340"/>
          </a:xfrm>
          <a:prstGeom prst="rect">
            <a:avLst/>
          </a:prstGeom>
        </p:spPr>
        <p:txBody>
          <a:bodyPr lIns="0" tIns="0" rIns="0" bIns="0" rtlCol="0" anchor="t">
            <a:spAutoFit/>
          </a:bodyPr>
          <a:lstStyle/>
          <a:p>
            <a:pPr algn="l">
              <a:lnSpc>
                <a:spcPts val="3359"/>
              </a:lnSpc>
            </a:pPr>
            <a:r>
              <a:rPr lang="en-US" sz="2400" b="1">
                <a:solidFill>
                  <a:srgbClr val="3C4C59"/>
                </a:solidFill>
                <a:latin typeface="Helvetica World Bold"/>
                <a:ea typeface="Helvetica World Bold"/>
                <a:cs typeface="Helvetica World Bold"/>
                <a:sym typeface="Helvetica World Bold"/>
              </a:rPr>
              <a:t>Measuring Engagement</a:t>
            </a:r>
          </a:p>
        </p:txBody>
      </p:sp>
      <p:sp>
        <p:nvSpPr>
          <p:cNvPr id="21" name="TextBox 21"/>
          <p:cNvSpPr txBox="1"/>
          <p:nvPr/>
        </p:nvSpPr>
        <p:spPr>
          <a:xfrm>
            <a:off x="13519003" y="7288245"/>
            <a:ext cx="3140305" cy="1645285"/>
          </a:xfrm>
          <a:prstGeom prst="rect">
            <a:avLst/>
          </a:prstGeom>
        </p:spPr>
        <p:txBody>
          <a:bodyPr lIns="0" tIns="0" rIns="0" bIns="0" rtlCol="0" anchor="t">
            <a:spAutoFit/>
          </a:bodyPr>
          <a:lstStyle/>
          <a:p>
            <a:pPr marL="345439" lvl="1" indent="-172720" algn="l">
              <a:lnSpc>
                <a:spcPts val="2239"/>
              </a:lnSpc>
              <a:buFont typeface="Arial"/>
              <a:buChar char="•"/>
            </a:pPr>
            <a:r>
              <a:rPr lang="en-US" sz="1599">
                <a:solidFill>
                  <a:srgbClr val="3C4C59"/>
                </a:solidFill>
                <a:latin typeface="Helvetica World"/>
                <a:ea typeface="Helvetica World"/>
                <a:cs typeface="Helvetica World"/>
                <a:sym typeface="Helvetica World"/>
              </a:rPr>
              <a:t>Track stakeholder participation rates</a:t>
            </a:r>
          </a:p>
          <a:p>
            <a:pPr marL="345439" lvl="1" indent="-172720" algn="l">
              <a:lnSpc>
                <a:spcPts val="2239"/>
              </a:lnSpc>
              <a:buFont typeface="Arial"/>
              <a:buChar char="•"/>
            </a:pPr>
            <a:r>
              <a:rPr lang="en-US" sz="1599">
                <a:solidFill>
                  <a:srgbClr val="3C4C59"/>
                </a:solidFill>
                <a:latin typeface="Helvetica World"/>
                <a:ea typeface="Helvetica World"/>
                <a:cs typeface="Helvetica World"/>
                <a:sym typeface="Helvetica World"/>
              </a:rPr>
              <a:t>Monitor feedback sentiment and trends</a:t>
            </a:r>
          </a:p>
          <a:p>
            <a:pPr marL="345439" lvl="1" indent="-172720" algn="l">
              <a:lnSpc>
                <a:spcPts val="2239"/>
              </a:lnSpc>
              <a:spcBef>
                <a:spcPct val="0"/>
              </a:spcBef>
              <a:buFont typeface="Arial"/>
              <a:buChar char="•"/>
            </a:pPr>
            <a:r>
              <a:rPr lang="en-US" sz="1599">
                <a:solidFill>
                  <a:srgbClr val="3C4C59"/>
                </a:solidFill>
                <a:latin typeface="Helvetica World"/>
                <a:ea typeface="Helvetica World"/>
                <a:cs typeface="Helvetica World"/>
                <a:sym typeface="Helvetica World"/>
              </a:rPr>
              <a:t>Assess impact of stakeholder input on project outcomes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H="1">
            <a:off x="10292812" y="4714954"/>
            <a:ext cx="8993507" cy="9696504"/>
          </a:xfrm>
          <a:custGeom>
            <a:avLst/>
            <a:gdLst/>
            <a:ahLst/>
            <a:cxnLst/>
            <a:rect l="l" t="t" r="r" b="b"/>
            <a:pathLst>
              <a:path w="8993507" h="9696504">
                <a:moveTo>
                  <a:pt x="8993507" y="0"/>
                </a:moveTo>
                <a:lnTo>
                  <a:pt x="0" y="0"/>
                </a:lnTo>
                <a:lnTo>
                  <a:pt x="0" y="9696504"/>
                </a:lnTo>
                <a:lnTo>
                  <a:pt x="8993507" y="9696504"/>
                </a:lnTo>
                <a:lnTo>
                  <a:pt x="8993507"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359689" y="1792870"/>
            <a:ext cx="7333682" cy="7333682"/>
          </a:xfrm>
          <a:custGeom>
            <a:avLst/>
            <a:gdLst/>
            <a:ahLst/>
            <a:cxnLst/>
            <a:rect l="l" t="t" r="r" b="b"/>
            <a:pathLst>
              <a:path w="7333682" h="7333682">
                <a:moveTo>
                  <a:pt x="0" y="0"/>
                </a:moveTo>
                <a:lnTo>
                  <a:pt x="7333682" y="0"/>
                </a:lnTo>
                <a:lnTo>
                  <a:pt x="7333682" y="7333682"/>
                </a:lnTo>
                <a:lnTo>
                  <a:pt x="0" y="7333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277260" y="2710441"/>
            <a:ext cx="5498540" cy="549854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a:ln w="361950" cap="sq">
              <a:solidFill>
                <a:srgbClr val="1F888D"/>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341365" y="1188102"/>
            <a:ext cx="1370331" cy="13703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341365" y="8342399"/>
            <a:ext cx="1370331" cy="13703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008206" y="4451760"/>
            <a:ext cx="1370331" cy="13703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75671" y="4774545"/>
            <a:ext cx="1370331" cy="137033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4616617" y="4677192"/>
            <a:ext cx="2563206" cy="1710153"/>
          </a:xfrm>
          <a:prstGeom prst="rect">
            <a:avLst/>
          </a:prstGeom>
        </p:spPr>
        <p:txBody>
          <a:bodyPr lIns="0" tIns="0" rIns="0" bIns="0" rtlCol="0" anchor="t">
            <a:spAutoFit/>
          </a:bodyPr>
          <a:lstStyle/>
          <a:p>
            <a:pPr algn="ctr">
              <a:lnSpc>
                <a:spcPts val="5893"/>
              </a:lnSpc>
            </a:pPr>
            <a:r>
              <a:rPr lang="en-US" sz="6269" b="1">
                <a:solidFill>
                  <a:srgbClr val="145A5D"/>
                </a:solidFill>
                <a:latin typeface="Helvetica World Bold"/>
                <a:ea typeface="Helvetica World Bold"/>
                <a:cs typeface="Helvetica World Bold"/>
                <a:sym typeface="Helvetica World Bold"/>
              </a:rPr>
              <a:t>Our Goals</a:t>
            </a:r>
          </a:p>
        </p:txBody>
      </p:sp>
      <p:sp>
        <p:nvSpPr>
          <p:cNvPr id="20" name="Freeform 20"/>
          <p:cNvSpPr/>
          <p:nvPr/>
        </p:nvSpPr>
        <p:spPr>
          <a:xfrm rot="-5400000" flipH="1" flipV="1">
            <a:off x="-5001999" y="3523598"/>
            <a:ext cx="14682409" cy="5453630"/>
          </a:xfrm>
          <a:custGeom>
            <a:avLst/>
            <a:gdLst/>
            <a:ahLst/>
            <a:cxnLst/>
            <a:rect l="l" t="t" r="r" b="b"/>
            <a:pathLst>
              <a:path w="14682409" h="5453630">
                <a:moveTo>
                  <a:pt x="14682408" y="5453630"/>
                </a:moveTo>
                <a:lnTo>
                  <a:pt x="0" y="5453630"/>
                </a:lnTo>
                <a:lnTo>
                  <a:pt x="0" y="0"/>
                </a:lnTo>
                <a:lnTo>
                  <a:pt x="14682408" y="0"/>
                </a:lnTo>
                <a:lnTo>
                  <a:pt x="14682408" y="5453630"/>
                </a:lnTo>
                <a:close/>
              </a:path>
            </a:pathLst>
          </a:custGeom>
          <a:blipFill>
            <a:blip r:embed="rId6">
              <a:extLst>
                <a:ext uri="{96DAC541-7B7A-43D3-8B79-37D633B846F1}">
                  <asvg:svgBlip xmlns:asvg="http://schemas.microsoft.com/office/drawing/2016/SVG/main" r:embed="rId7"/>
                </a:ext>
              </a:extLst>
            </a:blip>
            <a:stretch>
              <a:fillRect t="-49114" b="-40014"/>
            </a:stretch>
          </a:blipFill>
        </p:spPr>
      </p:sp>
      <p:sp>
        <p:nvSpPr>
          <p:cNvPr id="21" name="Freeform 21"/>
          <p:cNvSpPr/>
          <p:nvPr/>
        </p:nvSpPr>
        <p:spPr>
          <a:xfrm>
            <a:off x="5587281" y="1343451"/>
            <a:ext cx="898838" cy="898838"/>
          </a:xfrm>
          <a:custGeom>
            <a:avLst/>
            <a:gdLst/>
            <a:ahLst/>
            <a:cxnLst/>
            <a:rect l="l" t="t" r="r" b="b"/>
            <a:pathLst>
              <a:path w="898838" h="898838">
                <a:moveTo>
                  <a:pt x="0" y="0"/>
                </a:moveTo>
                <a:lnTo>
                  <a:pt x="898838" y="0"/>
                </a:lnTo>
                <a:lnTo>
                  <a:pt x="898838" y="898838"/>
                </a:lnTo>
                <a:lnTo>
                  <a:pt x="0" y="8988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1933090" y="5049609"/>
            <a:ext cx="855494" cy="820205"/>
          </a:xfrm>
          <a:custGeom>
            <a:avLst/>
            <a:gdLst/>
            <a:ahLst/>
            <a:cxnLst/>
            <a:rect l="l" t="t" r="r" b="b"/>
            <a:pathLst>
              <a:path w="855494" h="820205">
                <a:moveTo>
                  <a:pt x="0" y="0"/>
                </a:moveTo>
                <a:lnTo>
                  <a:pt x="855494" y="0"/>
                </a:lnTo>
                <a:lnTo>
                  <a:pt x="855494" y="820204"/>
                </a:lnTo>
                <a:lnTo>
                  <a:pt x="0" y="8202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a:off x="9261575" y="4572194"/>
            <a:ext cx="924991" cy="954829"/>
          </a:xfrm>
          <a:custGeom>
            <a:avLst/>
            <a:gdLst/>
            <a:ahLst/>
            <a:cxnLst/>
            <a:rect l="l" t="t" r="r" b="b"/>
            <a:pathLst>
              <a:path w="924991" h="954829">
                <a:moveTo>
                  <a:pt x="0" y="0"/>
                </a:moveTo>
                <a:lnTo>
                  <a:pt x="924991" y="0"/>
                </a:lnTo>
                <a:lnTo>
                  <a:pt x="924991" y="954829"/>
                </a:lnTo>
                <a:lnTo>
                  <a:pt x="0" y="9548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Freeform 24"/>
          <p:cNvSpPr/>
          <p:nvPr/>
        </p:nvSpPr>
        <p:spPr>
          <a:xfrm>
            <a:off x="5548957" y="8673726"/>
            <a:ext cx="955147" cy="889481"/>
          </a:xfrm>
          <a:custGeom>
            <a:avLst/>
            <a:gdLst/>
            <a:ahLst/>
            <a:cxnLst/>
            <a:rect l="l" t="t" r="r" b="b"/>
            <a:pathLst>
              <a:path w="955147" h="889481">
                <a:moveTo>
                  <a:pt x="0" y="0"/>
                </a:moveTo>
                <a:lnTo>
                  <a:pt x="955147" y="0"/>
                </a:lnTo>
                <a:lnTo>
                  <a:pt x="955147" y="889480"/>
                </a:lnTo>
                <a:lnTo>
                  <a:pt x="0" y="8894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5" name="TextBox 25"/>
          <p:cNvSpPr txBox="1"/>
          <p:nvPr/>
        </p:nvSpPr>
        <p:spPr>
          <a:xfrm>
            <a:off x="11193721" y="1732273"/>
            <a:ext cx="6530239" cy="1215123"/>
          </a:xfrm>
          <a:prstGeom prst="rect">
            <a:avLst/>
          </a:prstGeom>
        </p:spPr>
        <p:txBody>
          <a:bodyPr lIns="0" tIns="0" rIns="0" bIns="0" rtlCol="0" anchor="t">
            <a:spAutoFit/>
          </a:bodyPr>
          <a:lstStyle/>
          <a:p>
            <a:pPr marL="0" lvl="0" indent="0" algn="l">
              <a:lnSpc>
                <a:spcPts val="3250"/>
              </a:lnSpc>
            </a:pPr>
            <a:r>
              <a:rPr lang="en-US" sz="2559">
                <a:solidFill>
                  <a:srgbClr val="000000"/>
                </a:solidFill>
                <a:latin typeface="Helvetica World"/>
                <a:ea typeface="Helvetica World"/>
                <a:cs typeface="Helvetica World"/>
                <a:sym typeface="Helvetica World"/>
              </a:rPr>
              <a:t>Assess apartment buildings across Toronto, focusing on maintenance issues and resident satisfaction.</a:t>
            </a:r>
          </a:p>
        </p:txBody>
      </p:sp>
      <p:sp>
        <p:nvSpPr>
          <p:cNvPr id="26" name="TextBox 26"/>
          <p:cNvSpPr txBox="1"/>
          <p:nvPr/>
        </p:nvSpPr>
        <p:spPr>
          <a:xfrm>
            <a:off x="11197710" y="3834485"/>
            <a:ext cx="6151304" cy="1215123"/>
          </a:xfrm>
          <a:prstGeom prst="rect">
            <a:avLst/>
          </a:prstGeom>
        </p:spPr>
        <p:txBody>
          <a:bodyPr lIns="0" tIns="0" rIns="0" bIns="0" rtlCol="0" anchor="t">
            <a:spAutoFit/>
          </a:bodyPr>
          <a:lstStyle/>
          <a:p>
            <a:pPr marL="0" lvl="0" indent="0" algn="l">
              <a:lnSpc>
                <a:spcPts val="3250"/>
              </a:lnSpc>
            </a:pPr>
            <a:r>
              <a:rPr lang="en-US" sz="2559">
                <a:solidFill>
                  <a:srgbClr val="000000"/>
                </a:solidFill>
                <a:latin typeface="Helvetica World"/>
                <a:ea typeface="Helvetica World"/>
                <a:cs typeface="Helvetica World"/>
                <a:sym typeface="Helvetica World"/>
              </a:rPr>
              <a:t>Analyze data to uncover trends in building quality and resident experiences across different neighborhoods.</a:t>
            </a:r>
          </a:p>
        </p:txBody>
      </p:sp>
      <p:sp>
        <p:nvSpPr>
          <p:cNvPr id="27" name="TextBox 27"/>
          <p:cNvSpPr txBox="1"/>
          <p:nvPr/>
        </p:nvSpPr>
        <p:spPr>
          <a:xfrm>
            <a:off x="11189732" y="1199952"/>
            <a:ext cx="5274364" cy="479933"/>
          </a:xfrm>
          <a:prstGeom prst="rect">
            <a:avLst/>
          </a:prstGeom>
        </p:spPr>
        <p:txBody>
          <a:bodyPr lIns="0" tIns="0" rIns="0" bIns="0" rtlCol="0" anchor="t">
            <a:spAutoFit/>
          </a:bodyPr>
          <a:lstStyle/>
          <a:p>
            <a:pPr marL="0" lvl="0" indent="0" algn="l">
              <a:lnSpc>
                <a:spcPts val="3555"/>
              </a:lnSpc>
            </a:pPr>
            <a:r>
              <a:rPr lang="en-US" sz="2799" b="1">
                <a:solidFill>
                  <a:srgbClr val="145A5D"/>
                </a:solidFill>
                <a:latin typeface="Helvetica World Bold"/>
                <a:ea typeface="Helvetica World Bold"/>
                <a:cs typeface="Helvetica World Bold"/>
                <a:sym typeface="Helvetica World Bold"/>
              </a:rPr>
              <a:t>Evaluate Building Conditions</a:t>
            </a:r>
          </a:p>
        </p:txBody>
      </p:sp>
      <p:sp>
        <p:nvSpPr>
          <p:cNvPr id="28" name="TextBox 28"/>
          <p:cNvSpPr txBox="1"/>
          <p:nvPr/>
        </p:nvSpPr>
        <p:spPr>
          <a:xfrm>
            <a:off x="11193721" y="3267631"/>
            <a:ext cx="5274364" cy="479933"/>
          </a:xfrm>
          <a:prstGeom prst="rect">
            <a:avLst/>
          </a:prstGeom>
        </p:spPr>
        <p:txBody>
          <a:bodyPr lIns="0" tIns="0" rIns="0" bIns="0" rtlCol="0" anchor="t">
            <a:spAutoFit/>
          </a:bodyPr>
          <a:lstStyle/>
          <a:p>
            <a:pPr marL="0" lvl="0" indent="0" algn="l">
              <a:lnSpc>
                <a:spcPts val="3555"/>
              </a:lnSpc>
            </a:pPr>
            <a:r>
              <a:rPr lang="en-US" sz="2799" b="1">
                <a:solidFill>
                  <a:srgbClr val="145A5D"/>
                </a:solidFill>
                <a:latin typeface="Helvetica World Bold"/>
                <a:ea typeface="Helvetica World Bold"/>
                <a:cs typeface="Helvetica World Bold"/>
                <a:sym typeface="Helvetica World Bold"/>
              </a:rPr>
              <a:t>Identify Patterns and Trends</a:t>
            </a:r>
          </a:p>
        </p:txBody>
      </p:sp>
      <p:sp>
        <p:nvSpPr>
          <p:cNvPr id="29" name="TextBox 29"/>
          <p:cNvSpPr txBox="1"/>
          <p:nvPr/>
        </p:nvSpPr>
        <p:spPr>
          <a:xfrm>
            <a:off x="11201699" y="5925528"/>
            <a:ext cx="6151304" cy="1215123"/>
          </a:xfrm>
          <a:prstGeom prst="rect">
            <a:avLst/>
          </a:prstGeom>
        </p:spPr>
        <p:txBody>
          <a:bodyPr lIns="0" tIns="0" rIns="0" bIns="0" rtlCol="0" anchor="t">
            <a:spAutoFit/>
          </a:bodyPr>
          <a:lstStyle/>
          <a:p>
            <a:pPr marL="0" lvl="0" indent="0" algn="l">
              <a:lnSpc>
                <a:spcPts val="3250"/>
              </a:lnSpc>
            </a:pPr>
            <a:r>
              <a:rPr lang="en-US" sz="2559">
                <a:solidFill>
                  <a:srgbClr val="000000"/>
                </a:solidFill>
                <a:latin typeface="Helvetica World"/>
                <a:ea typeface="Helvetica World"/>
                <a:cs typeface="Helvetica World"/>
                <a:sym typeface="Helvetica World"/>
              </a:rPr>
              <a:t>Deliver information that guides city planners, property managers, and residents in improving housing quality.</a:t>
            </a:r>
          </a:p>
        </p:txBody>
      </p:sp>
      <p:sp>
        <p:nvSpPr>
          <p:cNvPr id="30" name="TextBox 30"/>
          <p:cNvSpPr txBox="1"/>
          <p:nvPr/>
        </p:nvSpPr>
        <p:spPr>
          <a:xfrm>
            <a:off x="11197710" y="5373459"/>
            <a:ext cx="5461404" cy="479933"/>
          </a:xfrm>
          <a:prstGeom prst="rect">
            <a:avLst/>
          </a:prstGeom>
        </p:spPr>
        <p:txBody>
          <a:bodyPr lIns="0" tIns="0" rIns="0" bIns="0" rtlCol="0" anchor="t">
            <a:spAutoFit/>
          </a:bodyPr>
          <a:lstStyle/>
          <a:p>
            <a:pPr marL="0" lvl="0" indent="0" algn="l">
              <a:lnSpc>
                <a:spcPts val="3555"/>
              </a:lnSpc>
            </a:pPr>
            <a:r>
              <a:rPr lang="en-US" sz="2799" b="1">
                <a:solidFill>
                  <a:srgbClr val="145A5D"/>
                </a:solidFill>
                <a:latin typeface="Helvetica World Bold"/>
                <a:ea typeface="Helvetica World Bold"/>
                <a:cs typeface="Helvetica World Bold"/>
                <a:sym typeface="Helvetica World Bold"/>
              </a:rPr>
              <a:t>Provide Actionable Insights</a:t>
            </a:r>
          </a:p>
        </p:txBody>
      </p:sp>
      <p:sp>
        <p:nvSpPr>
          <p:cNvPr id="31" name="TextBox 31"/>
          <p:cNvSpPr txBox="1"/>
          <p:nvPr/>
        </p:nvSpPr>
        <p:spPr>
          <a:xfrm>
            <a:off x="11193721" y="8075968"/>
            <a:ext cx="6530239" cy="1215123"/>
          </a:xfrm>
          <a:prstGeom prst="rect">
            <a:avLst/>
          </a:prstGeom>
        </p:spPr>
        <p:txBody>
          <a:bodyPr lIns="0" tIns="0" rIns="0" bIns="0" rtlCol="0" anchor="t">
            <a:spAutoFit/>
          </a:bodyPr>
          <a:lstStyle/>
          <a:p>
            <a:pPr marL="0" lvl="0" indent="0" algn="l">
              <a:lnSpc>
                <a:spcPts val="3250"/>
              </a:lnSpc>
            </a:pPr>
            <a:r>
              <a:rPr lang="en-US" sz="2559">
                <a:solidFill>
                  <a:srgbClr val="000000"/>
                </a:solidFill>
                <a:latin typeface="Helvetica World"/>
                <a:ea typeface="Helvetica World"/>
                <a:cs typeface="Helvetica World"/>
                <a:sym typeface="Helvetica World"/>
              </a:rPr>
              <a:t>Develop a Tableau dashboard to present findings and facilitate easy access to data insights.</a:t>
            </a:r>
          </a:p>
        </p:txBody>
      </p:sp>
      <p:sp>
        <p:nvSpPr>
          <p:cNvPr id="32" name="TextBox 32"/>
          <p:cNvSpPr txBox="1"/>
          <p:nvPr/>
        </p:nvSpPr>
        <p:spPr>
          <a:xfrm>
            <a:off x="11189732" y="7464501"/>
            <a:ext cx="5653945" cy="479933"/>
          </a:xfrm>
          <a:prstGeom prst="rect">
            <a:avLst/>
          </a:prstGeom>
        </p:spPr>
        <p:txBody>
          <a:bodyPr lIns="0" tIns="0" rIns="0" bIns="0" rtlCol="0" anchor="t">
            <a:spAutoFit/>
          </a:bodyPr>
          <a:lstStyle/>
          <a:p>
            <a:pPr marL="0" lvl="0" indent="0" algn="l">
              <a:lnSpc>
                <a:spcPts val="3555"/>
              </a:lnSpc>
            </a:pPr>
            <a:r>
              <a:rPr lang="en-US" sz="2799" b="1">
                <a:solidFill>
                  <a:srgbClr val="145A5D"/>
                </a:solidFill>
                <a:latin typeface="Helvetica World Bold"/>
                <a:ea typeface="Helvetica World Bold"/>
                <a:cs typeface="Helvetica World Bold"/>
                <a:sym typeface="Helvetica World Bold"/>
              </a:rPr>
              <a:t>Create Interactive Visualizations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642402" y="5143500"/>
            <a:ext cx="3045023" cy="4850473"/>
            <a:chOff x="0" y="0"/>
            <a:chExt cx="801981" cy="1277491"/>
          </a:xfrm>
        </p:grpSpPr>
        <p:sp>
          <p:nvSpPr>
            <p:cNvPr id="3" name="Freeform 3"/>
            <p:cNvSpPr/>
            <p:nvPr/>
          </p:nvSpPr>
          <p:spPr>
            <a:xfrm>
              <a:off x="0" y="0"/>
              <a:ext cx="801981" cy="1277491"/>
            </a:xfrm>
            <a:custGeom>
              <a:avLst/>
              <a:gdLst/>
              <a:ahLst/>
              <a:cxnLst/>
              <a:rect l="l" t="t" r="r" b="b"/>
              <a:pathLst>
                <a:path w="801981" h="1277491">
                  <a:moveTo>
                    <a:pt x="165261" y="0"/>
                  </a:moveTo>
                  <a:lnTo>
                    <a:pt x="636720" y="0"/>
                  </a:lnTo>
                  <a:cubicBezTo>
                    <a:pt x="727991" y="0"/>
                    <a:pt x="801981" y="73990"/>
                    <a:pt x="801981" y="165261"/>
                  </a:cubicBezTo>
                  <a:lnTo>
                    <a:pt x="801981" y="1112229"/>
                  </a:lnTo>
                  <a:cubicBezTo>
                    <a:pt x="801981" y="1156059"/>
                    <a:pt x="784570" y="1198094"/>
                    <a:pt x="753578" y="1229087"/>
                  </a:cubicBezTo>
                  <a:cubicBezTo>
                    <a:pt x="722585" y="1260079"/>
                    <a:pt x="680550" y="1277491"/>
                    <a:pt x="636720" y="1277491"/>
                  </a:cubicBezTo>
                  <a:lnTo>
                    <a:pt x="165261" y="1277491"/>
                  </a:lnTo>
                  <a:cubicBezTo>
                    <a:pt x="121431" y="1277491"/>
                    <a:pt x="79396" y="1260079"/>
                    <a:pt x="48404" y="1229087"/>
                  </a:cubicBezTo>
                  <a:cubicBezTo>
                    <a:pt x="17411" y="1198094"/>
                    <a:pt x="0" y="1156059"/>
                    <a:pt x="0" y="1112229"/>
                  </a:cubicBezTo>
                  <a:lnTo>
                    <a:pt x="0" y="165261"/>
                  </a:lnTo>
                  <a:cubicBezTo>
                    <a:pt x="0" y="121431"/>
                    <a:pt x="17411" y="79396"/>
                    <a:pt x="48404" y="48404"/>
                  </a:cubicBezTo>
                  <a:cubicBezTo>
                    <a:pt x="79396" y="17411"/>
                    <a:pt x="121431" y="0"/>
                    <a:pt x="165261" y="0"/>
                  </a:cubicBezTo>
                  <a:close/>
                </a:path>
              </a:pathLst>
            </a:custGeom>
            <a:solidFill>
              <a:srgbClr val="145A5D">
                <a:alpha val="28627"/>
              </a:srgbClr>
            </a:solidFill>
          </p:spPr>
        </p:sp>
        <p:sp>
          <p:nvSpPr>
            <p:cNvPr id="4" name="TextBox 4"/>
            <p:cNvSpPr txBox="1"/>
            <p:nvPr/>
          </p:nvSpPr>
          <p:spPr>
            <a:xfrm>
              <a:off x="0" y="-38100"/>
              <a:ext cx="801981" cy="131559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77100" y="3884328"/>
            <a:ext cx="3045023" cy="4485393"/>
            <a:chOff x="0" y="0"/>
            <a:chExt cx="801981" cy="1181338"/>
          </a:xfrm>
        </p:grpSpPr>
        <p:sp>
          <p:nvSpPr>
            <p:cNvPr id="6" name="Freeform 6"/>
            <p:cNvSpPr/>
            <p:nvPr/>
          </p:nvSpPr>
          <p:spPr>
            <a:xfrm>
              <a:off x="0" y="0"/>
              <a:ext cx="801981" cy="1181338"/>
            </a:xfrm>
            <a:custGeom>
              <a:avLst/>
              <a:gdLst/>
              <a:ahLst/>
              <a:cxnLst/>
              <a:rect l="l" t="t" r="r" b="b"/>
              <a:pathLst>
                <a:path w="801981" h="1181338">
                  <a:moveTo>
                    <a:pt x="165261" y="0"/>
                  </a:moveTo>
                  <a:lnTo>
                    <a:pt x="636720" y="0"/>
                  </a:lnTo>
                  <a:cubicBezTo>
                    <a:pt x="727991" y="0"/>
                    <a:pt x="801981" y="73990"/>
                    <a:pt x="801981" y="165261"/>
                  </a:cubicBezTo>
                  <a:lnTo>
                    <a:pt x="801981" y="1016077"/>
                  </a:lnTo>
                  <a:cubicBezTo>
                    <a:pt x="801981" y="1059907"/>
                    <a:pt x="784570" y="1101942"/>
                    <a:pt x="753578" y="1132934"/>
                  </a:cubicBezTo>
                  <a:cubicBezTo>
                    <a:pt x="722585" y="1163927"/>
                    <a:pt x="680550" y="1181338"/>
                    <a:pt x="636720" y="1181338"/>
                  </a:cubicBezTo>
                  <a:lnTo>
                    <a:pt x="165261" y="1181338"/>
                  </a:lnTo>
                  <a:cubicBezTo>
                    <a:pt x="121431" y="1181338"/>
                    <a:pt x="79396" y="1163927"/>
                    <a:pt x="48404" y="1132934"/>
                  </a:cubicBezTo>
                  <a:cubicBezTo>
                    <a:pt x="17411" y="1101942"/>
                    <a:pt x="0" y="1059907"/>
                    <a:pt x="0" y="1016077"/>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7" name="TextBox 7"/>
            <p:cNvSpPr txBox="1"/>
            <p:nvPr/>
          </p:nvSpPr>
          <p:spPr>
            <a:xfrm>
              <a:off x="0" y="-38100"/>
              <a:ext cx="801981" cy="12194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73200" y="3939631"/>
            <a:ext cx="3045023" cy="4430091"/>
            <a:chOff x="0" y="0"/>
            <a:chExt cx="801981" cy="1166773"/>
          </a:xfrm>
        </p:grpSpPr>
        <p:sp>
          <p:nvSpPr>
            <p:cNvPr id="9" name="Freeform 9"/>
            <p:cNvSpPr/>
            <p:nvPr/>
          </p:nvSpPr>
          <p:spPr>
            <a:xfrm>
              <a:off x="0" y="0"/>
              <a:ext cx="801981" cy="1166773"/>
            </a:xfrm>
            <a:custGeom>
              <a:avLst/>
              <a:gdLst/>
              <a:ahLst/>
              <a:cxnLst/>
              <a:rect l="l" t="t" r="r" b="b"/>
              <a:pathLst>
                <a:path w="801981" h="1166773">
                  <a:moveTo>
                    <a:pt x="165261" y="0"/>
                  </a:moveTo>
                  <a:lnTo>
                    <a:pt x="636720" y="0"/>
                  </a:lnTo>
                  <a:cubicBezTo>
                    <a:pt x="727991" y="0"/>
                    <a:pt x="801981" y="73990"/>
                    <a:pt x="801981" y="165261"/>
                  </a:cubicBezTo>
                  <a:lnTo>
                    <a:pt x="801981" y="1001511"/>
                  </a:lnTo>
                  <a:cubicBezTo>
                    <a:pt x="801981" y="1045342"/>
                    <a:pt x="784570" y="1087376"/>
                    <a:pt x="753578" y="1118369"/>
                  </a:cubicBezTo>
                  <a:cubicBezTo>
                    <a:pt x="722585" y="1149361"/>
                    <a:pt x="680550" y="1166773"/>
                    <a:pt x="636720" y="1166773"/>
                  </a:cubicBezTo>
                  <a:lnTo>
                    <a:pt x="165261" y="1166773"/>
                  </a:lnTo>
                  <a:cubicBezTo>
                    <a:pt x="121431" y="1166773"/>
                    <a:pt x="79396" y="1149361"/>
                    <a:pt x="48404" y="1118369"/>
                  </a:cubicBezTo>
                  <a:cubicBezTo>
                    <a:pt x="17411" y="1087376"/>
                    <a:pt x="0" y="1045342"/>
                    <a:pt x="0" y="1001511"/>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0" name="TextBox 10"/>
            <p:cNvSpPr txBox="1"/>
            <p:nvPr/>
          </p:nvSpPr>
          <p:spPr>
            <a:xfrm>
              <a:off x="0" y="-38100"/>
              <a:ext cx="801981" cy="120487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12" name="Freeform 12"/>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13" name="Group 13"/>
          <p:cNvGrpSpPr/>
          <p:nvPr/>
        </p:nvGrpSpPr>
        <p:grpSpPr>
          <a:xfrm>
            <a:off x="460177" y="4034383"/>
            <a:ext cx="3045023" cy="4335339"/>
            <a:chOff x="0" y="0"/>
            <a:chExt cx="801981" cy="1141818"/>
          </a:xfrm>
        </p:grpSpPr>
        <p:sp>
          <p:nvSpPr>
            <p:cNvPr id="14" name="Freeform 14"/>
            <p:cNvSpPr/>
            <p:nvPr/>
          </p:nvSpPr>
          <p:spPr>
            <a:xfrm>
              <a:off x="0" y="0"/>
              <a:ext cx="801981" cy="1141818"/>
            </a:xfrm>
            <a:custGeom>
              <a:avLst/>
              <a:gdLst/>
              <a:ahLst/>
              <a:cxnLst/>
              <a:rect l="l" t="t" r="r" b="b"/>
              <a:pathLst>
                <a:path w="801981" h="1141818">
                  <a:moveTo>
                    <a:pt x="165261" y="0"/>
                  </a:moveTo>
                  <a:lnTo>
                    <a:pt x="636720" y="0"/>
                  </a:lnTo>
                  <a:cubicBezTo>
                    <a:pt x="727991" y="0"/>
                    <a:pt x="801981" y="73990"/>
                    <a:pt x="801981" y="165261"/>
                  </a:cubicBezTo>
                  <a:lnTo>
                    <a:pt x="801981" y="976556"/>
                  </a:lnTo>
                  <a:cubicBezTo>
                    <a:pt x="801981" y="1020386"/>
                    <a:pt x="784570" y="1062421"/>
                    <a:pt x="753578" y="1093414"/>
                  </a:cubicBezTo>
                  <a:cubicBezTo>
                    <a:pt x="722585" y="1124406"/>
                    <a:pt x="680550" y="1141818"/>
                    <a:pt x="636720" y="1141818"/>
                  </a:cubicBezTo>
                  <a:lnTo>
                    <a:pt x="165261" y="1141818"/>
                  </a:lnTo>
                  <a:cubicBezTo>
                    <a:pt x="121431" y="1141818"/>
                    <a:pt x="79396" y="1124406"/>
                    <a:pt x="48404" y="1093414"/>
                  </a:cubicBezTo>
                  <a:cubicBezTo>
                    <a:pt x="17411" y="1062421"/>
                    <a:pt x="0" y="1020386"/>
                    <a:pt x="0" y="976556"/>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5" name="TextBox 15"/>
            <p:cNvSpPr txBox="1"/>
            <p:nvPr/>
          </p:nvSpPr>
          <p:spPr>
            <a:xfrm>
              <a:off x="0" y="-38100"/>
              <a:ext cx="801981" cy="11799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991736" y="5053438"/>
            <a:ext cx="3045023" cy="4940535"/>
            <a:chOff x="0" y="0"/>
            <a:chExt cx="801981" cy="1301211"/>
          </a:xfrm>
        </p:grpSpPr>
        <p:sp>
          <p:nvSpPr>
            <p:cNvPr id="17" name="Freeform 17"/>
            <p:cNvSpPr/>
            <p:nvPr/>
          </p:nvSpPr>
          <p:spPr>
            <a:xfrm>
              <a:off x="0" y="0"/>
              <a:ext cx="801981" cy="1301211"/>
            </a:xfrm>
            <a:custGeom>
              <a:avLst/>
              <a:gdLst/>
              <a:ahLst/>
              <a:cxnLst/>
              <a:rect l="l" t="t" r="r" b="b"/>
              <a:pathLst>
                <a:path w="801981" h="1301211">
                  <a:moveTo>
                    <a:pt x="165261" y="0"/>
                  </a:moveTo>
                  <a:lnTo>
                    <a:pt x="636720" y="0"/>
                  </a:lnTo>
                  <a:cubicBezTo>
                    <a:pt x="727991" y="0"/>
                    <a:pt x="801981" y="73990"/>
                    <a:pt x="801981" y="165261"/>
                  </a:cubicBezTo>
                  <a:lnTo>
                    <a:pt x="801981" y="1135949"/>
                  </a:lnTo>
                  <a:cubicBezTo>
                    <a:pt x="801981" y="1179780"/>
                    <a:pt x="784570" y="1221814"/>
                    <a:pt x="753578" y="1252807"/>
                  </a:cubicBezTo>
                  <a:cubicBezTo>
                    <a:pt x="722585" y="1283799"/>
                    <a:pt x="680550" y="1301211"/>
                    <a:pt x="636720" y="1301211"/>
                  </a:cubicBezTo>
                  <a:lnTo>
                    <a:pt x="165261" y="1301211"/>
                  </a:lnTo>
                  <a:cubicBezTo>
                    <a:pt x="121431" y="1301211"/>
                    <a:pt x="79396" y="1283799"/>
                    <a:pt x="48404" y="1252807"/>
                  </a:cubicBezTo>
                  <a:cubicBezTo>
                    <a:pt x="17411" y="1221814"/>
                    <a:pt x="0" y="1179780"/>
                    <a:pt x="0" y="1135949"/>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8" name="TextBox 18"/>
            <p:cNvSpPr txBox="1"/>
            <p:nvPr/>
          </p:nvSpPr>
          <p:spPr>
            <a:xfrm>
              <a:off x="0" y="-38100"/>
              <a:ext cx="801981" cy="1339311"/>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20" name="Group 20"/>
          <p:cNvGrpSpPr/>
          <p:nvPr/>
        </p:nvGrpSpPr>
        <p:grpSpPr>
          <a:xfrm>
            <a:off x="1877178" y="2228115"/>
            <a:ext cx="211020" cy="21102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388199" y="3042048"/>
            <a:ext cx="211020" cy="21102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14640" y="2228115"/>
            <a:ext cx="211020" cy="21102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5629790" y="2228115"/>
            <a:ext cx="211020" cy="21102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039600" y="3042048"/>
            <a:ext cx="211020" cy="21102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447675" y="2683110"/>
            <a:ext cx="3086100" cy="308610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914407" y="3173545"/>
            <a:ext cx="2152636" cy="215263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a:off x="1479423" y="3482431"/>
            <a:ext cx="1022604" cy="1534865"/>
          </a:xfrm>
          <a:custGeom>
            <a:avLst/>
            <a:gdLst/>
            <a:ahLst/>
            <a:cxnLst/>
            <a:rect l="l" t="t" r="r" b="b"/>
            <a:pathLst>
              <a:path w="1022604" h="1534865">
                <a:moveTo>
                  <a:pt x="0" y="0"/>
                </a:moveTo>
                <a:lnTo>
                  <a:pt x="1022604" y="0"/>
                </a:lnTo>
                <a:lnTo>
                  <a:pt x="1022604" y="1534865"/>
                </a:lnTo>
                <a:lnTo>
                  <a:pt x="0" y="1534865"/>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grpSp>
        <p:nvGrpSpPr>
          <p:cNvPr id="42" name="Group 42"/>
          <p:cNvGrpSpPr/>
          <p:nvPr/>
        </p:nvGrpSpPr>
        <p:grpSpPr>
          <a:xfrm>
            <a:off x="3950659" y="3540044"/>
            <a:ext cx="3086100" cy="308610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4417391" y="4006776"/>
            <a:ext cx="2152636" cy="2152636"/>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Freeform 48"/>
          <p:cNvSpPr/>
          <p:nvPr/>
        </p:nvSpPr>
        <p:spPr>
          <a:xfrm>
            <a:off x="4883826" y="4494279"/>
            <a:ext cx="1219767" cy="1177630"/>
          </a:xfrm>
          <a:custGeom>
            <a:avLst/>
            <a:gdLst/>
            <a:ahLst/>
            <a:cxnLst/>
            <a:rect l="l" t="t" r="r" b="b"/>
            <a:pathLst>
              <a:path w="1219767" h="1177630">
                <a:moveTo>
                  <a:pt x="0" y="0"/>
                </a:moveTo>
                <a:lnTo>
                  <a:pt x="1219767" y="0"/>
                </a:lnTo>
                <a:lnTo>
                  <a:pt x="1219767" y="1177630"/>
                </a:lnTo>
                <a:lnTo>
                  <a:pt x="0" y="1177630"/>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p:spPr>
      </p:sp>
      <p:grpSp>
        <p:nvGrpSpPr>
          <p:cNvPr id="49" name="Group 49"/>
          <p:cNvGrpSpPr/>
          <p:nvPr/>
        </p:nvGrpSpPr>
        <p:grpSpPr>
          <a:xfrm>
            <a:off x="7277100" y="2683110"/>
            <a:ext cx="3086100" cy="3086100"/>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51" name="TextBox 5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7743832" y="3173545"/>
            <a:ext cx="2152636" cy="2152636"/>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54" name="TextBox 5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5" name="Freeform 55"/>
          <p:cNvSpPr/>
          <p:nvPr/>
        </p:nvSpPr>
        <p:spPr>
          <a:xfrm>
            <a:off x="8146387" y="3561923"/>
            <a:ext cx="1347525" cy="1347525"/>
          </a:xfrm>
          <a:custGeom>
            <a:avLst/>
            <a:gdLst/>
            <a:ahLst/>
            <a:cxnLst/>
            <a:rect l="l" t="t" r="r" b="b"/>
            <a:pathLst>
              <a:path w="1347525" h="1347525">
                <a:moveTo>
                  <a:pt x="0" y="0"/>
                </a:moveTo>
                <a:lnTo>
                  <a:pt x="1347526" y="0"/>
                </a:lnTo>
                <a:lnTo>
                  <a:pt x="1347526" y="1347525"/>
                </a:lnTo>
                <a:lnTo>
                  <a:pt x="0" y="1347525"/>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sp>
      <p:grpSp>
        <p:nvGrpSpPr>
          <p:cNvPr id="56" name="Group 56"/>
          <p:cNvGrpSpPr/>
          <p:nvPr/>
        </p:nvGrpSpPr>
        <p:grpSpPr>
          <a:xfrm>
            <a:off x="10601325" y="3540044"/>
            <a:ext cx="3086100" cy="3086100"/>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11068792" y="4006776"/>
            <a:ext cx="2152636" cy="2152636"/>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11465667" y="4403652"/>
            <a:ext cx="1358885" cy="1358885"/>
          </a:xfrm>
          <a:custGeom>
            <a:avLst/>
            <a:gdLst/>
            <a:ahLst/>
            <a:cxnLst/>
            <a:rect l="l" t="t" r="r" b="b"/>
            <a:pathLst>
              <a:path w="1358885" h="1358885">
                <a:moveTo>
                  <a:pt x="0" y="0"/>
                </a:moveTo>
                <a:lnTo>
                  <a:pt x="1358885" y="0"/>
                </a:lnTo>
                <a:lnTo>
                  <a:pt x="1358885" y="1358884"/>
                </a:lnTo>
                <a:lnTo>
                  <a:pt x="0" y="13588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63" name="Group 63"/>
          <p:cNvGrpSpPr/>
          <p:nvPr/>
        </p:nvGrpSpPr>
        <p:grpSpPr>
          <a:xfrm>
            <a:off x="14192250" y="2683110"/>
            <a:ext cx="3086100" cy="3086100"/>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65" name="TextBox 6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4658982" y="3173545"/>
            <a:ext cx="2152636" cy="2152636"/>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9" name="Freeform 69"/>
          <p:cNvSpPr/>
          <p:nvPr/>
        </p:nvSpPr>
        <p:spPr>
          <a:xfrm>
            <a:off x="14905614" y="3327113"/>
            <a:ext cx="1659371" cy="1634481"/>
          </a:xfrm>
          <a:custGeom>
            <a:avLst/>
            <a:gdLst/>
            <a:ahLst/>
            <a:cxnLst/>
            <a:rect l="l" t="t" r="r" b="b"/>
            <a:pathLst>
              <a:path w="1659371" h="1634481">
                <a:moveTo>
                  <a:pt x="0" y="0"/>
                </a:moveTo>
                <a:lnTo>
                  <a:pt x="1659372" y="0"/>
                </a:lnTo>
                <a:lnTo>
                  <a:pt x="1659372" y="1634481"/>
                </a:lnTo>
                <a:lnTo>
                  <a:pt x="0" y="1634481"/>
                </a:lnTo>
                <a:lnTo>
                  <a:pt x="0" y="0"/>
                </a:lnTo>
                <a:close/>
              </a:path>
            </a:pathLst>
          </a:custGeom>
          <a:blipFill>
            <a:blip r:embed="rId14">
              <a:alphaModFix amt="30000"/>
              <a:extLst>
                <a:ext uri="{96DAC541-7B7A-43D3-8B79-37D633B846F1}">
                  <asvg:svgBlip xmlns:asvg="http://schemas.microsoft.com/office/drawing/2016/SVG/main" r:embed="rId15"/>
                </a:ext>
              </a:extLst>
            </a:blip>
            <a:stretch>
              <a:fillRect/>
            </a:stretch>
          </a:blipFill>
        </p:spPr>
      </p:sp>
      <p:sp>
        <p:nvSpPr>
          <p:cNvPr id="70" name="Freeform 70"/>
          <p:cNvSpPr/>
          <p:nvPr/>
        </p:nvSpPr>
        <p:spPr>
          <a:xfrm rot="2468302">
            <a:off x="2991841"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1" name="TextBox 71"/>
          <p:cNvSpPr txBox="1"/>
          <p:nvPr/>
        </p:nvSpPr>
        <p:spPr>
          <a:xfrm>
            <a:off x="1280815" y="1608255"/>
            <a:ext cx="1403747"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Initiation</a:t>
            </a:r>
          </a:p>
        </p:txBody>
      </p:sp>
      <p:sp>
        <p:nvSpPr>
          <p:cNvPr id="72" name="TextBox 72"/>
          <p:cNvSpPr txBox="1"/>
          <p:nvPr/>
        </p:nvSpPr>
        <p:spPr>
          <a:xfrm>
            <a:off x="4760165" y="2428485"/>
            <a:ext cx="1467088"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Planning</a:t>
            </a:r>
          </a:p>
        </p:txBody>
      </p:sp>
      <p:sp>
        <p:nvSpPr>
          <p:cNvPr id="73" name="TextBox 73"/>
          <p:cNvSpPr txBox="1"/>
          <p:nvPr/>
        </p:nvSpPr>
        <p:spPr>
          <a:xfrm>
            <a:off x="11356104" y="2447535"/>
            <a:ext cx="1780461" cy="495300"/>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Helvetica World"/>
                <a:ea typeface="Helvetica World"/>
                <a:cs typeface="Helvetica World"/>
                <a:sym typeface="Helvetica World"/>
              </a:rPr>
              <a:t>Monitoring</a:t>
            </a:r>
          </a:p>
        </p:txBody>
      </p:sp>
      <p:sp>
        <p:nvSpPr>
          <p:cNvPr id="74" name="TextBox 74"/>
          <p:cNvSpPr txBox="1"/>
          <p:nvPr/>
        </p:nvSpPr>
        <p:spPr>
          <a:xfrm>
            <a:off x="7987129" y="1608255"/>
            <a:ext cx="1666042"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Executing</a:t>
            </a:r>
          </a:p>
        </p:txBody>
      </p:sp>
      <p:sp>
        <p:nvSpPr>
          <p:cNvPr id="75" name="TextBox 75"/>
          <p:cNvSpPr txBox="1"/>
          <p:nvPr/>
        </p:nvSpPr>
        <p:spPr>
          <a:xfrm>
            <a:off x="15100221" y="1608255"/>
            <a:ext cx="1270159"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Closing</a:t>
            </a:r>
          </a:p>
        </p:txBody>
      </p:sp>
      <p:sp>
        <p:nvSpPr>
          <p:cNvPr id="76" name="Freeform 76"/>
          <p:cNvSpPr/>
          <p:nvPr/>
        </p:nvSpPr>
        <p:spPr>
          <a:xfrm rot="2390192">
            <a:off x="9688557" y="4769471"/>
            <a:ext cx="1626713" cy="506314"/>
          </a:xfrm>
          <a:custGeom>
            <a:avLst/>
            <a:gdLst/>
            <a:ahLst/>
            <a:cxnLst/>
            <a:rect l="l" t="t" r="r" b="b"/>
            <a:pathLst>
              <a:path w="1626713" h="506314">
                <a:moveTo>
                  <a:pt x="0" y="0"/>
                </a:moveTo>
                <a:lnTo>
                  <a:pt x="1626713" y="0"/>
                </a:lnTo>
                <a:lnTo>
                  <a:pt x="1626713" y="506315"/>
                </a:lnTo>
                <a:lnTo>
                  <a:pt x="0" y="506315"/>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7" name="Freeform 77"/>
          <p:cNvSpPr/>
          <p:nvPr/>
        </p:nvSpPr>
        <p:spPr>
          <a:xfrm rot="-2411041">
            <a:off x="6378361" y="4856947"/>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8" name="Freeform 78"/>
          <p:cNvSpPr/>
          <p:nvPr/>
        </p:nvSpPr>
        <p:spPr>
          <a:xfrm rot="-2380642">
            <a:off x="13001653"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9" name="TextBox 79"/>
          <p:cNvSpPr txBox="1"/>
          <p:nvPr/>
        </p:nvSpPr>
        <p:spPr>
          <a:xfrm>
            <a:off x="1071205" y="5978760"/>
            <a:ext cx="1822966" cy="666242"/>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Project Charter</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Project Initiation</a:t>
            </a:r>
          </a:p>
        </p:txBody>
      </p:sp>
      <p:sp>
        <p:nvSpPr>
          <p:cNvPr id="80" name="TextBox 80"/>
          <p:cNvSpPr txBox="1"/>
          <p:nvPr/>
        </p:nvSpPr>
        <p:spPr>
          <a:xfrm>
            <a:off x="4340946" y="6819037"/>
            <a:ext cx="2305526"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Scope &amp; Budget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WBS</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Gantt Chart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Communication Plan</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Risk Management</a:t>
            </a:r>
          </a:p>
        </p:txBody>
      </p:sp>
      <p:sp>
        <p:nvSpPr>
          <p:cNvPr id="81" name="TextBox 81"/>
          <p:cNvSpPr txBox="1"/>
          <p:nvPr/>
        </p:nvSpPr>
        <p:spPr>
          <a:xfrm>
            <a:off x="7398008" y="5978760"/>
            <a:ext cx="2803208"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Team Management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Resource Allocation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Task Execution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Quality Assurance</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Stakeholder Engagement</a:t>
            </a:r>
          </a:p>
        </p:txBody>
      </p:sp>
      <p:sp>
        <p:nvSpPr>
          <p:cNvPr id="82" name="TextBox 82"/>
          <p:cNvSpPr txBox="1"/>
          <p:nvPr/>
        </p:nvSpPr>
        <p:spPr>
          <a:xfrm>
            <a:off x="10914876" y="6819037"/>
            <a:ext cx="2458998" cy="1677797"/>
          </a:xfrm>
          <a:prstGeom prst="rect">
            <a:avLst/>
          </a:prstGeom>
        </p:spPr>
        <p:txBody>
          <a:bodyPr lIns="0" tIns="0" rIns="0" bIns="0" rtlCol="0" anchor="t">
            <a:spAutoFit/>
          </a:bodyPr>
          <a:lstStyle/>
          <a:p>
            <a:pPr algn="ctr">
              <a:lnSpc>
                <a:spcPts val="2548"/>
              </a:lnSpc>
            </a:pPr>
            <a:r>
              <a:rPr lang="en-US" sz="1820" b="1">
                <a:solidFill>
                  <a:srgbClr val="145A5D"/>
                </a:solidFill>
                <a:latin typeface="Helvetica World Bold"/>
                <a:ea typeface="Helvetica World Bold"/>
                <a:cs typeface="Helvetica World Bold"/>
                <a:sym typeface="Helvetica World Bold"/>
              </a:rPr>
              <a:t>Performance Tracking</a:t>
            </a:r>
          </a:p>
          <a:p>
            <a:pPr algn="ctr">
              <a:lnSpc>
                <a:spcPts val="2548"/>
              </a:lnSpc>
            </a:pPr>
            <a:r>
              <a:rPr lang="en-US" sz="1820" b="1">
                <a:solidFill>
                  <a:srgbClr val="145A5D"/>
                </a:solidFill>
                <a:latin typeface="Helvetica World Bold"/>
                <a:ea typeface="Helvetica World Bold"/>
                <a:cs typeface="Helvetica World Bold"/>
                <a:sym typeface="Helvetica World Bold"/>
              </a:rPr>
              <a:t>Progress Reporting</a:t>
            </a:r>
          </a:p>
          <a:p>
            <a:pPr algn="ctr">
              <a:lnSpc>
                <a:spcPts val="2548"/>
              </a:lnSpc>
            </a:pPr>
            <a:r>
              <a:rPr lang="en-US" sz="1820" b="1">
                <a:solidFill>
                  <a:srgbClr val="145A5D"/>
                </a:solidFill>
                <a:latin typeface="Helvetica World Bold"/>
                <a:ea typeface="Helvetica World Bold"/>
                <a:cs typeface="Helvetica World Bold"/>
                <a:sym typeface="Helvetica World Bold"/>
              </a:rPr>
              <a:t>Change Management</a:t>
            </a:r>
          </a:p>
          <a:p>
            <a:pPr algn="ctr">
              <a:lnSpc>
                <a:spcPts val="2548"/>
              </a:lnSpc>
            </a:pPr>
            <a:r>
              <a:rPr lang="en-US" sz="1820" b="1">
                <a:solidFill>
                  <a:srgbClr val="145A5D"/>
                </a:solidFill>
                <a:latin typeface="Helvetica World Bold"/>
                <a:ea typeface="Helvetica World Bold"/>
                <a:cs typeface="Helvetica World Bold"/>
                <a:sym typeface="Helvetica World Bold"/>
              </a:rPr>
              <a:t>Risk Monitoring</a:t>
            </a:r>
          </a:p>
          <a:p>
            <a:pPr algn="ctr">
              <a:lnSpc>
                <a:spcPts val="2548"/>
              </a:lnSpc>
              <a:spcBef>
                <a:spcPct val="0"/>
              </a:spcBef>
            </a:pPr>
            <a:r>
              <a:rPr lang="en-US" sz="1820" b="1">
                <a:solidFill>
                  <a:srgbClr val="145A5D"/>
                </a:solidFill>
                <a:latin typeface="Helvetica World Bold"/>
                <a:ea typeface="Helvetica World Bold"/>
                <a:cs typeface="Helvetica World Bold"/>
                <a:sym typeface="Helvetica World Bold"/>
              </a:rPr>
              <a:t>Issue Resolution</a:t>
            </a:r>
          </a:p>
        </p:txBody>
      </p:sp>
      <p:sp>
        <p:nvSpPr>
          <p:cNvPr id="83" name="TextBox 83"/>
          <p:cNvSpPr txBox="1"/>
          <p:nvPr/>
        </p:nvSpPr>
        <p:spPr>
          <a:xfrm>
            <a:off x="14462581" y="5978760"/>
            <a:ext cx="2545437"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Deliverable Handover</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Project Documentation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Team Release</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Lessons Learned</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Stakeholder Sign-off</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764735" y="-2290065"/>
            <a:ext cx="7630504" cy="8226958"/>
          </a:xfrm>
          <a:custGeom>
            <a:avLst/>
            <a:gdLst/>
            <a:ahLst/>
            <a:cxnLst/>
            <a:rect l="l" t="t" r="r" b="b"/>
            <a:pathLst>
              <a:path w="7630504" h="8226958">
                <a:moveTo>
                  <a:pt x="0" y="8226958"/>
                </a:moveTo>
                <a:lnTo>
                  <a:pt x="7630504" y="8226958"/>
                </a:lnTo>
                <a:lnTo>
                  <a:pt x="7630504" y="0"/>
                </a:lnTo>
                <a:lnTo>
                  <a:pt x="0" y="0"/>
                </a:lnTo>
                <a:lnTo>
                  <a:pt x="0" y="8226958"/>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8856543" y="1905224"/>
            <a:ext cx="14682409" cy="5453630"/>
          </a:xfrm>
          <a:custGeom>
            <a:avLst/>
            <a:gdLst/>
            <a:ahLst/>
            <a:cxnLst/>
            <a:rect l="l" t="t" r="r" b="b"/>
            <a:pathLst>
              <a:path w="14682409" h="5453630">
                <a:moveTo>
                  <a:pt x="0" y="0"/>
                </a:moveTo>
                <a:lnTo>
                  <a:pt x="14682409" y="0"/>
                </a:lnTo>
                <a:lnTo>
                  <a:pt x="14682409" y="5453630"/>
                </a:lnTo>
                <a:lnTo>
                  <a:pt x="0" y="5453630"/>
                </a:lnTo>
                <a:lnTo>
                  <a:pt x="0" y="0"/>
                </a:lnTo>
                <a:close/>
              </a:path>
            </a:pathLst>
          </a:custGeom>
          <a:blipFill>
            <a:blip r:embed="rId4">
              <a:extLst>
                <a:ext uri="{96DAC541-7B7A-43D3-8B79-37D633B846F1}">
                  <asvg:svgBlip xmlns:asvg="http://schemas.microsoft.com/office/drawing/2016/SVG/main" r:embed="rId5"/>
                </a:ext>
              </a:extLst>
            </a:blip>
            <a:stretch>
              <a:fillRect t="-49114" b="-40014"/>
            </a:stretch>
          </a:blipFill>
        </p:spPr>
      </p:sp>
      <p:sp>
        <p:nvSpPr>
          <p:cNvPr id="4" name="TextBox 4"/>
          <p:cNvSpPr txBox="1"/>
          <p:nvPr/>
        </p:nvSpPr>
        <p:spPr>
          <a:xfrm>
            <a:off x="6814321" y="634007"/>
            <a:ext cx="4659358"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Monitoring </a:t>
            </a:r>
          </a:p>
        </p:txBody>
      </p:sp>
      <p:grpSp>
        <p:nvGrpSpPr>
          <p:cNvPr id="5" name="Group 5"/>
          <p:cNvGrpSpPr/>
          <p:nvPr/>
        </p:nvGrpSpPr>
        <p:grpSpPr>
          <a:xfrm>
            <a:off x="7934023" y="2454221"/>
            <a:ext cx="1735751" cy="1766637"/>
            <a:chOff x="0" y="0"/>
            <a:chExt cx="812800" cy="827263"/>
          </a:xfrm>
        </p:grpSpPr>
        <p:sp>
          <p:nvSpPr>
            <p:cNvPr id="6" name="Freeform 6"/>
            <p:cNvSpPr/>
            <p:nvPr/>
          </p:nvSpPr>
          <p:spPr>
            <a:xfrm>
              <a:off x="0" y="0"/>
              <a:ext cx="812800" cy="827263"/>
            </a:xfrm>
            <a:custGeom>
              <a:avLst/>
              <a:gdLst/>
              <a:ahLst/>
              <a:cxnLst/>
              <a:rect l="l" t="t" r="r" b="b"/>
              <a:pathLst>
                <a:path w="812800" h="827263">
                  <a:moveTo>
                    <a:pt x="406400" y="0"/>
                  </a:moveTo>
                  <a:cubicBezTo>
                    <a:pt x="181951" y="0"/>
                    <a:pt x="0" y="185189"/>
                    <a:pt x="0" y="413632"/>
                  </a:cubicBezTo>
                  <a:cubicBezTo>
                    <a:pt x="0" y="642074"/>
                    <a:pt x="181951" y="827263"/>
                    <a:pt x="406400" y="827263"/>
                  </a:cubicBezTo>
                  <a:cubicBezTo>
                    <a:pt x="630849" y="827263"/>
                    <a:pt x="812800" y="642074"/>
                    <a:pt x="812800" y="413632"/>
                  </a:cubicBezTo>
                  <a:cubicBezTo>
                    <a:pt x="812800" y="185189"/>
                    <a:pt x="630849" y="0"/>
                    <a:pt x="406400" y="0"/>
                  </a:cubicBezTo>
                  <a:close/>
                </a:path>
              </a:pathLst>
            </a:custGeom>
            <a:solidFill>
              <a:srgbClr val="FFFFFF"/>
            </a:solidFill>
            <a:ln w="352425" cap="sq">
              <a:solidFill>
                <a:srgbClr val="7CD4D2"/>
              </a:solidFill>
              <a:prstDash val="solid"/>
              <a:miter/>
            </a:ln>
          </p:spPr>
        </p:sp>
        <p:sp>
          <p:nvSpPr>
            <p:cNvPr id="7" name="TextBox 7"/>
            <p:cNvSpPr txBox="1"/>
            <p:nvPr/>
          </p:nvSpPr>
          <p:spPr>
            <a:xfrm>
              <a:off x="76200" y="10881"/>
              <a:ext cx="660400" cy="738826"/>
            </a:xfrm>
            <a:prstGeom prst="rect">
              <a:avLst/>
            </a:prstGeom>
          </p:spPr>
          <p:txBody>
            <a:bodyPr lIns="50800" tIns="50800" rIns="50800" bIns="50800" rtlCol="0" anchor="ctr"/>
            <a:lstStyle/>
            <a:p>
              <a:pPr algn="ctr">
                <a:lnSpc>
                  <a:spcPts val="3749"/>
                </a:lnSpc>
              </a:pPr>
              <a:r>
                <a:rPr lang="en-US" sz="2499" b="1">
                  <a:solidFill>
                    <a:srgbClr val="191919"/>
                  </a:solidFill>
                  <a:latin typeface="Helvetica World Bold"/>
                  <a:ea typeface="Helvetica World Bold"/>
                  <a:cs typeface="Helvetica World Bold"/>
                  <a:sym typeface="Helvetica World Bold"/>
                </a:rPr>
                <a:t>01</a:t>
              </a:r>
            </a:p>
          </p:txBody>
        </p:sp>
      </p:grpSp>
      <p:sp>
        <p:nvSpPr>
          <p:cNvPr id="8" name="AutoShape 8"/>
          <p:cNvSpPr/>
          <p:nvPr/>
        </p:nvSpPr>
        <p:spPr>
          <a:xfrm flipV="1">
            <a:off x="9669774" y="3322096"/>
            <a:ext cx="2402364" cy="15443"/>
          </a:xfrm>
          <a:prstGeom prst="line">
            <a:avLst/>
          </a:prstGeom>
          <a:ln w="28575" cap="rnd">
            <a:solidFill>
              <a:srgbClr val="7CD4D2"/>
            </a:solidFill>
            <a:prstDash val="sysDash"/>
            <a:headEnd type="none" w="sm" len="sm"/>
            <a:tailEnd type="none" w="sm" len="sm"/>
          </a:ln>
        </p:spPr>
      </p:sp>
      <p:sp>
        <p:nvSpPr>
          <p:cNvPr id="9" name="TextBox 9"/>
          <p:cNvSpPr txBox="1"/>
          <p:nvPr/>
        </p:nvSpPr>
        <p:spPr>
          <a:xfrm>
            <a:off x="12253833" y="3081431"/>
            <a:ext cx="3142401" cy="443230"/>
          </a:xfrm>
          <a:prstGeom prst="rect">
            <a:avLst/>
          </a:prstGeom>
        </p:spPr>
        <p:txBody>
          <a:bodyPr lIns="0" tIns="0" rIns="0" bIns="0" rtlCol="0" anchor="t">
            <a:spAutoFit/>
          </a:bodyPr>
          <a:lstStyle/>
          <a:p>
            <a:pPr marL="0" lvl="0" indent="0" algn="l">
              <a:lnSpc>
                <a:spcPts val="3499"/>
              </a:lnSpc>
            </a:pPr>
            <a:r>
              <a:rPr lang="en-US" sz="2499" b="1" spc="97">
                <a:solidFill>
                  <a:srgbClr val="191919"/>
                </a:solidFill>
                <a:latin typeface="Helvetica World Bold"/>
                <a:ea typeface="Helvetica World Bold"/>
                <a:cs typeface="Helvetica World Bold"/>
                <a:sym typeface="Helvetica World Bold"/>
              </a:rPr>
              <a:t>Progress Tracking</a:t>
            </a:r>
          </a:p>
        </p:txBody>
      </p:sp>
      <p:grpSp>
        <p:nvGrpSpPr>
          <p:cNvPr id="10" name="Group 10"/>
          <p:cNvGrpSpPr/>
          <p:nvPr/>
        </p:nvGrpSpPr>
        <p:grpSpPr>
          <a:xfrm>
            <a:off x="9446173" y="3938290"/>
            <a:ext cx="1735751" cy="1766637"/>
            <a:chOff x="0" y="0"/>
            <a:chExt cx="812800" cy="827263"/>
          </a:xfrm>
        </p:grpSpPr>
        <p:sp>
          <p:nvSpPr>
            <p:cNvPr id="11" name="Freeform 11"/>
            <p:cNvSpPr/>
            <p:nvPr/>
          </p:nvSpPr>
          <p:spPr>
            <a:xfrm>
              <a:off x="0" y="0"/>
              <a:ext cx="812800" cy="827263"/>
            </a:xfrm>
            <a:custGeom>
              <a:avLst/>
              <a:gdLst/>
              <a:ahLst/>
              <a:cxnLst/>
              <a:rect l="l" t="t" r="r" b="b"/>
              <a:pathLst>
                <a:path w="812800" h="827263">
                  <a:moveTo>
                    <a:pt x="406400" y="0"/>
                  </a:moveTo>
                  <a:cubicBezTo>
                    <a:pt x="181951" y="0"/>
                    <a:pt x="0" y="185189"/>
                    <a:pt x="0" y="413632"/>
                  </a:cubicBezTo>
                  <a:cubicBezTo>
                    <a:pt x="0" y="642074"/>
                    <a:pt x="181951" y="827263"/>
                    <a:pt x="406400" y="827263"/>
                  </a:cubicBezTo>
                  <a:cubicBezTo>
                    <a:pt x="630849" y="827263"/>
                    <a:pt x="812800" y="642074"/>
                    <a:pt x="812800" y="413632"/>
                  </a:cubicBezTo>
                  <a:cubicBezTo>
                    <a:pt x="812800" y="185189"/>
                    <a:pt x="630849" y="0"/>
                    <a:pt x="406400" y="0"/>
                  </a:cubicBezTo>
                  <a:close/>
                </a:path>
              </a:pathLst>
            </a:custGeom>
            <a:solidFill>
              <a:srgbClr val="FFFFFF"/>
            </a:solidFill>
            <a:ln w="352425" cap="sq">
              <a:solidFill>
                <a:srgbClr val="4AB1B4"/>
              </a:solidFill>
              <a:prstDash val="solid"/>
              <a:miter/>
            </a:ln>
          </p:spPr>
        </p:sp>
        <p:sp>
          <p:nvSpPr>
            <p:cNvPr id="12" name="TextBox 12"/>
            <p:cNvSpPr txBox="1"/>
            <p:nvPr/>
          </p:nvSpPr>
          <p:spPr>
            <a:xfrm>
              <a:off x="76200" y="10881"/>
              <a:ext cx="660400" cy="738826"/>
            </a:xfrm>
            <a:prstGeom prst="rect">
              <a:avLst/>
            </a:prstGeom>
          </p:spPr>
          <p:txBody>
            <a:bodyPr lIns="50800" tIns="50800" rIns="50800" bIns="50800" rtlCol="0" anchor="ctr"/>
            <a:lstStyle/>
            <a:p>
              <a:pPr algn="ctr">
                <a:lnSpc>
                  <a:spcPts val="3749"/>
                </a:lnSpc>
              </a:pPr>
              <a:r>
                <a:rPr lang="en-US" sz="2499" b="1">
                  <a:solidFill>
                    <a:srgbClr val="191919"/>
                  </a:solidFill>
                  <a:latin typeface="Helvetica World Bold"/>
                  <a:ea typeface="Helvetica World Bold"/>
                  <a:cs typeface="Helvetica World Bold"/>
                  <a:sym typeface="Helvetica World Bold"/>
                </a:rPr>
                <a:t>02</a:t>
              </a:r>
            </a:p>
          </p:txBody>
        </p:sp>
      </p:grpSp>
      <p:grpSp>
        <p:nvGrpSpPr>
          <p:cNvPr id="13" name="Group 13"/>
          <p:cNvGrpSpPr/>
          <p:nvPr/>
        </p:nvGrpSpPr>
        <p:grpSpPr>
          <a:xfrm>
            <a:off x="6247974" y="3938290"/>
            <a:ext cx="1735751" cy="1766637"/>
            <a:chOff x="0" y="0"/>
            <a:chExt cx="812800" cy="827263"/>
          </a:xfrm>
        </p:grpSpPr>
        <p:sp>
          <p:nvSpPr>
            <p:cNvPr id="14" name="Freeform 14"/>
            <p:cNvSpPr/>
            <p:nvPr/>
          </p:nvSpPr>
          <p:spPr>
            <a:xfrm>
              <a:off x="0" y="0"/>
              <a:ext cx="812800" cy="827263"/>
            </a:xfrm>
            <a:custGeom>
              <a:avLst/>
              <a:gdLst/>
              <a:ahLst/>
              <a:cxnLst/>
              <a:rect l="l" t="t" r="r" b="b"/>
              <a:pathLst>
                <a:path w="812800" h="827263">
                  <a:moveTo>
                    <a:pt x="406400" y="0"/>
                  </a:moveTo>
                  <a:cubicBezTo>
                    <a:pt x="181951" y="0"/>
                    <a:pt x="0" y="185189"/>
                    <a:pt x="0" y="413632"/>
                  </a:cubicBezTo>
                  <a:cubicBezTo>
                    <a:pt x="0" y="642074"/>
                    <a:pt x="181951" y="827263"/>
                    <a:pt x="406400" y="827263"/>
                  </a:cubicBezTo>
                  <a:cubicBezTo>
                    <a:pt x="630849" y="827263"/>
                    <a:pt x="812800" y="642074"/>
                    <a:pt x="812800" y="413632"/>
                  </a:cubicBezTo>
                  <a:cubicBezTo>
                    <a:pt x="812800" y="185189"/>
                    <a:pt x="630849" y="0"/>
                    <a:pt x="406400" y="0"/>
                  </a:cubicBezTo>
                  <a:close/>
                </a:path>
              </a:pathLst>
            </a:custGeom>
            <a:solidFill>
              <a:srgbClr val="FFFFFF"/>
            </a:solidFill>
            <a:ln w="352425" cap="sq">
              <a:solidFill>
                <a:srgbClr val="191919"/>
              </a:solidFill>
              <a:prstDash val="solid"/>
              <a:miter/>
            </a:ln>
          </p:spPr>
        </p:sp>
        <p:sp>
          <p:nvSpPr>
            <p:cNvPr id="15" name="TextBox 15"/>
            <p:cNvSpPr txBox="1"/>
            <p:nvPr/>
          </p:nvSpPr>
          <p:spPr>
            <a:xfrm>
              <a:off x="76200" y="10881"/>
              <a:ext cx="660400" cy="738826"/>
            </a:xfrm>
            <a:prstGeom prst="rect">
              <a:avLst/>
            </a:prstGeom>
          </p:spPr>
          <p:txBody>
            <a:bodyPr lIns="50800" tIns="50800" rIns="50800" bIns="50800" rtlCol="0" anchor="ctr"/>
            <a:lstStyle/>
            <a:p>
              <a:pPr algn="ctr">
                <a:lnSpc>
                  <a:spcPts val="3749"/>
                </a:lnSpc>
              </a:pPr>
              <a:r>
                <a:rPr lang="en-US" sz="2499" b="1">
                  <a:solidFill>
                    <a:srgbClr val="191919"/>
                  </a:solidFill>
                  <a:latin typeface="Helvetica World Bold"/>
                  <a:ea typeface="Helvetica World Bold"/>
                  <a:cs typeface="Helvetica World Bold"/>
                  <a:sym typeface="Helvetica World Bold"/>
                </a:rPr>
                <a:t>06</a:t>
              </a:r>
            </a:p>
          </p:txBody>
        </p:sp>
      </p:grpSp>
      <p:grpSp>
        <p:nvGrpSpPr>
          <p:cNvPr id="16" name="Group 16"/>
          <p:cNvGrpSpPr/>
          <p:nvPr/>
        </p:nvGrpSpPr>
        <p:grpSpPr>
          <a:xfrm>
            <a:off x="9446173" y="5856846"/>
            <a:ext cx="1735751" cy="1766637"/>
            <a:chOff x="0" y="0"/>
            <a:chExt cx="812800" cy="827263"/>
          </a:xfrm>
        </p:grpSpPr>
        <p:sp>
          <p:nvSpPr>
            <p:cNvPr id="17" name="Freeform 17"/>
            <p:cNvSpPr/>
            <p:nvPr/>
          </p:nvSpPr>
          <p:spPr>
            <a:xfrm>
              <a:off x="0" y="0"/>
              <a:ext cx="812800" cy="827263"/>
            </a:xfrm>
            <a:custGeom>
              <a:avLst/>
              <a:gdLst/>
              <a:ahLst/>
              <a:cxnLst/>
              <a:rect l="l" t="t" r="r" b="b"/>
              <a:pathLst>
                <a:path w="812800" h="827263">
                  <a:moveTo>
                    <a:pt x="406400" y="0"/>
                  </a:moveTo>
                  <a:cubicBezTo>
                    <a:pt x="181951" y="0"/>
                    <a:pt x="0" y="185189"/>
                    <a:pt x="0" y="413632"/>
                  </a:cubicBezTo>
                  <a:cubicBezTo>
                    <a:pt x="0" y="642074"/>
                    <a:pt x="181951" y="827263"/>
                    <a:pt x="406400" y="827263"/>
                  </a:cubicBezTo>
                  <a:cubicBezTo>
                    <a:pt x="630849" y="827263"/>
                    <a:pt x="812800" y="642074"/>
                    <a:pt x="812800" y="413632"/>
                  </a:cubicBezTo>
                  <a:cubicBezTo>
                    <a:pt x="812800" y="185189"/>
                    <a:pt x="630849" y="0"/>
                    <a:pt x="406400" y="0"/>
                  </a:cubicBezTo>
                  <a:close/>
                </a:path>
              </a:pathLst>
            </a:custGeom>
            <a:solidFill>
              <a:srgbClr val="FFFFFF"/>
            </a:solidFill>
            <a:ln w="352425" cap="sq">
              <a:solidFill>
                <a:srgbClr val="37C9EF"/>
              </a:solidFill>
              <a:prstDash val="solid"/>
              <a:miter/>
            </a:ln>
          </p:spPr>
        </p:sp>
        <p:sp>
          <p:nvSpPr>
            <p:cNvPr id="18" name="TextBox 18"/>
            <p:cNvSpPr txBox="1"/>
            <p:nvPr/>
          </p:nvSpPr>
          <p:spPr>
            <a:xfrm>
              <a:off x="76200" y="10881"/>
              <a:ext cx="660400" cy="738826"/>
            </a:xfrm>
            <a:prstGeom prst="rect">
              <a:avLst/>
            </a:prstGeom>
          </p:spPr>
          <p:txBody>
            <a:bodyPr lIns="50800" tIns="50800" rIns="50800" bIns="50800" rtlCol="0" anchor="ctr"/>
            <a:lstStyle/>
            <a:p>
              <a:pPr algn="ctr">
                <a:lnSpc>
                  <a:spcPts val="3749"/>
                </a:lnSpc>
              </a:pPr>
              <a:r>
                <a:rPr lang="en-US" sz="2499" b="1">
                  <a:solidFill>
                    <a:srgbClr val="191919"/>
                  </a:solidFill>
                  <a:latin typeface="Helvetica World Bold"/>
                  <a:ea typeface="Helvetica World Bold"/>
                  <a:cs typeface="Helvetica World Bold"/>
                  <a:sym typeface="Helvetica World Bold"/>
                </a:rPr>
                <a:t>03</a:t>
              </a:r>
            </a:p>
          </p:txBody>
        </p:sp>
      </p:grpSp>
      <p:grpSp>
        <p:nvGrpSpPr>
          <p:cNvPr id="19" name="Group 19"/>
          <p:cNvGrpSpPr/>
          <p:nvPr/>
        </p:nvGrpSpPr>
        <p:grpSpPr>
          <a:xfrm>
            <a:off x="6247974" y="5856846"/>
            <a:ext cx="1735751" cy="1766637"/>
            <a:chOff x="0" y="0"/>
            <a:chExt cx="812800" cy="827263"/>
          </a:xfrm>
        </p:grpSpPr>
        <p:sp>
          <p:nvSpPr>
            <p:cNvPr id="20" name="Freeform 20"/>
            <p:cNvSpPr/>
            <p:nvPr/>
          </p:nvSpPr>
          <p:spPr>
            <a:xfrm>
              <a:off x="0" y="0"/>
              <a:ext cx="812800" cy="827263"/>
            </a:xfrm>
            <a:custGeom>
              <a:avLst/>
              <a:gdLst/>
              <a:ahLst/>
              <a:cxnLst/>
              <a:rect l="l" t="t" r="r" b="b"/>
              <a:pathLst>
                <a:path w="812800" h="827263">
                  <a:moveTo>
                    <a:pt x="406400" y="0"/>
                  </a:moveTo>
                  <a:cubicBezTo>
                    <a:pt x="181951" y="0"/>
                    <a:pt x="0" y="185189"/>
                    <a:pt x="0" y="413632"/>
                  </a:cubicBezTo>
                  <a:cubicBezTo>
                    <a:pt x="0" y="642074"/>
                    <a:pt x="181951" y="827263"/>
                    <a:pt x="406400" y="827263"/>
                  </a:cubicBezTo>
                  <a:cubicBezTo>
                    <a:pt x="630849" y="827263"/>
                    <a:pt x="812800" y="642074"/>
                    <a:pt x="812800" y="413632"/>
                  </a:cubicBezTo>
                  <a:cubicBezTo>
                    <a:pt x="812800" y="185189"/>
                    <a:pt x="630849" y="0"/>
                    <a:pt x="406400" y="0"/>
                  </a:cubicBezTo>
                  <a:close/>
                </a:path>
              </a:pathLst>
            </a:custGeom>
            <a:solidFill>
              <a:srgbClr val="FFFFFF"/>
            </a:solidFill>
            <a:ln w="352425" cap="sq">
              <a:solidFill>
                <a:srgbClr val="13538A"/>
              </a:solidFill>
              <a:prstDash val="solid"/>
              <a:miter/>
            </a:ln>
          </p:spPr>
        </p:sp>
        <p:sp>
          <p:nvSpPr>
            <p:cNvPr id="21" name="TextBox 21"/>
            <p:cNvSpPr txBox="1"/>
            <p:nvPr/>
          </p:nvSpPr>
          <p:spPr>
            <a:xfrm>
              <a:off x="76200" y="10881"/>
              <a:ext cx="660400" cy="738826"/>
            </a:xfrm>
            <a:prstGeom prst="rect">
              <a:avLst/>
            </a:prstGeom>
          </p:spPr>
          <p:txBody>
            <a:bodyPr lIns="50800" tIns="50800" rIns="50800" bIns="50800" rtlCol="0" anchor="ctr"/>
            <a:lstStyle/>
            <a:p>
              <a:pPr algn="ctr">
                <a:lnSpc>
                  <a:spcPts val="3749"/>
                </a:lnSpc>
              </a:pPr>
              <a:r>
                <a:rPr lang="en-US" sz="2499" b="1">
                  <a:solidFill>
                    <a:srgbClr val="191919"/>
                  </a:solidFill>
                  <a:latin typeface="Helvetica World Bold"/>
                  <a:ea typeface="Helvetica World Bold"/>
                  <a:cs typeface="Helvetica World Bold"/>
                  <a:sym typeface="Helvetica World Bold"/>
                </a:rPr>
                <a:t>05</a:t>
              </a:r>
            </a:p>
          </p:txBody>
        </p:sp>
      </p:grpSp>
      <p:grpSp>
        <p:nvGrpSpPr>
          <p:cNvPr id="22" name="Group 22"/>
          <p:cNvGrpSpPr/>
          <p:nvPr/>
        </p:nvGrpSpPr>
        <p:grpSpPr>
          <a:xfrm>
            <a:off x="7934023" y="7340915"/>
            <a:ext cx="1735751" cy="1766637"/>
            <a:chOff x="0" y="0"/>
            <a:chExt cx="812800" cy="827263"/>
          </a:xfrm>
        </p:grpSpPr>
        <p:sp>
          <p:nvSpPr>
            <p:cNvPr id="23" name="Freeform 23"/>
            <p:cNvSpPr/>
            <p:nvPr/>
          </p:nvSpPr>
          <p:spPr>
            <a:xfrm>
              <a:off x="0" y="0"/>
              <a:ext cx="812800" cy="827263"/>
            </a:xfrm>
            <a:custGeom>
              <a:avLst/>
              <a:gdLst/>
              <a:ahLst/>
              <a:cxnLst/>
              <a:rect l="l" t="t" r="r" b="b"/>
              <a:pathLst>
                <a:path w="812800" h="827263">
                  <a:moveTo>
                    <a:pt x="406400" y="0"/>
                  </a:moveTo>
                  <a:cubicBezTo>
                    <a:pt x="181951" y="0"/>
                    <a:pt x="0" y="185189"/>
                    <a:pt x="0" y="413632"/>
                  </a:cubicBezTo>
                  <a:cubicBezTo>
                    <a:pt x="0" y="642074"/>
                    <a:pt x="181951" y="827263"/>
                    <a:pt x="406400" y="827263"/>
                  </a:cubicBezTo>
                  <a:cubicBezTo>
                    <a:pt x="630849" y="827263"/>
                    <a:pt x="812800" y="642074"/>
                    <a:pt x="812800" y="413632"/>
                  </a:cubicBezTo>
                  <a:cubicBezTo>
                    <a:pt x="812800" y="185189"/>
                    <a:pt x="630849" y="0"/>
                    <a:pt x="406400" y="0"/>
                  </a:cubicBezTo>
                  <a:close/>
                </a:path>
              </a:pathLst>
            </a:custGeom>
            <a:solidFill>
              <a:srgbClr val="FFFFFF"/>
            </a:solidFill>
            <a:ln w="352425" cap="sq">
              <a:solidFill>
                <a:srgbClr val="2C92D5"/>
              </a:solidFill>
              <a:prstDash val="solid"/>
              <a:miter/>
            </a:ln>
          </p:spPr>
        </p:sp>
        <p:sp>
          <p:nvSpPr>
            <p:cNvPr id="24" name="TextBox 24"/>
            <p:cNvSpPr txBox="1"/>
            <p:nvPr/>
          </p:nvSpPr>
          <p:spPr>
            <a:xfrm>
              <a:off x="76200" y="10881"/>
              <a:ext cx="660400" cy="738826"/>
            </a:xfrm>
            <a:prstGeom prst="rect">
              <a:avLst/>
            </a:prstGeom>
          </p:spPr>
          <p:txBody>
            <a:bodyPr lIns="50800" tIns="50800" rIns="50800" bIns="50800" rtlCol="0" anchor="ctr"/>
            <a:lstStyle/>
            <a:p>
              <a:pPr algn="ctr">
                <a:lnSpc>
                  <a:spcPts val="3749"/>
                </a:lnSpc>
              </a:pPr>
              <a:r>
                <a:rPr lang="en-US" sz="2499" b="1">
                  <a:solidFill>
                    <a:srgbClr val="191919"/>
                  </a:solidFill>
                  <a:latin typeface="Helvetica World Bold"/>
                  <a:ea typeface="Helvetica World Bold"/>
                  <a:cs typeface="Helvetica World Bold"/>
                  <a:sym typeface="Helvetica World Bold"/>
                </a:rPr>
                <a:t>04</a:t>
              </a:r>
            </a:p>
          </p:txBody>
        </p:sp>
      </p:grpSp>
      <p:sp>
        <p:nvSpPr>
          <p:cNvPr id="25" name="AutoShape 25"/>
          <p:cNvSpPr/>
          <p:nvPr/>
        </p:nvSpPr>
        <p:spPr>
          <a:xfrm flipV="1">
            <a:off x="11181924" y="4806165"/>
            <a:ext cx="2471433" cy="15443"/>
          </a:xfrm>
          <a:prstGeom prst="line">
            <a:avLst/>
          </a:prstGeom>
          <a:ln w="28575" cap="rnd">
            <a:solidFill>
              <a:srgbClr val="4AB1B4"/>
            </a:solidFill>
            <a:prstDash val="sysDash"/>
            <a:headEnd type="none" w="sm" len="sm"/>
            <a:tailEnd type="none" w="sm" len="sm"/>
          </a:ln>
        </p:spPr>
      </p:sp>
      <p:sp>
        <p:nvSpPr>
          <p:cNvPr id="26" name="AutoShape 26"/>
          <p:cNvSpPr/>
          <p:nvPr/>
        </p:nvSpPr>
        <p:spPr>
          <a:xfrm flipV="1">
            <a:off x="11181924" y="6724722"/>
            <a:ext cx="2471433" cy="15443"/>
          </a:xfrm>
          <a:prstGeom prst="line">
            <a:avLst/>
          </a:prstGeom>
          <a:ln w="28575" cap="rnd">
            <a:solidFill>
              <a:srgbClr val="37C9EF"/>
            </a:solidFill>
            <a:prstDash val="sysDash"/>
            <a:headEnd type="none" w="sm" len="sm"/>
            <a:tailEnd type="none" w="sm" len="sm"/>
          </a:ln>
        </p:spPr>
      </p:sp>
      <p:sp>
        <p:nvSpPr>
          <p:cNvPr id="27" name="TextBox 27"/>
          <p:cNvSpPr txBox="1"/>
          <p:nvPr/>
        </p:nvSpPr>
        <p:spPr>
          <a:xfrm>
            <a:off x="13844083" y="4261911"/>
            <a:ext cx="2765957" cy="911860"/>
          </a:xfrm>
          <a:prstGeom prst="rect">
            <a:avLst/>
          </a:prstGeom>
        </p:spPr>
        <p:txBody>
          <a:bodyPr lIns="0" tIns="0" rIns="0" bIns="0" rtlCol="0" anchor="t">
            <a:spAutoFit/>
          </a:bodyPr>
          <a:lstStyle/>
          <a:p>
            <a:pPr marL="0" lvl="0" indent="0" algn="l">
              <a:lnSpc>
                <a:spcPts val="3499"/>
              </a:lnSpc>
            </a:pPr>
            <a:r>
              <a:rPr lang="en-US" sz="2499" b="1" spc="97">
                <a:solidFill>
                  <a:srgbClr val="191919"/>
                </a:solidFill>
                <a:latin typeface="Helvetica World Bold"/>
                <a:ea typeface="Helvetica World Bold"/>
                <a:cs typeface="Helvetica World Bold"/>
                <a:sym typeface="Helvetica World Bold"/>
              </a:rPr>
              <a:t>Performance Measurement</a:t>
            </a:r>
          </a:p>
        </p:txBody>
      </p:sp>
      <p:sp>
        <p:nvSpPr>
          <p:cNvPr id="28" name="TextBox 28"/>
          <p:cNvSpPr txBox="1"/>
          <p:nvPr/>
        </p:nvSpPr>
        <p:spPr>
          <a:xfrm>
            <a:off x="14013255" y="6249742"/>
            <a:ext cx="2765957" cy="911860"/>
          </a:xfrm>
          <a:prstGeom prst="rect">
            <a:avLst/>
          </a:prstGeom>
        </p:spPr>
        <p:txBody>
          <a:bodyPr lIns="0" tIns="0" rIns="0" bIns="0" rtlCol="0" anchor="t">
            <a:spAutoFit/>
          </a:bodyPr>
          <a:lstStyle/>
          <a:p>
            <a:pPr marL="0" lvl="0" indent="0" algn="l">
              <a:lnSpc>
                <a:spcPts val="3499"/>
              </a:lnSpc>
            </a:pPr>
            <a:r>
              <a:rPr lang="en-US" sz="2499" b="1" spc="97">
                <a:solidFill>
                  <a:srgbClr val="191919"/>
                </a:solidFill>
                <a:latin typeface="Helvetica World Bold"/>
                <a:ea typeface="Helvetica World Bold"/>
                <a:cs typeface="Helvetica World Bold"/>
                <a:sym typeface="Helvetica World Bold"/>
              </a:rPr>
              <a:t>Risk Assessment</a:t>
            </a:r>
          </a:p>
        </p:txBody>
      </p:sp>
      <p:sp>
        <p:nvSpPr>
          <p:cNvPr id="29" name="AutoShape 29"/>
          <p:cNvSpPr/>
          <p:nvPr/>
        </p:nvSpPr>
        <p:spPr>
          <a:xfrm>
            <a:off x="3757122" y="4806165"/>
            <a:ext cx="2490852" cy="15443"/>
          </a:xfrm>
          <a:prstGeom prst="line">
            <a:avLst/>
          </a:prstGeom>
          <a:ln w="28575" cap="rnd">
            <a:solidFill>
              <a:srgbClr val="191919"/>
            </a:solidFill>
            <a:prstDash val="sysDash"/>
            <a:headEnd type="none" w="sm" len="sm"/>
            <a:tailEnd type="none" w="sm" len="sm"/>
          </a:ln>
        </p:spPr>
      </p:sp>
      <p:sp>
        <p:nvSpPr>
          <p:cNvPr id="30" name="AutoShape 30"/>
          <p:cNvSpPr/>
          <p:nvPr/>
        </p:nvSpPr>
        <p:spPr>
          <a:xfrm>
            <a:off x="3757122" y="6724722"/>
            <a:ext cx="2490852" cy="15443"/>
          </a:xfrm>
          <a:prstGeom prst="line">
            <a:avLst/>
          </a:prstGeom>
          <a:ln w="28575" cap="rnd">
            <a:solidFill>
              <a:srgbClr val="13538A"/>
            </a:solidFill>
            <a:prstDash val="sysDash"/>
            <a:headEnd type="none" w="sm" len="sm"/>
            <a:tailEnd type="none" w="sm" len="sm"/>
          </a:ln>
        </p:spPr>
      </p:sp>
      <p:sp>
        <p:nvSpPr>
          <p:cNvPr id="31" name="AutoShape 31"/>
          <p:cNvSpPr/>
          <p:nvPr/>
        </p:nvSpPr>
        <p:spPr>
          <a:xfrm>
            <a:off x="5461021" y="8208791"/>
            <a:ext cx="2473002" cy="15443"/>
          </a:xfrm>
          <a:prstGeom prst="line">
            <a:avLst/>
          </a:prstGeom>
          <a:ln w="28575" cap="rnd">
            <a:solidFill>
              <a:srgbClr val="2C92D5"/>
            </a:solidFill>
            <a:prstDash val="sysDash"/>
            <a:headEnd type="none" w="sm" len="sm"/>
            <a:tailEnd type="none" w="sm" len="sm"/>
          </a:ln>
        </p:spPr>
      </p:sp>
      <p:sp>
        <p:nvSpPr>
          <p:cNvPr id="32" name="TextBox 32"/>
          <p:cNvSpPr txBox="1"/>
          <p:nvPr/>
        </p:nvSpPr>
        <p:spPr>
          <a:xfrm>
            <a:off x="687993" y="4261911"/>
            <a:ext cx="2802332" cy="911860"/>
          </a:xfrm>
          <a:prstGeom prst="rect">
            <a:avLst/>
          </a:prstGeom>
        </p:spPr>
        <p:txBody>
          <a:bodyPr lIns="0" tIns="0" rIns="0" bIns="0" rtlCol="0" anchor="t">
            <a:spAutoFit/>
          </a:bodyPr>
          <a:lstStyle/>
          <a:p>
            <a:pPr marL="0" lvl="0" indent="0" algn="r">
              <a:lnSpc>
                <a:spcPts val="3499"/>
              </a:lnSpc>
            </a:pPr>
            <a:r>
              <a:rPr lang="en-US" sz="2499" b="1" spc="97">
                <a:solidFill>
                  <a:srgbClr val="191919"/>
                </a:solidFill>
                <a:latin typeface="Helvetica World Bold"/>
                <a:ea typeface="Helvetica World Bold"/>
                <a:cs typeface="Helvetica World Bold"/>
                <a:sym typeface="Helvetica World Bold"/>
              </a:rPr>
              <a:t>Quality Control Checks</a:t>
            </a:r>
          </a:p>
        </p:txBody>
      </p:sp>
      <p:sp>
        <p:nvSpPr>
          <p:cNvPr id="33" name="TextBox 33"/>
          <p:cNvSpPr txBox="1"/>
          <p:nvPr/>
        </p:nvSpPr>
        <p:spPr>
          <a:xfrm>
            <a:off x="581025" y="6249742"/>
            <a:ext cx="2802332" cy="911860"/>
          </a:xfrm>
          <a:prstGeom prst="rect">
            <a:avLst/>
          </a:prstGeom>
        </p:spPr>
        <p:txBody>
          <a:bodyPr lIns="0" tIns="0" rIns="0" bIns="0" rtlCol="0" anchor="t">
            <a:spAutoFit/>
          </a:bodyPr>
          <a:lstStyle/>
          <a:p>
            <a:pPr marL="0" lvl="0" indent="0" algn="r">
              <a:lnSpc>
                <a:spcPts val="3499"/>
              </a:lnSpc>
            </a:pPr>
            <a:r>
              <a:rPr lang="en-US" sz="2499" b="1" spc="97">
                <a:solidFill>
                  <a:srgbClr val="191919"/>
                </a:solidFill>
                <a:latin typeface="Helvetica World Bold"/>
                <a:ea typeface="Helvetica World Bold"/>
                <a:cs typeface="Helvetica World Bold"/>
                <a:sym typeface="Helvetica World Bold"/>
              </a:rPr>
              <a:t>Change Control Management</a:t>
            </a:r>
          </a:p>
        </p:txBody>
      </p:sp>
      <p:sp>
        <p:nvSpPr>
          <p:cNvPr id="34" name="TextBox 34"/>
          <p:cNvSpPr txBox="1"/>
          <p:nvPr/>
        </p:nvSpPr>
        <p:spPr>
          <a:xfrm>
            <a:off x="1978102" y="7733811"/>
            <a:ext cx="3024446" cy="911860"/>
          </a:xfrm>
          <a:prstGeom prst="rect">
            <a:avLst/>
          </a:prstGeom>
        </p:spPr>
        <p:txBody>
          <a:bodyPr lIns="0" tIns="0" rIns="0" bIns="0" rtlCol="0" anchor="t">
            <a:spAutoFit/>
          </a:bodyPr>
          <a:lstStyle/>
          <a:p>
            <a:pPr marL="0" lvl="0" indent="0" algn="r">
              <a:lnSpc>
                <a:spcPts val="3499"/>
              </a:lnSpc>
            </a:pPr>
            <a:r>
              <a:rPr lang="en-US" sz="2499" b="1" spc="97">
                <a:solidFill>
                  <a:srgbClr val="191919"/>
                </a:solidFill>
                <a:latin typeface="Helvetica World Bold"/>
                <a:ea typeface="Helvetica World Bold"/>
                <a:cs typeface="Helvetica World Bold"/>
                <a:sym typeface="Helvetica World Bold"/>
              </a:rPr>
              <a:t>Stakeholder Communication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3" name="Freeform 3"/>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sp>
        <p:nvSpPr>
          <p:cNvPr id="4" name="Freeform 4"/>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sp>
        <p:nvSpPr>
          <p:cNvPr id="5" name="TextBox 5"/>
          <p:cNvSpPr txBox="1"/>
          <p:nvPr/>
        </p:nvSpPr>
        <p:spPr>
          <a:xfrm>
            <a:off x="443620" y="484602"/>
            <a:ext cx="8537094" cy="951784"/>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Performance Metrics</a:t>
            </a:r>
          </a:p>
        </p:txBody>
      </p:sp>
      <p:grpSp>
        <p:nvGrpSpPr>
          <p:cNvPr id="6" name="Group 6"/>
          <p:cNvGrpSpPr/>
          <p:nvPr/>
        </p:nvGrpSpPr>
        <p:grpSpPr>
          <a:xfrm>
            <a:off x="9597177" y="1955830"/>
            <a:ext cx="4985028" cy="485905"/>
            <a:chOff x="0" y="0"/>
            <a:chExt cx="1766291" cy="172166"/>
          </a:xfrm>
        </p:grpSpPr>
        <p:sp>
          <p:nvSpPr>
            <p:cNvPr id="7" name="Freeform 7"/>
            <p:cNvSpPr/>
            <p:nvPr/>
          </p:nvSpPr>
          <p:spPr>
            <a:xfrm>
              <a:off x="0" y="0"/>
              <a:ext cx="1766291" cy="172166"/>
            </a:xfrm>
            <a:custGeom>
              <a:avLst/>
              <a:gdLst/>
              <a:ahLst/>
              <a:cxnLst/>
              <a:rect l="l" t="t" r="r" b="b"/>
              <a:pathLst>
                <a:path w="1766291" h="172166">
                  <a:moveTo>
                    <a:pt x="0" y="0"/>
                  </a:moveTo>
                  <a:lnTo>
                    <a:pt x="1766291" y="0"/>
                  </a:lnTo>
                  <a:lnTo>
                    <a:pt x="1766291" y="172166"/>
                  </a:lnTo>
                  <a:lnTo>
                    <a:pt x="0" y="172166"/>
                  </a:lnTo>
                  <a:close/>
                </a:path>
              </a:pathLst>
            </a:custGeom>
            <a:solidFill>
              <a:srgbClr val="1F888D"/>
            </a:solidFill>
          </p:spPr>
        </p:sp>
        <p:sp>
          <p:nvSpPr>
            <p:cNvPr id="8" name="TextBox 8"/>
            <p:cNvSpPr txBox="1"/>
            <p:nvPr/>
          </p:nvSpPr>
          <p:spPr>
            <a:xfrm>
              <a:off x="0" y="-38100"/>
              <a:ext cx="1766291" cy="210266"/>
            </a:xfrm>
            <a:prstGeom prst="rect">
              <a:avLst/>
            </a:prstGeom>
          </p:spPr>
          <p:txBody>
            <a:bodyPr lIns="44400" tIns="44400" rIns="44400" bIns="44400" rtlCol="0" anchor="ctr"/>
            <a:lstStyle/>
            <a:p>
              <a:pPr algn="ctr">
                <a:lnSpc>
                  <a:spcPts val="2660"/>
                </a:lnSpc>
              </a:pPr>
              <a:endParaRPr/>
            </a:p>
          </p:txBody>
        </p:sp>
      </p:grpSp>
      <p:grpSp>
        <p:nvGrpSpPr>
          <p:cNvPr id="9" name="Group 9"/>
          <p:cNvGrpSpPr/>
          <p:nvPr/>
        </p:nvGrpSpPr>
        <p:grpSpPr>
          <a:xfrm>
            <a:off x="9597177" y="4769290"/>
            <a:ext cx="4985028" cy="485905"/>
            <a:chOff x="0" y="0"/>
            <a:chExt cx="1766291" cy="172166"/>
          </a:xfrm>
        </p:grpSpPr>
        <p:sp>
          <p:nvSpPr>
            <p:cNvPr id="10" name="Freeform 10"/>
            <p:cNvSpPr/>
            <p:nvPr/>
          </p:nvSpPr>
          <p:spPr>
            <a:xfrm>
              <a:off x="0" y="0"/>
              <a:ext cx="1766291" cy="172166"/>
            </a:xfrm>
            <a:custGeom>
              <a:avLst/>
              <a:gdLst/>
              <a:ahLst/>
              <a:cxnLst/>
              <a:rect l="l" t="t" r="r" b="b"/>
              <a:pathLst>
                <a:path w="1766291" h="172166">
                  <a:moveTo>
                    <a:pt x="0" y="0"/>
                  </a:moveTo>
                  <a:lnTo>
                    <a:pt x="1766291" y="0"/>
                  </a:lnTo>
                  <a:lnTo>
                    <a:pt x="1766291" y="172166"/>
                  </a:lnTo>
                  <a:lnTo>
                    <a:pt x="0" y="172166"/>
                  </a:lnTo>
                  <a:close/>
                </a:path>
              </a:pathLst>
            </a:custGeom>
            <a:solidFill>
              <a:srgbClr val="1F888D"/>
            </a:solidFill>
          </p:spPr>
        </p:sp>
        <p:sp>
          <p:nvSpPr>
            <p:cNvPr id="11" name="TextBox 11"/>
            <p:cNvSpPr txBox="1"/>
            <p:nvPr/>
          </p:nvSpPr>
          <p:spPr>
            <a:xfrm>
              <a:off x="0" y="-38100"/>
              <a:ext cx="1766291" cy="210266"/>
            </a:xfrm>
            <a:prstGeom prst="rect">
              <a:avLst/>
            </a:prstGeom>
          </p:spPr>
          <p:txBody>
            <a:bodyPr lIns="44400" tIns="44400" rIns="44400" bIns="44400" rtlCol="0" anchor="ctr"/>
            <a:lstStyle/>
            <a:p>
              <a:pPr algn="ctr">
                <a:lnSpc>
                  <a:spcPts val="2660"/>
                </a:lnSpc>
              </a:pPr>
              <a:endParaRPr/>
            </a:p>
          </p:txBody>
        </p:sp>
      </p:grpSp>
      <p:grpSp>
        <p:nvGrpSpPr>
          <p:cNvPr id="12" name="Group 12"/>
          <p:cNvGrpSpPr/>
          <p:nvPr/>
        </p:nvGrpSpPr>
        <p:grpSpPr>
          <a:xfrm>
            <a:off x="9597177" y="7548445"/>
            <a:ext cx="4985028" cy="485905"/>
            <a:chOff x="0" y="0"/>
            <a:chExt cx="1766291" cy="172166"/>
          </a:xfrm>
        </p:grpSpPr>
        <p:sp>
          <p:nvSpPr>
            <p:cNvPr id="13" name="Freeform 13"/>
            <p:cNvSpPr/>
            <p:nvPr/>
          </p:nvSpPr>
          <p:spPr>
            <a:xfrm>
              <a:off x="0" y="0"/>
              <a:ext cx="1766291" cy="172166"/>
            </a:xfrm>
            <a:custGeom>
              <a:avLst/>
              <a:gdLst/>
              <a:ahLst/>
              <a:cxnLst/>
              <a:rect l="l" t="t" r="r" b="b"/>
              <a:pathLst>
                <a:path w="1766291" h="172166">
                  <a:moveTo>
                    <a:pt x="0" y="0"/>
                  </a:moveTo>
                  <a:lnTo>
                    <a:pt x="1766291" y="0"/>
                  </a:lnTo>
                  <a:lnTo>
                    <a:pt x="1766291" y="172166"/>
                  </a:lnTo>
                  <a:lnTo>
                    <a:pt x="0" y="172166"/>
                  </a:lnTo>
                  <a:close/>
                </a:path>
              </a:pathLst>
            </a:custGeom>
            <a:solidFill>
              <a:srgbClr val="1F888D"/>
            </a:solidFill>
          </p:spPr>
        </p:sp>
        <p:sp>
          <p:nvSpPr>
            <p:cNvPr id="14" name="TextBox 14"/>
            <p:cNvSpPr txBox="1"/>
            <p:nvPr/>
          </p:nvSpPr>
          <p:spPr>
            <a:xfrm>
              <a:off x="0" y="-38100"/>
              <a:ext cx="1766291" cy="210266"/>
            </a:xfrm>
            <a:prstGeom prst="rect">
              <a:avLst/>
            </a:prstGeom>
          </p:spPr>
          <p:txBody>
            <a:bodyPr lIns="44400" tIns="44400" rIns="44400" bIns="44400" rtlCol="0" anchor="ctr"/>
            <a:lstStyle/>
            <a:p>
              <a:pPr algn="ctr">
                <a:lnSpc>
                  <a:spcPts val="2660"/>
                </a:lnSpc>
              </a:pPr>
              <a:endParaRPr/>
            </a:p>
          </p:txBody>
        </p:sp>
      </p:grpSp>
      <p:sp>
        <p:nvSpPr>
          <p:cNvPr id="15" name="TextBox 15"/>
          <p:cNvSpPr txBox="1"/>
          <p:nvPr/>
        </p:nvSpPr>
        <p:spPr>
          <a:xfrm>
            <a:off x="10057948" y="2736768"/>
            <a:ext cx="4063486" cy="534806"/>
          </a:xfrm>
          <a:prstGeom prst="rect">
            <a:avLst/>
          </a:prstGeom>
        </p:spPr>
        <p:txBody>
          <a:bodyPr lIns="0" tIns="0" rIns="0" bIns="0" rtlCol="0" anchor="t">
            <a:spAutoFit/>
          </a:bodyPr>
          <a:lstStyle/>
          <a:p>
            <a:pPr algn="ctr">
              <a:lnSpc>
                <a:spcPts val="3656"/>
              </a:lnSpc>
            </a:pPr>
            <a:r>
              <a:rPr lang="en-US" sz="3889" b="1">
                <a:solidFill>
                  <a:srgbClr val="145A5D"/>
                </a:solidFill>
                <a:latin typeface="Helvetica World Bold"/>
                <a:ea typeface="Helvetica World Bold"/>
                <a:cs typeface="Helvetica World Bold"/>
                <a:sym typeface="Helvetica World Bold"/>
              </a:rPr>
              <a:t>- $ 312.50</a:t>
            </a:r>
          </a:p>
        </p:txBody>
      </p:sp>
      <p:sp>
        <p:nvSpPr>
          <p:cNvPr id="16" name="TextBox 16"/>
          <p:cNvSpPr txBox="1"/>
          <p:nvPr/>
        </p:nvSpPr>
        <p:spPr>
          <a:xfrm>
            <a:off x="10221626" y="5550228"/>
            <a:ext cx="3736129" cy="534806"/>
          </a:xfrm>
          <a:prstGeom prst="rect">
            <a:avLst/>
          </a:prstGeom>
        </p:spPr>
        <p:txBody>
          <a:bodyPr lIns="0" tIns="0" rIns="0" bIns="0" rtlCol="0" anchor="t">
            <a:spAutoFit/>
          </a:bodyPr>
          <a:lstStyle/>
          <a:p>
            <a:pPr algn="ctr">
              <a:lnSpc>
                <a:spcPts val="3656"/>
              </a:lnSpc>
            </a:pPr>
            <a:r>
              <a:rPr lang="en-US" sz="3889" b="1">
                <a:solidFill>
                  <a:srgbClr val="145A5D"/>
                </a:solidFill>
                <a:latin typeface="Helvetica World Bold"/>
                <a:ea typeface="Helvetica World Bold"/>
                <a:cs typeface="Helvetica World Bold"/>
                <a:sym typeface="Helvetica World Bold"/>
              </a:rPr>
              <a:t>0.92</a:t>
            </a:r>
          </a:p>
        </p:txBody>
      </p:sp>
      <p:sp>
        <p:nvSpPr>
          <p:cNvPr id="17" name="TextBox 17"/>
          <p:cNvSpPr txBox="1"/>
          <p:nvPr/>
        </p:nvSpPr>
        <p:spPr>
          <a:xfrm>
            <a:off x="10221626" y="8255675"/>
            <a:ext cx="3736129" cy="534806"/>
          </a:xfrm>
          <a:prstGeom prst="rect">
            <a:avLst/>
          </a:prstGeom>
        </p:spPr>
        <p:txBody>
          <a:bodyPr lIns="0" tIns="0" rIns="0" bIns="0" rtlCol="0" anchor="t">
            <a:spAutoFit/>
          </a:bodyPr>
          <a:lstStyle/>
          <a:p>
            <a:pPr algn="ctr">
              <a:lnSpc>
                <a:spcPts val="3656"/>
              </a:lnSpc>
            </a:pPr>
            <a:r>
              <a:rPr lang="en-US" sz="3889" b="1">
                <a:solidFill>
                  <a:srgbClr val="145A5D"/>
                </a:solidFill>
                <a:latin typeface="Helvetica World Bold"/>
                <a:ea typeface="Helvetica World Bold"/>
                <a:cs typeface="Helvetica World Bold"/>
                <a:sym typeface="Helvetica World Bold"/>
              </a:rPr>
              <a:t>0.99</a:t>
            </a:r>
          </a:p>
        </p:txBody>
      </p:sp>
      <p:sp>
        <p:nvSpPr>
          <p:cNvPr id="18" name="TextBox 18"/>
          <p:cNvSpPr txBox="1"/>
          <p:nvPr/>
        </p:nvSpPr>
        <p:spPr>
          <a:xfrm>
            <a:off x="8827834" y="3430992"/>
            <a:ext cx="6523714" cy="671909"/>
          </a:xfrm>
          <a:prstGeom prst="rect">
            <a:avLst/>
          </a:prstGeom>
        </p:spPr>
        <p:txBody>
          <a:bodyPr lIns="0" tIns="0" rIns="0" bIns="0" rtlCol="0" anchor="t">
            <a:spAutoFit/>
          </a:bodyPr>
          <a:lstStyle/>
          <a:p>
            <a:pPr algn="ctr">
              <a:lnSpc>
                <a:spcPts val="2691"/>
              </a:lnSpc>
            </a:pPr>
            <a:r>
              <a:rPr lang="en-US" sz="1922">
                <a:solidFill>
                  <a:srgbClr val="000000"/>
                </a:solidFill>
                <a:latin typeface="Helvetica World"/>
                <a:ea typeface="Helvetica World"/>
                <a:cs typeface="Helvetica World"/>
                <a:sym typeface="Helvetica World"/>
              </a:rPr>
              <a:t>CV = EV - AC</a:t>
            </a:r>
          </a:p>
          <a:p>
            <a:pPr marL="0" lvl="0" indent="0" algn="ctr">
              <a:lnSpc>
                <a:spcPts val="2691"/>
              </a:lnSpc>
            </a:pPr>
            <a:r>
              <a:rPr lang="en-US" sz="1922">
                <a:solidFill>
                  <a:srgbClr val="000000"/>
                </a:solidFill>
                <a:latin typeface="Helvetica World"/>
                <a:ea typeface="Helvetica World"/>
                <a:cs typeface="Helvetica World"/>
                <a:sym typeface="Helvetica World"/>
              </a:rPr>
              <a:t>CV = $60,087.50 - $60,400 = -$312.50</a:t>
            </a:r>
          </a:p>
        </p:txBody>
      </p:sp>
      <p:sp>
        <p:nvSpPr>
          <p:cNvPr id="19" name="TextBox 19"/>
          <p:cNvSpPr txBox="1"/>
          <p:nvPr/>
        </p:nvSpPr>
        <p:spPr>
          <a:xfrm>
            <a:off x="8827834" y="6163737"/>
            <a:ext cx="6523714" cy="1013234"/>
          </a:xfrm>
          <a:prstGeom prst="rect">
            <a:avLst/>
          </a:prstGeom>
        </p:spPr>
        <p:txBody>
          <a:bodyPr lIns="0" tIns="0" rIns="0" bIns="0" rtlCol="0" anchor="t">
            <a:spAutoFit/>
          </a:bodyPr>
          <a:lstStyle/>
          <a:p>
            <a:pPr algn="ctr">
              <a:lnSpc>
                <a:spcPts val="2691"/>
              </a:lnSpc>
            </a:pPr>
            <a:r>
              <a:rPr lang="en-US" sz="1922">
                <a:solidFill>
                  <a:srgbClr val="000000"/>
                </a:solidFill>
                <a:latin typeface="Helvetica World"/>
                <a:ea typeface="Helvetica World"/>
                <a:cs typeface="Helvetica World"/>
                <a:sym typeface="Helvetica World"/>
              </a:rPr>
              <a:t>SPI = EV / PV</a:t>
            </a:r>
          </a:p>
          <a:p>
            <a:pPr algn="ctr">
              <a:lnSpc>
                <a:spcPts val="2691"/>
              </a:lnSpc>
            </a:pPr>
            <a:r>
              <a:rPr lang="en-US" sz="1922">
                <a:solidFill>
                  <a:srgbClr val="000000"/>
                </a:solidFill>
                <a:latin typeface="Helvetica World"/>
                <a:ea typeface="Helvetica World"/>
                <a:cs typeface="Helvetica World"/>
                <a:sym typeface="Helvetica World"/>
              </a:rPr>
              <a:t>SPI = $60,087.50 / $65,550 = 0.92</a:t>
            </a:r>
          </a:p>
          <a:p>
            <a:pPr marL="0" lvl="0" indent="0" algn="ctr">
              <a:lnSpc>
                <a:spcPts val="2691"/>
              </a:lnSpc>
            </a:pPr>
            <a:r>
              <a:rPr lang="en-US" sz="1922">
                <a:solidFill>
                  <a:srgbClr val="000000"/>
                </a:solidFill>
                <a:latin typeface="Helvetica World"/>
                <a:ea typeface="Helvetica World"/>
                <a:cs typeface="Helvetica World"/>
                <a:sym typeface="Helvetica World"/>
              </a:rPr>
              <a:t>SPI &lt; 1 indicate that the project is slightly behind schedule</a:t>
            </a:r>
          </a:p>
        </p:txBody>
      </p:sp>
      <p:sp>
        <p:nvSpPr>
          <p:cNvPr id="20" name="TextBox 20"/>
          <p:cNvSpPr txBox="1"/>
          <p:nvPr/>
        </p:nvSpPr>
        <p:spPr>
          <a:xfrm>
            <a:off x="10221626" y="2011815"/>
            <a:ext cx="3736129" cy="341717"/>
          </a:xfrm>
          <a:prstGeom prst="rect">
            <a:avLst/>
          </a:prstGeom>
        </p:spPr>
        <p:txBody>
          <a:bodyPr lIns="0" tIns="0" rIns="0" bIns="0" rtlCol="0" anchor="t">
            <a:spAutoFit/>
          </a:bodyPr>
          <a:lstStyle/>
          <a:p>
            <a:pPr marL="0" lvl="0" indent="0" algn="ctr">
              <a:lnSpc>
                <a:spcPts val="2454"/>
              </a:lnSpc>
            </a:pPr>
            <a:r>
              <a:rPr lang="en-US" sz="1932" b="1">
                <a:solidFill>
                  <a:srgbClr val="FFFFFF"/>
                </a:solidFill>
                <a:latin typeface="Helvetica World Bold"/>
                <a:ea typeface="Helvetica World Bold"/>
                <a:cs typeface="Helvetica World Bold"/>
                <a:sym typeface="Helvetica World Bold"/>
              </a:rPr>
              <a:t>Cost Variance (CV)</a:t>
            </a:r>
          </a:p>
        </p:txBody>
      </p:sp>
      <p:sp>
        <p:nvSpPr>
          <p:cNvPr id="21" name="TextBox 21"/>
          <p:cNvSpPr txBox="1"/>
          <p:nvPr/>
        </p:nvSpPr>
        <p:spPr>
          <a:xfrm>
            <a:off x="9861676" y="4825275"/>
            <a:ext cx="4456030" cy="341717"/>
          </a:xfrm>
          <a:prstGeom prst="rect">
            <a:avLst/>
          </a:prstGeom>
        </p:spPr>
        <p:txBody>
          <a:bodyPr lIns="0" tIns="0" rIns="0" bIns="0" rtlCol="0" anchor="t">
            <a:spAutoFit/>
          </a:bodyPr>
          <a:lstStyle/>
          <a:p>
            <a:pPr marL="0" lvl="0" indent="0" algn="ctr">
              <a:lnSpc>
                <a:spcPts val="2454"/>
              </a:lnSpc>
            </a:pPr>
            <a:r>
              <a:rPr lang="en-US" sz="1932" b="1">
                <a:solidFill>
                  <a:srgbClr val="FFFFFF"/>
                </a:solidFill>
                <a:latin typeface="Helvetica World Bold"/>
                <a:ea typeface="Helvetica World Bold"/>
                <a:cs typeface="Helvetica World Bold"/>
                <a:sym typeface="Helvetica World Bold"/>
              </a:rPr>
              <a:t>Schedule Performance Index (SPI)</a:t>
            </a:r>
          </a:p>
        </p:txBody>
      </p:sp>
      <p:sp>
        <p:nvSpPr>
          <p:cNvPr id="22" name="TextBox 22"/>
          <p:cNvSpPr txBox="1"/>
          <p:nvPr/>
        </p:nvSpPr>
        <p:spPr>
          <a:xfrm>
            <a:off x="9861676" y="7604430"/>
            <a:ext cx="4456030" cy="341717"/>
          </a:xfrm>
          <a:prstGeom prst="rect">
            <a:avLst/>
          </a:prstGeom>
        </p:spPr>
        <p:txBody>
          <a:bodyPr lIns="0" tIns="0" rIns="0" bIns="0" rtlCol="0" anchor="t">
            <a:spAutoFit/>
          </a:bodyPr>
          <a:lstStyle/>
          <a:p>
            <a:pPr marL="0" lvl="0" indent="0" algn="ctr">
              <a:lnSpc>
                <a:spcPts val="2454"/>
              </a:lnSpc>
            </a:pPr>
            <a:r>
              <a:rPr lang="en-US" sz="1932" b="1">
                <a:solidFill>
                  <a:srgbClr val="FFFFFF"/>
                </a:solidFill>
                <a:latin typeface="Helvetica World Bold"/>
                <a:ea typeface="Helvetica World Bold"/>
                <a:cs typeface="Helvetica World Bold"/>
                <a:sym typeface="Helvetica World Bold"/>
              </a:rPr>
              <a:t>Cost Performance Index (CPI)</a:t>
            </a:r>
          </a:p>
        </p:txBody>
      </p:sp>
      <p:sp>
        <p:nvSpPr>
          <p:cNvPr id="23" name="TextBox 23"/>
          <p:cNvSpPr txBox="1"/>
          <p:nvPr/>
        </p:nvSpPr>
        <p:spPr>
          <a:xfrm>
            <a:off x="8827834" y="8877256"/>
            <a:ext cx="6523714" cy="1013234"/>
          </a:xfrm>
          <a:prstGeom prst="rect">
            <a:avLst/>
          </a:prstGeom>
        </p:spPr>
        <p:txBody>
          <a:bodyPr lIns="0" tIns="0" rIns="0" bIns="0" rtlCol="0" anchor="t">
            <a:spAutoFit/>
          </a:bodyPr>
          <a:lstStyle/>
          <a:p>
            <a:pPr algn="ctr">
              <a:lnSpc>
                <a:spcPts val="2691"/>
              </a:lnSpc>
            </a:pPr>
            <a:r>
              <a:rPr lang="en-US" sz="1922">
                <a:solidFill>
                  <a:srgbClr val="000000"/>
                </a:solidFill>
                <a:latin typeface="Helvetica World"/>
                <a:ea typeface="Helvetica World"/>
                <a:cs typeface="Helvetica World"/>
                <a:sym typeface="Helvetica World"/>
              </a:rPr>
              <a:t>CPI = EV / AC</a:t>
            </a:r>
          </a:p>
          <a:p>
            <a:pPr algn="ctr">
              <a:lnSpc>
                <a:spcPts val="2691"/>
              </a:lnSpc>
            </a:pPr>
            <a:r>
              <a:rPr lang="en-US" sz="1922">
                <a:solidFill>
                  <a:srgbClr val="000000"/>
                </a:solidFill>
                <a:latin typeface="Helvetica World"/>
                <a:ea typeface="Helvetica World"/>
                <a:cs typeface="Helvetica World"/>
                <a:sym typeface="Helvetica World"/>
              </a:rPr>
              <a:t>CPI = $60,087.50 / $60,400 = 0.99</a:t>
            </a:r>
          </a:p>
          <a:p>
            <a:pPr marL="0" lvl="0" indent="0" algn="ctr">
              <a:lnSpc>
                <a:spcPts val="2691"/>
              </a:lnSpc>
            </a:pPr>
            <a:r>
              <a:rPr lang="en-US" sz="1922">
                <a:solidFill>
                  <a:srgbClr val="000000"/>
                </a:solidFill>
                <a:latin typeface="Helvetica World"/>
                <a:ea typeface="Helvetica World"/>
                <a:cs typeface="Helvetica World"/>
                <a:sym typeface="Helvetica World"/>
              </a:rPr>
              <a:t> CPI &lt; 1indicate that the project is slightly over budget</a:t>
            </a:r>
          </a:p>
        </p:txBody>
      </p:sp>
      <p:grpSp>
        <p:nvGrpSpPr>
          <p:cNvPr id="24" name="Group 24"/>
          <p:cNvGrpSpPr/>
          <p:nvPr/>
        </p:nvGrpSpPr>
        <p:grpSpPr>
          <a:xfrm>
            <a:off x="2569155" y="1955830"/>
            <a:ext cx="4985028" cy="485905"/>
            <a:chOff x="0" y="0"/>
            <a:chExt cx="1766291" cy="172166"/>
          </a:xfrm>
        </p:grpSpPr>
        <p:sp>
          <p:nvSpPr>
            <p:cNvPr id="25" name="Freeform 25"/>
            <p:cNvSpPr/>
            <p:nvPr/>
          </p:nvSpPr>
          <p:spPr>
            <a:xfrm>
              <a:off x="0" y="0"/>
              <a:ext cx="1766291" cy="172166"/>
            </a:xfrm>
            <a:custGeom>
              <a:avLst/>
              <a:gdLst/>
              <a:ahLst/>
              <a:cxnLst/>
              <a:rect l="l" t="t" r="r" b="b"/>
              <a:pathLst>
                <a:path w="1766291" h="172166">
                  <a:moveTo>
                    <a:pt x="0" y="0"/>
                  </a:moveTo>
                  <a:lnTo>
                    <a:pt x="1766291" y="0"/>
                  </a:lnTo>
                  <a:lnTo>
                    <a:pt x="1766291" y="172166"/>
                  </a:lnTo>
                  <a:lnTo>
                    <a:pt x="0" y="172166"/>
                  </a:lnTo>
                  <a:close/>
                </a:path>
              </a:pathLst>
            </a:custGeom>
            <a:solidFill>
              <a:srgbClr val="1F888D"/>
            </a:solidFill>
          </p:spPr>
        </p:sp>
        <p:sp>
          <p:nvSpPr>
            <p:cNvPr id="26" name="TextBox 26"/>
            <p:cNvSpPr txBox="1"/>
            <p:nvPr/>
          </p:nvSpPr>
          <p:spPr>
            <a:xfrm>
              <a:off x="0" y="-38100"/>
              <a:ext cx="1766291" cy="210266"/>
            </a:xfrm>
            <a:prstGeom prst="rect">
              <a:avLst/>
            </a:prstGeom>
          </p:spPr>
          <p:txBody>
            <a:bodyPr lIns="44400" tIns="44400" rIns="44400" bIns="44400" rtlCol="0" anchor="ctr"/>
            <a:lstStyle/>
            <a:p>
              <a:pPr algn="ctr">
                <a:lnSpc>
                  <a:spcPts val="2660"/>
                </a:lnSpc>
              </a:pPr>
              <a:endParaRPr/>
            </a:p>
          </p:txBody>
        </p:sp>
      </p:grpSp>
      <p:grpSp>
        <p:nvGrpSpPr>
          <p:cNvPr id="27" name="Group 27"/>
          <p:cNvGrpSpPr/>
          <p:nvPr/>
        </p:nvGrpSpPr>
        <p:grpSpPr>
          <a:xfrm>
            <a:off x="2569155" y="4769290"/>
            <a:ext cx="4985028" cy="485905"/>
            <a:chOff x="0" y="0"/>
            <a:chExt cx="1766291" cy="172166"/>
          </a:xfrm>
        </p:grpSpPr>
        <p:sp>
          <p:nvSpPr>
            <p:cNvPr id="28" name="Freeform 28"/>
            <p:cNvSpPr/>
            <p:nvPr/>
          </p:nvSpPr>
          <p:spPr>
            <a:xfrm>
              <a:off x="0" y="0"/>
              <a:ext cx="1766291" cy="172166"/>
            </a:xfrm>
            <a:custGeom>
              <a:avLst/>
              <a:gdLst/>
              <a:ahLst/>
              <a:cxnLst/>
              <a:rect l="l" t="t" r="r" b="b"/>
              <a:pathLst>
                <a:path w="1766291" h="172166">
                  <a:moveTo>
                    <a:pt x="0" y="0"/>
                  </a:moveTo>
                  <a:lnTo>
                    <a:pt x="1766291" y="0"/>
                  </a:lnTo>
                  <a:lnTo>
                    <a:pt x="1766291" y="172166"/>
                  </a:lnTo>
                  <a:lnTo>
                    <a:pt x="0" y="172166"/>
                  </a:lnTo>
                  <a:close/>
                </a:path>
              </a:pathLst>
            </a:custGeom>
            <a:solidFill>
              <a:srgbClr val="1F888D"/>
            </a:solidFill>
          </p:spPr>
        </p:sp>
        <p:sp>
          <p:nvSpPr>
            <p:cNvPr id="29" name="TextBox 29"/>
            <p:cNvSpPr txBox="1"/>
            <p:nvPr/>
          </p:nvSpPr>
          <p:spPr>
            <a:xfrm>
              <a:off x="0" y="-38100"/>
              <a:ext cx="1766291" cy="210266"/>
            </a:xfrm>
            <a:prstGeom prst="rect">
              <a:avLst/>
            </a:prstGeom>
          </p:spPr>
          <p:txBody>
            <a:bodyPr lIns="44400" tIns="44400" rIns="44400" bIns="44400" rtlCol="0" anchor="ctr"/>
            <a:lstStyle/>
            <a:p>
              <a:pPr algn="ctr">
                <a:lnSpc>
                  <a:spcPts val="2660"/>
                </a:lnSpc>
              </a:pPr>
              <a:endParaRPr/>
            </a:p>
          </p:txBody>
        </p:sp>
      </p:grpSp>
      <p:grpSp>
        <p:nvGrpSpPr>
          <p:cNvPr id="30" name="Group 30"/>
          <p:cNvGrpSpPr/>
          <p:nvPr/>
        </p:nvGrpSpPr>
        <p:grpSpPr>
          <a:xfrm>
            <a:off x="2569155" y="7548445"/>
            <a:ext cx="4985028" cy="485905"/>
            <a:chOff x="0" y="0"/>
            <a:chExt cx="1766291" cy="172166"/>
          </a:xfrm>
        </p:grpSpPr>
        <p:sp>
          <p:nvSpPr>
            <p:cNvPr id="31" name="Freeform 31"/>
            <p:cNvSpPr/>
            <p:nvPr/>
          </p:nvSpPr>
          <p:spPr>
            <a:xfrm>
              <a:off x="0" y="0"/>
              <a:ext cx="1766291" cy="172166"/>
            </a:xfrm>
            <a:custGeom>
              <a:avLst/>
              <a:gdLst/>
              <a:ahLst/>
              <a:cxnLst/>
              <a:rect l="l" t="t" r="r" b="b"/>
              <a:pathLst>
                <a:path w="1766291" h="172166">
                  <a:moveTo>
                    <a:pt x="0" y="0"/>
                  </a:moveTo>
                  <a:lnTo>
                    <a:pt x="1766291" y="0"/>
                  </a:lnTo>
                  <a:lnTo>
                    <a:pt x="1766291" y="172166"/>
                  </a:lnTo>
                  <a:lnTo>
                    <a:pt x="0" y="172166"/>
                  </a:lnTo>
                  <a:close/>
                </a:path>
              </a:pathLst>
            </a:custGeom>
            <a:solidFill>
              <a:srgbClr val="1F888D"/>
            </a:solidFill>
          </p:spPr>
        </p:sp>
        <p:sp>
          <p:nvSpPr>
            <p:cNvPr id="32" name="TextBox 32"/>
            <p:cNvSpPr txBox="1"/>
            <p:nvPr/>
          </p:nvSpPr>
          <p:spPr>
            <a:xfrm>
              <a:off x="0" y="-38100"/>
              <a:ext cx="1766291" cy="210266"/>
            </a:xfrm>
            <a:prstGeom prst="rect">
              <a:avLst/>
            </a:prstGeom>
          </p:spPr>
          <p:txBody>
            <a:bodyPr lIns="44400" tIns="44400" rIns="44400" bIns="44400" rtlCol="0" anchor="ctr"/>
            <a:lstStyle/>
            <a:p>
              <a:pPr algn="ctr">
                <a:lnSpc>
                  <a:spcPts val="2660"/>
                </a:lnSpc>
              </a:pPr>
              <a:endParaRPr/>
            </a:p>
          </p:txBody>
        </p:sp>
      </p:grpSp>
      <p:sp>
        <p:nvSpPr>
          <p:cNvPr id="33" name="TextBox 33"/>
          <p:cNvSpPr txBox="1"/>
          <p:nvPr/>
        </p:nvSpPr>
        <p:spPr>
          <a:xfrm>
            <a:off x="2477581" y="2736768"/>
            <a:ext cx="5076603" cy="534685"/>
          </a:xfrm>
          <a:prstGeom prst="rect">
            <a:avLst/>
          </a:prstGeom>
        </p:spPr>
        <p:txBody>
          <a:bodyPr lIns="0" tIns="0" rIns="0" bIns="0" rtlCol="0" anchor="t">
            <a:spAutoFit/>
          </a:bodyPr>
          <a:lstStyle/>
          <a:p>
            <a:pPr algn="ctr">
              <a:lnSpc>
                <a:spcPts val="3652"/>
              </a:lnSpc>
            </a:pPr>
            <a:r>
              <a:rPr lang="en-US" sz="3885" b="1">
                <a:solidFill>
                  <a:srgbClr val="145A5D"/>
                </a:solidFill>
                <a:latin typeface="Helvetica World Bold"/>
                <a:ea typeface="Helvetica World Bold"/>
                <a:cs typeface="Helvetica World Bold"/>
                <a:sym typeface="Helvetica World Bold"/>
              </a:rPr>
              <a:t>$ 65,550 &amp; $ 60,400</a:t>
            </a:r>
          </a:p>
        </p:txBody>
      </p:sp>
      <p:sp>
        <p:nvSpPr>
          <p:cNvPr id="34" name="TextBox 34"/>
          <p:cNvSpPr txBox="1"/>
          <p:nvPr/>
        </p:nvSpPr>
        <p:spPr>
          <a:xfrm>
            <a:off x="3193605" y="5550228"/>
            <a:ext cx="3736129" cy="534806"/>
          </a:xfrm>
          <a:prstGeom prst="rect">
            <a:avLst/>
          </a:prstGeom>
        </p:spPr>
        <p:txBody>
          <a:bodyPr lIns="0" tIns="0" rIns="0" bIns="0" rtlCol="0" anchor="t">
            <a:spAutoFit/>
          </a:bodyPr>
          <a:lstStyle/>
          <a:p>
            <a:pPr algn="ctr">
              <a:lnSpc>
                <a:spcPts val="3656"/>
              </a:lnSpc>
            </a:pPr>
            <a:r>
              <a:rPr lang="en-US" sz="3889" b="1">
                <a:solidFill>
                  <a:srgbClr val="145A5D"/>
                </a:solidFill>
                <a:latin typeface="Helvetica World Bold"/>
                <a:ea typeface="Helvetica World Bold"/>
                <a:cs typeface="Helvetica World Bold"/>
                <a:sym typeface="Helvetica World Bold"/>
              </a:rPr>
              <a:t>$ 60,087.50</a:t>
            </a:r>
          </a:p>
        </p:txBody>
      </p:sp>
      <p:sp>
        <p:nvSpPr>
          <p:cNvPr id="35" name="TextBox 35"/>
          <p:cNvSpPr txBox="1"/>
          <p:nvPr/>
        </p:nvSpPr>
        <p:spPr>
          <a:xfrm>
            <a:off x="3193605" y="8255675"/>
            <a:ext cx="3736129" cy="534806"/>
          </a:xfrm>
          <a:prstGeom prst="rect">
            <a:avLst/>
          </a:prstGeom>
        </p:spPr>
        <p:txBody>
          <a:bodyPr lIns="0" tIns="0" rIns="0" bIns="0" rtlCol="0" anchor="t">
            <a:spAutoFit/>
          </a:bodyPr>
          <a:lstStyle/>
          <a:p>
            <a:pPr algn="ctr">
              <a:lnSpc>
                <a:spcPts val="3656"/>
              </a:lnSpc>
            </a:pPr>
            <a:r>
              <a:rPr lang="en-US" sz="3889" b="1">
                <a:solidFill>
                  <a:srgbClr val="145A5D"/>
                </a:solidFill>
                <a:latin typeface="Helvetica World Bold"/>
                <a:ea typeface="Helvetica World Bold"/>
                <a:cs typeface="Helvetica World Bold"/>
                <a:sym typeface="Helvetica World Bold"/>
              </a:rPr>
              <a:t>- $ 5,462.50</a:t>
            </a:r>
          </a:p>
        </p:txBody>
      </p:sp>
      <p:sp>
        <p:nvSpPr>
          <p:cNvPr id="36" name="TextBox 36"/>
          <p:cNvSpPr txBox="1"/>
          <p:nvPr/>
        </p:nvSpPr>
        <p:spPr>
          <a:xfrm>
            <a:off x="1799813" y="3346482"/>
            <a:ext cx="6523714" cy="1013234"/>
          </a:xfrm>
          <a:prstGeom prst="rect">
            <a:avLst/>
          </a:prstGeom>
        </p:spPr>
        <p:txBody>
          <a:bodyPr lIns="0" tIns="0" rIns="0" bIns="0" rtlCol="0" anchor="t">
            <a:spAutoFit/>
          </a:bodyPr>
          <a:lstStyle/>
          <a:p>
            <a:pPr algn="ctr">
              <a:lnSpc>
                <a:spcPts val="2691"/>
              </a:lnSpc>
            </a:pPr>
            <a:r>
              <a:rPr lang="en-US" sz="1922">
                <a:solidFill>
                  <a:srgbClr val="000000"/>
                </a:solidFill>
                <a:latin typeface="Helvetica World"/>
                <a:ea typeface="Helvetica World"/>
                <a:cs typeface="Helvetica World"/>
                <a:sym typeface="Helvetica World"/>
              </a:rPr>
              <a:t>We're at the end of Q2 (50% of project duration):</a:t>
            </a:r>
          </a:p>
          <a:p>
            <a:pPr algn="ctr">
              <a:lnSpc>
                <a:spcPts val="2691"/>
              </a:lnSpc>
            </a:pPr>
            <a:r>
              <a:rPr lang="en-US" sz="1922">
                <a:solidFill>
                  <a:srgbClr val="000000"/>
                </a:solidFill>
                <a:latin typeface="Helvetica World"/>
                <a:ea typeface="Helvetica World"/>
                <a:cs typeface="Helvetica World"/>
                <a:sym typeface="Helvetica World"/>
              </a:rPr>
              <a:t>PV = 60% of budget (Q1 + Q2) = $65,550</a:t>
            </a:r>
          </a:p>
          <a:p>
            <a:pPr marL="0" lvl="0" indent="0" algn="ctr">
              <a:lnSpc>
                <a:spcPts val="2691"/>
              </a:lnSpc>
            </a:pPr>
            <a:r>
              <a:rPr lang="en-US" sz="1922">
                <a:solidFill>
                  <a:srgbClr val="000000"/>
                </a:solidFill>
                <a:latin typeface="Helvetica World"/>
                <a:ea typeface="Helvetica World"/>
                <a:cs typeface="Helvetica World"/>
                <a:sym typeface="Helvetica World"/>
              </a:rPr>
              <a:t>The actual cost at this point is $60,400</a:t>
            </a:r>
          </a:p>
        </p:txBody>
      </p:sp>
      <p:sp>
        <p:nvSpPr>
          <p:cNvPr id="37" name="TextBox 37"/>
          <p:cNvSpPr txBox="1"/>
          <p:nvPr/>
        </p:nvSpPr>
        <p:spPr>
          <a:xfrm>
            <a:off x="1799813" y="6248342"/>
            <a:ext cx="6523714" cy="671909"/>
          </a:xfrm>
          <a:prstGeom prst="rect">
            <a:avLst/>
          </a:prstGeom>
        </p:spPr>
        <p:txBody>
          <a:bodyPr lIns="0" tIns="0" rIns="0" bIns="0" rtlCol="0" anchor="t">
            <a:spAutoFit/>
          </a:bodyPr>
          <a:lstStyle/>
          <a:p>
            <a:pPr algn="ctr">
              <a:lnSpc>
                <a:spcPts val="2691"/>
              </a:lnSpc>
            </a:pPr>
            <a:r>
              <a:rPr lang="en-US" sz="1922">
                <a:solidFill>
                  <a:srgbClr val="000000"/>
                </a:solidFill>
                <a:latin typeface="Helvetica World"/>
                <a:ea typeface="Helvetica World"/>
                <a:cs typeface="Helvetica World"/>
                <a:sym typeface="Helvetica World"/>
              </a:rPr>
              <a:t>Almost 55% of work is completed:</a:t>
            </a:r>
          </a:p>
          <a:p>
            <a:pPr marL="0" lvl="0" indent="0" algn="ctr">
              <a:lnSpc>
                <a:spcPts val="2691"/>
              </a:lnSpc>
            </a:pPr>
            <a:r>
              <a:rPr lang="en-US" sz="1922">
                <a:solidFill>
                  <a:srgbClr val="000000"/>
                </a:solidFill>
                <a:latin typeface="Helvetica World"/>
                <a:ea typeface="Helvetica World"/>
                <a:cs typeface="Helvetica World"/>
                <a:sym typeface="Helvetica World"/>
              </a:rPr>
              <a:t>EV = 55% of $109,250 = $60,087.50</a:t>
            </a:r>
          </a:p>
        </p:txBody>
      </p:sp>
      <p:sp>
        <p:nvSpPr>
          <p:cNvPr id="38" name="TextBox 38"/>
          <p:cNvSpPr txBox="1"/>
          <p:nvPr/>
        </p:nvSpPr>
        <p:spPr>
          <a:xfrm>
            <a:off x="2755269" y="2011815"/>
            <a:ext cx="4612801" cy="341717"/>
          </a:xfrm>
          <a:prstGeom prst="rect">
            <a:avLst/>
          </a:prstGeom>
        </p:spPr>
        <p:txBody>
          <a:bodyPr lIns="0" tIns="0" rIns="0" bIns="0" rtlCol="0" anchor="t">
            <a:spAutoFit/>
          </a:bodyPr>
          <a:lstStyle/>
          <a:p>
            <a:pPr marL="0" lvl="0" indent="0" algn="ctr">
              <a:lnSpc>
                <a:spcPts val="2454"/>
              </a:lnSpc>
            </a:pPr>
            <a:r>
              <a:rPr lang="en-US" sz="1932" b="1">
                <a:solidFill>
                  <a:srgbClr val="FFFFFF"/>
                </a:solidFill>
                <a:latin typeface="Helvetica World Bold"/>
                <a:ea typeface="Helvetica World Bold"/>
                <a:cs typeface="Helvetica World Bold"/>
                <a:sym typeface="Helvetica World Bold"/>
              </a:rPr>
              <a:t>Planned Value (PV) &amp; Actual Cost (AC)</a:t>
            </a:r>
          </a:p>
        </p:txBody>
      </p:sp>
      <p:sp>
        <p:nvSpPr>
          <p:cNvPr id="39" name="TextBox 39"/>
          <p:cNvSpPr txBox="1"/>
          <p:nvPr/>
        </p:nvSpPr>
        <p:spPr>
          <a:xfrm>
            <a:off x="2833654" y="4825275"/>
            <a:ext cx="4456030" cy="341717"/>
          </a:xfrm>
          <a:prstGeom prst="rect">
            <a:avLst/>
          </a:prstGeom>
        </p:spPr>
        <p:txBody>
          <a:bodyPr lIns="0" tIns="0" rIns="0" bIns="0" rtlCol="0" anchor="t">
            <a:spAutoFit/>
          </a:bodyPr>
          <a:lstStyle/>
          <a:p>
            <a:pPr marL="0" lvl="0" indent="0" algn="ctr">
              <a:lnSpc>
                <a:spcPts val="2454"/>
              </a:lnSpc>
            </a:pPr>
            <a:r>
              <a:rPr lang="en-US" sz="1932" b="1">
                <a:solidFill>
                  <a:srgbClr val="FFFFFF"/>
                </a:solidFill>
                <a:latin typeface="Helvetica World Bold"/>
                <a:ea typeface="Helvetica World Bold"/>
                <a:cs typeface="Helvetica World Bold"/>
                <a:sym typeface="Helvetica World Bold"/>
              </a:rPr>
              <a:t>Earned Value (EV)</a:t>
            </a:r>
          </a:p>
        </p:txBody>
      </p:sp>
      <p:sp>
        <p:nvSpPr>
          <p:cNvPr id="40" name="TextBox 40"/>
          <p:cNvSpPr txBox="1"/>
          <p:nvPr/>
        </p:nvSpPr>
        <p:spPr>
          <a:xfrm>
            <a:off x="2833654" y="7604430"/>
            <a:ext cx="4456030" cy="341717"/>
          </a:xfrm>
          <a:prstGeom prst="rect">
            <a:avLst/>
          </a:prstGeom>
        </p:spPr>
        <p:txBody>
          <a:bodyPr lIns="0" tIns="0" rIns="0" bIns="0" rtlCol="0" anchor="t">
            <a:spAutoFit/>
          </a:bodyPr>
          <a:lstStyle/>
          <a:p>
            <a:pPr marL="0" lvl="0" indent="0" algn="ctr">
              <a:lnSpc>
                <a:spcPts val="2454"/>
              </a:lnSpc>
            </a:pPr>
            <a:r>
              <a:rPr lang="en-US" sz="1932" b="1">
                <a:solidFill>
                  <a:srgbClr val="FFFFFF"/>
                </a:solidFill>
                <a:latin typeface="Helvetica World Bold"/>
                <a:ea typeface="Helvetica World Bold"/>
                <a:cs typeface="Helvetica World Bold"/>
                <a:sym typeface="Helvetica World Bold"/>
              </a:rPr>
              <a:t>Schedule Variance (SV)</a:t>
            </a:r>
          </a:p>
        </p:txBody>
      </p:sp>
      <p:sp>
        <p:nvSpPr>
          <p:cNvPr id="41" name="TextBox 41"/>
          <p:cNvSpPr txBox="1"/>
          <p:nvPr/>
        </p:nvSpPr>
        <p:spPr>
          <a:xfrm>
            <a:off x="1799813" y="8985714"/>
            <a:ext cx="6523714" cy="671909"/>
          </a:xfrm>
          <a:prstGeom prst="rect">
            <a:avLst/>
          </a:prstGeom>
        </p:spPr>
        <p:txBody>
          <a:bodyPr lIns="0" tIns="0" rIns="0" bIns="0" rtlCol="0" anchor="t">
            <a:spAutoFit/>
          </a:bodyPr>
          <a:lstStyle/>
          <a:p>
            <a:pPr algn="ctr">
              <a:lnSpc>
                <a:spcPts val="2691"/>
              </a:lnSpc>
            </a:pPr>
            <a:r>
              <a:rPr lang="en-US" sz="1922">
                <a:solidFill>
                  <a:srgbClr val="000000"/>
                </a:solidFill>
                <a:latin typeface="Helvetica World"/>
                <a:ea typeface="Helvetica World"/>
                <a:cs typeface="Helvetica World"/>
                <a:sym typeface="Helvetica World"/>
              </a:rPr>
              <a:t>SV = EV - PV</a:t>
            </a:r>
          </a:p>
          <a:p>
            <a:pPr marL="0" lvl="0" indent="0" algn="ctr">
              <a:lnSpc>
                <a:spcPts val="2691"/>
              </a:lnSpc>
            </a:pPr>
            <a:r>
              <a:rPr lang="en-US" sz="1922">
                <a:solidFill>
                  <a:srgbClr val="000000"/>
                </a:solidFill>
                <a:latin typeface="Helvetica World"/>
                <a:ea typeface="Helvetica World"/>
                <a:cs typeface="Helvetica World"/>
                <a:sym typeface="Helvetica World"/>
              </a:rPr>
              <a:t>SV = $60,087.50 - $65,550 = -$5,462.50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a:off x="8607579" y="3841857"/>
            <a:ext cx="14682409" cy="5453630"/>
          </a:xfrm>
          <a:custGeom>
            <a:avLst/>
            <a:gdLst/>
            <a:ahLst/>
            <a:cxnLst/>
            <a:rect l="l" t="t" r="r" b="b"/>
            <a:pathLst>
              <a:path w="14682409" h="5453630">
                <a:moveTo>
                  <a:pt x="14682408" y="0"/>
                </a:moveTo>
                <a:lnTo>
                  <a:pt x="0" y="0"/>
                </a:lnTo>
                <a:lnTo>
                  <a:pt x="0" y="5453631"/>
                </a:lnTo>
                <a:lnTo>
                  <a:pt x="14682408" y="5453631"/>
                </a:lnTo>
                <a:lnTo>
                  <a:pt x="14682408" y="0"/>
                </a:lnTo>
                <a:close/>
              </a:path>
            </a:pathLst>
          </a:custGeom>
          <a:blipFill>
            <a:blip r:embed="rId2">
              <a:extLst>
                <a:ext uri="{96DAC541-7B7A-43D3-8B79-37D633B846F1}">
                  <asvg:svgBlip xmlns:asvg="http://schemas.microsoft.com/office/drawing/2016/SVG/main" r:embed="rId3"/>
                </a:ext>
              </a:extLst>
            </a:blip>
            <a:stretch>
              <a:fillRect t="-49114" b="-40014"/>
            </a:stretch>
          </a:blipFill>
        </p:spPr>
      </p:sp>
      <p:sp>
        <p:nvSpPr>
          <p:cNvPr id="3" name="Freeform 3"/>
          <p:cNvSpPr/>
          <p:nvPr/>
        </p:nvSpPr>
        <p:spPr>
          <a:xfrm flipV="1">
            <a:off x="-417827" y="-4018055"/>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3620" y="484602"/>
            <a:ext cx="8966284"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Change Management</a:t>
            </a:r>
          </a:p>
        </p:txBody>
      </p:sp>
      <p:sp>
        <p:nvSpPr>
          <p:cNvPr id="5" name="Freeform 5"/>
          <p:cNvSpPr/>
          <p:nvPr/>
        </p:nvSpPr>
        <p:spPr>
          <a:xfrm>
            <a:off x="6292928" y="3575976"/>
            <a:ext cx="1804295" cy="1427648"/>
          </a:xfrm>
          <a:custGeom>
            <a:avLst/>
            <a:gdLst/>
            <a:ahLst/>
            <a:cxnLst/>
            <a:rect l="l" t="t" r="r" b="b"/>
            <a:pathLst>
              <a:path w="1804295" h="1427648">
                <a:moveTo>
                  <a:pt x="0" y="0"/>
                </a:moveTo>
                <a:lnTo>
                  <a:pt x="1804295" y="0"/>
                </a:lnTo>
                <a:lnTo>
                  <a:pt x="1804295" y="1427648"/>
                </a:lnTo>
                <a:lnTo>
                  <a:pt x="0" y="1427648"/>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6" name="AutoShape 6"/>
          <p:cNvSpPr/>
          <p:nvPr/>
        </p:nvSpPr>
        <p:spPr>
          <a:xfrm>
            <a:off x="7360527" y="4008824"/>
            <a:ext cx="642635" cy="0"/>
          </a:xfrm>
          <a:prstGeom prst="line">
            <a:avLst/>
          </a:prstGeom>
          <a:ln w="28575" cap="flat">
            <a:solidFill>
              <a:srgbClr val="3C5679"/>
            </a:solidFill>
            <a:prstDash val="sysDash"/>
            <a:headEnd type="oval" w="lg" len="lg"/>
            <a:tailEnd type="none" w="sm" len="sm"/>
          </a:ln>
        </p:spPr>
      </p:sp>
      <p:sp>
        <p:nvSpPr>
          <p:cNvPr id="7" name="AutoShape 7"/>
          <p:cNvSpPr/>
          <p:nvPr/>
        </p:nvSpPr>
        <p:spPr>
          <a:xfrm>
            <a:off x="6029362" y="5700465"/>
            <a:ext cx="1944145" cy="0"/>
          </a:xfrm>
          <a:prstGeom prst="line">
            <a:avLst/>
          </a:prstGeom>
          <a:ln w="28575" cap="flat">
            <a:solidFill>
              <a:srgbClr val="3C5679"/>
            </a:solidFill>
            <a:prstDash val="sysDash"/>
            <a:headEnd type="oval" w="lg" len="lg"/>
            <a:tailEnd type="none" w="sm" len="sm"/>
          </a:ln>
        </p:spPr>
      </p:sp>
      <p:sp>
        <p:nvSpPr>
          <p:cNvPr id="8" name="Freeform 8"/>
          <p:cNvSpPr/>
          <p:nvPr/>
        </p:nvSpPr>
        <p:spPr>
          <a:xfrm>
            <a:off x="5390780" y="5202190"/>
            <a:ext cx="1804295" cy="1427648"/>
          </a:xfrm>
          <a:custGeom>
            <a:avLst/>
            <a:gdLst/>
            <a:ahLst/>
            <a:cxnLst/>
            <a:rect l="l" t="t" r="r" b="b"/>
            <a:pathLst>
              <a:path w="1804295" h="1427648">
                <a:moveTo>
                  <a:pt x="0" y="0"/>
                </a:moveTo>
                <a:lnTo>
                  <a:pt x="1804295" y="0"/>
                </a:lnTo>
                <a:lnTo>
                  <a:pt x="1804295" y="1427649"/>
                </a:lnTo>
                <a:lnTo>
                  <a:pt x="0" y="142764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9" name="AutoShape 9"/>
          <p:cNvSpPr/>
          <p:nvPr/>
        </p:nvSpPr>
        <p:spPr>
          <a:xfrm>
            <a:off x="7360527" y="7677743"/>
            <a:ext cx="612981" cy="0"/>
          </a:xfrm>
          <a:prstGeom prst="line">
            <a:avLst/>
          </a:prstGeom>
          <a:ln w="28575" cap="flat">
            <a:solidFill>
              <a:srgbClr val="3C5679"/>
            </a:solidFill>
            <a:prstDash val="sysDash"/>
            <a:headEnd type="oval" w="lg" len="lg"/>
            <a:tailEnd type="none" w="sm" len="sm"/>
          </a:ln>
        </p:spPr>
      </p:sp>
      <p:sp>
        <p:nvSpPr>
          <p:cNvPr id="10" name="Freeform 10"/>
          <p:cNvSpPr/>
          <p:nvPr/>
        </p:nvSpPr>
        <p:spPr>
          <a:xfrm>
            <a:off x="6205997" y="7154472"/>
            <a:ext cx="1804295" cy="1427648"/>
          </a:xfrm>
          <a:custGeom>
            <a:avLst/>
            <a:gdLst/>
            <a:ahLst/>
            <a:cxnLst/>
            <a:rect l="l" t="t" r="r" b="b"/>
            <a:pathLst>
              <a:path w="1804295" h="1427648">
                <a:moveTo>
                  <a:pt x="0" y="0"/>
                </a:moveTo>
                <a:lnTo>
                  <a:pt x="1804296" y="0"/>
                </a:lnTo>
                <a:lnTo>
                  <a:pt x="1804296" y="1427648"/>
                </a:lnTo>
                <a:lnTo>
                  <a:pt x="0" y="1427648"/>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11" name="Freeform 11"/>
          <p:cNvSpPr/>
          <p:nvPr/>
        </p:nvSpPr>
        <p:spPr>
          <a:xfrm>
            <a:off x="8702064" y="6424613"/>
            <a:ext cx="1804295" cy="1427648"/>
          </a:xfrm>
          <a:custGeom>
            <a:avLst/>
            <a:gdLst/>
            <a:ahLst/>
            <a:cxnLst/>
            <a:rect l="l" t="t" r="r" b="b"/>
            <a:pathLst>
              <a:path w="1804295" h="1427648">
                <a:moveTo>
                  <a:pt x="0" y="0"/>
                </a:moveTo>
                <a:lnTo>
                  <a:pt x="1804295" y="0"/>
                </a:lnTo>
                <a:lnTo>
                  <a:pt x="1804295" y="1427649"/>
                </a:lnTo>
                <a:lnTo>
                  <a:pt x="0" y="142764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12" name="AutoShape 12"/>
          <p:cNvSpPr/>
          <p:nvPr/>
        </p:nvSpPr>
        <p:spPr>
          <a:xfrm>
            <a:off x="7966094" y="4614102"/>
            <a:ext cx="1580968" cy="0"/>
          </a:xfrm>
          <a:prstGeom prst="line">
            <a:avLst/>
          </a:prstGeom>
          <a:ln w="28575" cap="flat">
            <a:solidFill>
              <a:srgbClr val="3C5679"/>
            </a:solidFill>
            <a:prstDash val="sysDash"/>
            <a:headEnd type="none" w="sm" len="sm"/>
            <a:tailEnd type="oval" w="lg" len="lg"/>
          </a:ln>
        </p:spPr>
      </p:sp>
      <p:sp>
        <p:nvSpPr>
          <p:cNvPr id="13" name="Freeform 13"/>
          <p:cNvSpPr/>
          <p:nvPr/>
        </p:nvSpPr>
        <p:spPr>
          <a:xfrm>
            <a:off x="8321665" y="4181254"/>
            <a:ext cx="1804295" cy="1427648"/>
          </a:xfrm>
          <a:custGeom>
            <a:avLst/>
            <a:gdLst/>
            <a:ahLst/>
            <a:cxnLst/>
            <a:rect l="l" t="t" r="r" b="b"/>
            <a:pathLst>
              <a:path w="1804295" h="1427648">
                <a:moveTo>
                  <a:pt x="0" y="0"/>
                </a:moveTo>
                <a:lnTo>
                  <a:pt x="1804295" y="0"/>
                </a:lnTo>
                <a:lnTo>
                  <a:pt x="1804295" y="1427648"/>
                </a:lnTo>
                <a:lnTo>
                  <a:pt x="0" y="1427648"/>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14" name="AutoShape 14"/>
          <p:cNvSpPr/>
          <p:nvPr/>
        </p:nvSpPr>
        <p:spPr>
          <a:xfrm flipV="1">
            <a:off x="7973507" y="4022628"/>
            <a:ext cx="11120" cy="5042461"/>
          </a:xfrm>
          <a:prstGeom prst="line">
            <a:avLst/>
          </a:prstGeom>
          <a:ln w="28575" cap="flat">
            <a:solidFill>
              <a:srgbClr val="3C5679"/>
            </a:solidFill>
            <a:prstDash val="lgDash"/>
            <a:headEnd type="none" w="sm" len="sm"/>
            <a:tailEnd type="none" w="sm" len="sm"/>
          </a:ln>
        </p:spPr>
      </p:sp>
      <p:sp>
        <p:nvSpPr>
          <p:cNvPr id="15" name="AutoShape 15"/>
          <p:cNvSpPr/>
          <p:nvPr/>
        </p:nvSpPr>
        <p:spPr>
          <a:xfrm>
            <a:off x="7966094" y="6803923"/>
            <a:ext cx="1355015" cy="0"/>
          </a:xfrm>
          <a:prstGeom prst="line">
            <a:avLst/>
          </a:prstGeom>
          <a:ln w="28575" cap="flat">
            <a:solidFill>
              <a:srgbClr val="3C5679"/>
            </a:solidFill>
            <a:prstDash val="sysDash"/>
            <a:headEnd type="none" w="sm" len="sm"/>
            <a:tailEnd type="oval" w="lg" len="lg"/>
          </a:ln>
        </p:spPr>
      </p:sp>
      <p:grpSp>
        <p:nvGrpSpPr>
          <p:cNvPr id="16" name="Group 16"/>
          <p:cNvGrpSpPr/>
          <p:nvPr/>
        </p:nvGrpSpPr>
        <p:grpSpPr>
          <a:xfrm>
            <a:off x="6412703" y="3480638"/>
            <a:ext cx="1196307" cy="1083979"/>
            <a:chOff x="0" y="0"/>
            <a:chExt cx="2550919" cy="2311400"/>
          </a:xfrm>
        </p:grpSpPr>
        <p:sp>
          <p:nvSpPr>
            <p:cNvPr id="17" name="Freeform 17"/>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1F888D"/>
            </a:solidFill>
          </p:spPr>
        </p:sp>
      </p:grpSp>
      <p:grpSp>
        <p:nvGrpSpPr>
          <p:cNvPr id="18" name="Group 18"/>
          <p:cNvGrpSpPr/>
          <p:nvPr/>
        </p:nvGrpSpPr>
        <p:grpSpPr>
          <a:xfrm>
            <a:off x="8494611" y="4011507"/>
            <a:ext cx="1196307" cy="1083979"/>
            <a:chOff x="0" y="0"/>
            <a:chExt cx="2550919" cy="2311400"/>
          </a:xfrm>
        </p:grpSpPr>
        <p:sp>
          <p:nvSpPr>
            <p:cNvPr id="19" name="Freeform 19"/>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1F888D"/>
            </a:solidFill>
          </p:spPr>
        </p:sp>
      </p:grpSp>
      <p:grpSp>
        <p:nvGrpSpPr>
          <p:cNvPr id="20" name="Group 20"/>
          <p:cNvGrpSpPr/>
          <p:nvPr/>
        </p:nvGrpSpPr>
        <p:grpSpPr>
          <a:xfrm>
            <a:off x="5607844" y="5144620"/>
            <a:ext cx="1196307" cy="1083979"/>
            <a:chOff x="0" y="0"/>
            <a:chExt cx="2550919" cy="2311400"/>
          </a:xfrm>
        </p:grpSpPr>
        <p:sp>
          <p:nvSpPr>
            <p:cNvPr id="21" name="Freeform 21"/>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1F888D"/>
            </a:solidFill>
          </p:spPr>
        </p:sp>
      </p:grpSp>
      <p:grpSp>
        <p:nvGrpSpPr>
          <p:cNvPr id="22" name="Group 22"/>
          <p:cNvGrpSpPr/>
          <p:nvPr/>
        </p:nvGrpSpPr>
        <p:grpSpPr>
          <a:xfrm>
            <a:off x="6412703" y="7138437"/>
            <a:ext cx="1196307" cy="1083979"/>
            <a:chOff x="0" y="0"/>
            <a:chExt cx="2550919" cy="2311400"/>
          </a:xfrm>
        </p:grpSpPr>
        <p:sp>
          <p:nvSpPr>
            <p:cNvPr id="23" name="Freeform 23"/>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1F888D"/>
            </a:solidFill>
          </p:spPr>
        </p:sp>
      </p:grpSp>
      <p:grpSp>
        <p:nvGrpSpPr>
          <p:cNvPr id="24" name="Group 24"/>
          <p:cNvGrpSpPr/>
          <p:nvPr/>
        </p:nvGrpSpPr>
        <p:grpSpPr>
          <a:xfrm>
            <a:off x="9215423" y="6264616"/>
            <a:ext cx="1196307" cy="1083979"/>
            <a:chOff x="0" y="0"/>
            <a:chExt cx="2550919" cy="2311400"/>
          </a:xfrm>
        </p:grpSpPr>
        <p:sp>
          <p:nvSpPr>
            <p:cNvPr id="25" name="Freeform 25"/>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1F888D"/>
            </a:solidFill>
          </p:spPr>
        </p:sp>
      </p:grpSp>
      <p:sp>
        <p:nvSpPr>
          <p:cNvPr id="26" name="AutoShape 26"/>
          <p:cNvSpPr/>
          <p:nvPr/>
        </p:nvSpPr>
        <p:spPr>
          <a:xfrm>
            <a:off x="8003162" y="9065089"/>
            <a:ext cx="1355015" cy="0"/>
          </a:xfrm>
          <a:prstGeom prst="line">
            <a:avLst/>
          </a:prstGeom>
          <a:ln w="28575" cap="flat">
            <a:solidFill>
              <a:srgbClr val="3C5679"/>
            </a:solidFill>
            <a:prstDash val="sysDash"/>
            <a:headEnd type="none" w="sm" len="sm"/>
            <a:tailEnd type="oval" w="lg" len="lg"/>
          </a:ln>
        </p:spPr>
      </p:sp>
      <p:grpSp>
        <p:nvGrpSpPr>
          <p:cNvPr id="27" name="Group 27"/>
          <p:cNvGrpSpPr/>
          <p:nvPr/>
        </p:nvGrpSpPr>
        <p:grpSpPr>
          <a:xfrm>
            <a:off x="8531680" y="8511978"/>
            <a:ext cx="1196307" cy="1083979"/>
            <a:chOff x="0" y="0"/>
            <a:chExt cx="2550919" cy="2311400"/>
          </a:xfrm>
        </p:grpSpPr>
        <p:sp>
          <p:nvSpPr>
            <p:cNvPr id="28" name="Freeform 28"/>
            <p:cNvSpPr/>
            <p:nvPr/>
          </p:nvSpPr>
          <p:spPr>
            <a:xfrm>
              <a:off x="0" y="0"/>
              <a:ext cx="2550919" cy="2311400"/>
            </a:xfrm>
            <a:custGeom>
              <a:avLst/>
              <a:gdLst/>
              <a:ahLst/>
              <a:cxnLst/>
              <a:rect l="l" t="t" r="r" b="b"/>
              <a:pathLst>
                <a:path w="2550919" h="2311400">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1F888D"/>
            </a:solidFill>
          </p:spPr>
        </p:sp>
      </p:grpSp>
      <p:sp>
        <p:nvSpPr>
          <p:cNvPr id="29" name="Freeform 29"/>
          <p:cNvSpPr/>
          <p:nvPr/>
        </p:nvSpPr>
        <p:spPr>
          <a:xfrm>
            <a:off x="6604992" y="3620548"/>
            <a:ext cx="811729" cy="806655"/>
          </a:xfrm>
          <a:custGeom>
            <a:avLst/>
            <a:gdLst/>
            <a:ahLst/>
            <a:cxnLst/>
            <a:rect l="l" t="t" r="r" b="b"/>
            <a:pathLst>
              <a:path w="811729" h="806655">
                <a:moveTo>
                  <a:pt x="0" y="0"/>
                </a:moveTo>
                <a:lnTo>
                  <a:pt x="811729" y="0"/>
                </a:lnTo>
                <a:lnTo>
                  <a:pt x="811729" y="806655"/>
                </a:lnTo>
                <a:lnTo>
                  <a:pt x="0" y="8066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Freeform 30"/>
          <p:cNvSpPr/>
          <p:nvPr/>
        </p:nvSpPr>
        <p:spPr>
          <a:xfrm>
            <a:off x="5810605" y="5281598"/>
            <a:ext cx="790784" cy="810022"/>
          </a:xfrm>
          <a:custGeom>
            <a:avLst/>
            <a:gdLst/>
            <a:ahLst/>
            <a:cxnLst/>
            <a:rect l="l" t="t" r="r" b="b"/>
            <a:pathLst>
              <a:path w="790784" h="810022">
                <a:moveTo>
                  <a:pt x="0" y="0"/>
                </a:moveTo>
                <a:lnTo>
                  <a:pt x="790785" y="0"/>
                </a:lnTo>
                <a:lnTo>
                  <a:pt x="790785" y="810022"/>
                </a:lnTo>
                <a:lnTo>
                  <a:pt x="0" y="8100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Freeform 31"/>
          <p:cNvSpPr/>
          <p:nvPr/>
        </p:nvSpPr>
        <p:spPr>
          <a:xfrm>
            <a:off x="6665299" y="7207533"/>
            <a:ext cx="691114" cy="845400"/>
          </a:xfrm>
          <a:custGeom>
            <a:avLst/>
            <a:gdLst/>
            <a:ahLst/>
            <a:cxnLst/>
            <a:rect l="l" t="t" r="r" b="b"/>
            <a:pathLst>
              <a:path w="691114" h="845400">
                <a:moveTo>
                  <a:pt x="0" y="0"/>
                </a:moveTo>
                <a:lnTo>
                  <a:pt x="691115" y="0"/>
                </a:lnTo>
                <a:lnTo>
                  <a:pt x="691115" y="845399"/>
                </a:lnTo>
                <a:lnTo>
                  <a:pt x="0" y="845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2" name="Freeform 32"/>
          <p:cNvSpPr/>
          <p:nvPr/>
        </p:nvSpPr>
        <p:spPr>
          <a:xfrm>
            <a:off x="8803987" y="4196949"/>
            <a:ext cx="651691" cy="735336"/>
          </a:xfrm>
          <a:custGeom>
            <a:avLst/>
            <a:gdLst/>
            <a:ahLst/>
            <a:cxnLst/>
            <a:rect l="l" t="t" r="r" b="b"/>
            <a:pathLst>
              <a:path w="651691" h="735336">
                <a:moveTo>
                  <a:pt x="0" y="0"/>
                </a:moveTo>
                <a:lnTo>
                  <a:pt x="651692" y="0"/>
                </a:lnTo>
                <a:lnTo>
                  <a:pt x="651692" y="735336"/>
                </a:lnTo>
                <a:lnTo>
                  <a:pt x="0" y="73533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3" name="Freeform 33"/>
          <p:cNvSpPr/>
          <p:nvPr/>
        </p:nvSpPr>
        <p:spPr>
          <a:xfrm>
            <a:off x="9446106" y="6390931"/>
            <a:ext cx="734942" cy="816602"/>
          </a:xfrm>
          <a:custGeom>
            <a:avLst/>
            <a:gdLst/>
            <a:ahLst/>
            <a:cxnLst/>
            <a:rect l="l" t="t" r="r" b="b"/>
            <a:pathLst>
              <a:path w="734942" h="816602">
                <a:moveTo>
                  <a:pt x="0" y="0"/>
                </a:moveTo>
                <a:lnTo>
                  <a:pt x="734941" y="0"/>
                </a:lnTo>
                <a:lnTo>
                  <a:pt x="734941" y="816602"/>
                </a:lnTo>
                <a:lnTo>
                  <a:pt x="0" y="81660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4" name="Freeform 34"/>
          <p:cNvSpPr/>
          <p:nvPr/>
        </p:nvSpPr>
        <p:spPr>
          <a:xfrm>
            <a:off x="8721037" y="8666198"/>
            <a:ext cx="826025" cy="826025"/>
          </a:xfrm>
          <a:custGeom>
            <a:avLst/>
            <a:gdLst/>
            <a:ahLst/>
            <a:cxnLst/>
            <a:rect l="l" t="t" r="r" b="b"/>
            <a:pathLst>
              <a:path w="826025" h="826025">
                <a:moveTo>
                  <a:pt x="0" y="0"/>
                </a:moveTo>
                <a:lnTo>
                  <a:pt x="826025" y="0"/>
                </a:lnTo>
                <a:lnTo>
                  <a:pt x="826025" y="826025"/>
                </a:lnTo>
                <a:lnTo>
                  <a:pt x="0" y="82602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5" name="TextBox 35"/>
          <p:cNvSpPr txBox="1"/>
          <p:nvPr/>
        </p:nvSpPr>
        <p:spPr>
          <a:xfrm>
            <a:off x="1332961" y="3452463"/>
            <a:ext cx="3898965" cy="301330"/>
          </a:xfrm>
          <a:prstGeom prst="rect">
            <a:avLst/>
          </a:prstGeom>
        </p:spPr>
        <p:txBody>
          <a:bodyPr lIns="0" tIns="0" rIns="0" bIns="0" rtlCol="0" anchor="t">
            <a:spAutoFit/>
          </a:bodyPr>
          <a:lstStyle/>
          <a:p>
            <a:pPr marL="0" lvl="1" indent="0" algn="r">
              <a:lnSpc>
                <a:spcPts val="2397"/>
              </a:lnSpc>
              <a:spcBef>
                <a:spcPct val="0"/>
              </a:spcBef>
            </a:pPr>
            <a:r>
              <a:rPr lang="en-US" sz="1712" b="1">
                <a:solidFill>
                  <a:srgbClr val="0D0D0D"/>
                </a:solidFill>
                <a:latin typeface="Helvetica World Bold"/>
                <a:ea typeface="Helvetica World Bold"/>
                <a:cs typeface="Helvetica World Bold"/>
                <a:sym typeface="Helvetica World Bold"/>
              </a:rPr>
              <a:t>Scope</a:t>
            </a:r>
          </a:p>
        </p:txBody>
      </p:sp>
      <p:sp>
        <p:nvSpPr>
          <p:cNvPr id="36" name="TextBox 36"/>
          <p:cNvSpPr txBox="1"/>
          <p:nvPr/>
        </p:nvSpPr>
        <p:spPr>
          <a:xfrm>
            <a:off x="1332961" y="3914254"/>
            <a:ext cx="3898965" cy="793446"/>
          </a:xfrm>
          <a:prstGeom prst="rect">
            <a:avLst/>
          </a:prstGeom>
        </p:spPr>
        <p:txBody>
          <a:bodyPr lIns="0" tIns="0" rIns="0" bIns="0" rtlCol="0" anchor="t">
            <a:spAutoFit/>
          </a:bodyPr>
          <a:lstStyle/>
          <a:p>
            <a:pPr marL="0" lvl="0" indent="0" algn="r">
              <a:lnSpc>
                <a:spcPts val="2157"/>
              </a:lnSpc>
              <a:spcBef>
                <a:spcPct val="0"/>
              </a:spcBef>
            </a:pPr>
            <a:r>
              <a:rPr lang="en-US" sz="1438" spc="74">
                <a:solidFill>
                  <a:srgbClr val="000000"/>
                </a:solidFill>
                <a:latin typeface="Helvetica World"/>
                <a:ea typeface="Helvetica World"/>
                <a:cs typeface="Helvetica World"/>
                <a:sym typeface="Helvetica World"/>
              </a:rPr>
              <a:t>The project scope will expand to include advanced statistical analysis and modeling, requiring additional time and resources</a:t>
            </a:r>
          </a:p>
        </p:txBody>
      </p:sp>
      <p:sp>
        <p:nvSpPr>
          <p:cNvPr id="37" name="TextBox 37"/>
          <p:cNvSpPr txBox="1"/>
          <p:nvPr/>
        </p:nvSpPr>
        <p:spPr>
          <a:xfrm>
            <a:off x="1332961" y="5125570"/>
            <a:ext cx="3898965" cy="301330"/>
          </a:xfrm>
          <a:prstGeom prst="rect">
            <a:avLst/>
          </a:prstGeom>
        </p:spPr>
        <p:txBody>
          <a:bodyPr lIns="0" tIns="0" rIns="0" bIns="0" rtlCol="0" anchor="t">
            <a:spAutoFit/>
          </a:bodyPr>
          <a:lstStyle/>
          <a:p>
            <a:pPr marL="0" lvl="1" indent="0" algn="r">
              <a:lnSpc>
                <a:spcPts val="2397"/>
              </a:lnSpc>
              <a:spcBef>
                <a:spcPct val="0"/>
              </a:spcBef>
            </a:pPr>
            <a:r>
              <a:rPr lang="en-US" sz="1712" b="1">
                <a:solidFill>
                  <a:srgbClr val="0D0D0D"/>
                </a:solidFill>
                <a:latin typeface="Helvetica World Bold"/>
                <a:ea typeface="Helvetica World Bold"/>
                <a:cs typeface="Helvetica World Bold"/>
                <a:sym typeface="Helvetica World Bold"/>
              </a:rPr>
              <a:t>Quality</a:t>
            </a:r>
          </a:p>
        </p:txBody>
      </p:sp>
      <p:sp>
        <p:nvSpPr>
          <p:cNvPr id="38" name="TextBox 38"/>
          <p:cNvSpPr txBox="1"/>
          <p:nvPr/>
        </p:nvSpPr>
        <p:spPr>
          <a:xfrm>
            <a:off x="1332961" y="5588790"/>
            <a:ext cx="3898965" cy="793446"/>
          </a:xfrm>
          <a:prstGeom prst="rect">
            <a:avLst/>
          </a:prstGeom>
        </p:spPr>
        <p:txBody>
          <a:bodyPr lIns="0" tIns="0" rIns="0" bIns="0" rtlCol="0" anchor="t">
            <a:spAutoFit/>
          </a:bodyPr>
          <a:lstStyle/>
          <a:p>
            <a:pPr marL="0" lvl="0" indent="0" algn="r">
              <a:lnSpc>
                <a:spcPts val="2157"/>
              </a:lnSpc>
              <a:spcBef>
                <a:spcPct val="0"/>
              </a:spcBef>
            </a:pPr>
            <a:r>
              <a:rPr lang="en-US" sz="1438" spc="74">
                <a:solidFill>
                  <a:srgbClr val="000000"/>
                </a:solidFill>
                <a:latin typeface="Helvetica World"/>
                <a:ea typeface="Helvetica World"/>
                <a:cs typeface="Helvetica World"/>
                <a:sym typeface="Helvetica World"/>
              </a:rPr>
              <a:t>This change will significantly enhance the quality and depth of insights provided by the project</a:t>
            </a:r>
          </a:p>
        </p:txBody>
      </p:sp>
      <p:sp>
        <p:nvSpPr>
          <p:cNvPr id="39" name="TextBox 39"/>
          <p:cNvSpPr txBox="1"/>
          <p:nvPr/>
        </p:nvSpPr>
        <p:spPr>
          <a:xfrm>
            <a:off x="1332961" y="7119387"/>
            <a:ext cx="3898965" cy="301330"/>
          </a:xfrm>
          <a:prstGeom prst="rect">
            <a:avLst/>
          </a:prstGeom>
        </p:spPr>
        <p:txBody>
          <a:bodyPr lIns="0" tIns="0" rIns="0" bIns="0" rtlCol="0" anchor="t">
            <a:spAutoFit/>
          </a:bodyPr>
          <a:lstStyle/>
          <a:p>
            <a:pPr marL="0" lvl="1" indent="0" algn="r">
              <a:lnSpc>
                <a:spcPts val="2397"/>
              </a:lnSpc>
              <a:spcBef>
                <a:spcPct val="0"/>
              </a:spcBef>
            </a:pPr>
            <a:r>
              <a:rPr lang="en-US" sz="1712" b="1">
                <a:solidFill>
                  <a:srgbClr val="0D0D0D"/>
                </a:solidFill>
                <a:latin typeface="Helvetica World Bold"/>
                <a:ea typeface="Helvetica World Bold"/>
                <a:cs typeface="Helvetica World Bold"/>
                <a:sym typeface="Helvetica World Bold"/>
              </a:rPr>
              <a:t>Requirements</a:t>
            </a:r>
          </a:p>
        </p:txBody>
      </p:sp>
      <p:sp>
        <p:nvSpPr>
          <p:cNvPr id="40" name="TextBox 40"/>
          <p:cNvSpPr txBox="1"/>
          <p:nvPr/>
        </p:nvSpPr>
        <p:spPr>
          <a:xfrm>
            <a:off x="1332961" y="7582608"/>
            <a:ext cx="3898965" cy="1060322"/>
          </a:xfrm>
          <a:prstGeom prst="rect">
            <a:avLst/>
          </a:prstGeom>
        </p:spPr>
        <p:txBody>
          <a:bodyPr lIns="0" tIns="0" rIns="0" bIns="0" rtlCol="0" anchor="t">
            <a:spAutoFit/>
          </a:bodyPr>
          <a:lstStyle/>
          <a:p>
            <a:pPr marL="0" lvl="0" indent="0" algn="r">
              <a:lnSpc>
                <a:spcPts val="2157"/>
              </a:lnSpc>
              <a:spcBef>
                <a:spcPct val="0"/>
              </a:spcBef>
            </a:pPr>
            <a:r>
              <a:rPr lang="en-US" sz="1438" spc="74">
                <a:solidFill>
                  <a:srgbClr val="000000"/>
                </a:solidFill>
                <a:latin typeface="Helvetica World"/>
                <a:ea typeface="Helvetica World"/>
                <a:cs typeface="Helvetica World"/>
                <a:sym typeface="Helvetica World"/>
              </a:rPr>
              <a:t>Additional data processing and statistical analysis tools may be required. Team members might need training in advanced statistical methods</a:t>
            </a:r>
          </a:p>
        </p:txBody>
      </p:sp>
      <p:sp>
        <p:nvSpPr>
          <p:cNvPr id="41" name="TextBox 41"/>
          <p:cNvSpPr txBox="1"/>
          <p:nvPr/>
        </p:nvSpPr>
        <p:spPr>
          <a:xfrm>
            <a:off x="10030606" y="3942829"/>
            <a:ext cx="3935195" cy="301330"/>
          </a:xfrm>
          <a:prstGeom prst="rect">
            <a:avLst/>
          </a:prstGeom>
        </p:spPr>
        <p:txBody>
          <a:bodyPr lIns="0" tIns="0" rIns="0" bIns="0" rtlCol="0" anchor="t">
            <a:spAutoFit/>
          </a:bodyPr>
          <a:lstStyle/>
          <a:p>
            <a:pPr marL="0" lvl="1" indent="0" algn="l">
              <a:lnSpc>
                <a:spcPts val="2397"/>
              </a:lnSpc>
              <a:spcBef>
                <a:spcPct val="0"/>
              </a:spcBef>
            </a:pPr>
            <a:r>
              <a:rPr lang="en-US" sz="1712" b="1">
                <a:solidFill>
                  <a:srgbClr val="0D0D0D"/>
                </a:solidFill>
                <a:latin typeface="Helvetica World Bold"/>
                <a:ea typeface="Helvetica World Bold"/>
                <a:cs typeface="Helvetica World Bold"/>
                <a:sym typeface="Helvetica World Bold"/>
              </a:rPr>
              <a:t>Cost</a:t>
            </a:r>
          </a:p>
        </p:txBody>
      </p:sp>
      <p:sp>
        <p:nvSpPr>
          <p:cNvPr id="42" name="TextBox 42"/>
          <p:cNvSpPr txBox="1"/>
          <p:nvPr/>
        </p:nvSpPr>
        <p:spPr>
          <a:xfrm>
            <a:off x="10030606" y="4374181"/>
            <a:ext cx="3935195" cy="793446"/>
          </a:xfrm>
          <a:prstGeom prst="rect">
            <a:avLst/>
          </a:prstGeom>
        </p:spPr>
        <p:txBody>
          <a:bodyPr lIns="0" tIns="0" rIns="0" bIns="0" rtlCol="0" anchor="t">
            <a:spAutoFit/>
          </a:bodyPr>
          <a:lstStyle/>
          <a:p>
            <a:pPr marL="0" lvl="0" indent="0" algn="l">
              <a:lnSpc>
                <a:spcPts val="2157"/>
              </a:lnSpc>
              <a:spcBef>
                <a:spcPct val="0"/>
              </a:spcBef>
            </a:pPr>
            <a:r>
              <a:rPr lang="en-US" sz="1438" spc="74">
                <a:solidFill>
                  <a:srgbClr val="000000"/>
                </a:solidFill>
                <a:latin typeface="Helvetica World"/>
                <a:ea typeface="Helvetica World"/>
                <a:cs typeface="Helvetica World"/>
                <a:sym typeface="Helvetica World"/>
              </a:rPr>
              <a:t>Potential costs for additional software licenses or cloud computing resources for data processing and analysis</a:t>
            </a:r>
          </a:p>
        </p:txBody>
      </p:sp>
      <p:sp>
        <p:nvSpPr>
          <p:cNvPr id="43" name="TextBox 43"/>
          <p:cNvSpPr txBox="1"/>
          <p:nvPr/>
        </p:nvSpPr>
        <p:spPr>
          <a:xfrm>
            <a:off x="10751418" y="6209549"/>
            <a:ext cx="4012431" cy="301330"/>
          </a:xfrm>
          <a:prstGeom prst="rect">
            <a:avLst/>
          </a:prstGeom>
        </p:spPr>
        <p:txBody>
          <a:bodyPr lIns="0" tIns="0" rIns="0" bIns="0" rtlCol="0" anchor="t">
            <a:spAutoFit/>
          </a:bodyPr>
          <a:lstStyle/>
          <a:p>
            <a:pPr marL="0" lvl="1" indent="0" algn="l">
              <a:lnSpc>
                <a:spcPts val="2397"/>
              </a:lnSpc>
              <a:spcBef>
                <a:spcPct val="0"/>
              </a:spcBef>
            </a:pPr>
            <a:r>
              <a:rPr lang="en-US" sz="1712" b="1">
                <a:solidFill>
                  <a:srgbClr val="0D0D0D"/>
                </a:solidFill>
                <a:latin typeface="Helvetica World Bold"/>
                <a:ea typeface="Helvetica World Bold"/>
                <a:cs typeface="Helvetica World Bold"/>
                <a:sym typeface="Helvetica World Bold"/>
              </a:rPr>
              <a:t>Schedule</a:t>
            </a:r>
          </a:p>
        </p:txBody>
      </p:sp>
      <p:sp>
        <p:nvSpPr>
          <p:cNvPr id="44" name="TextBox 44"/>
          <p:cNvSpPr txBox="1"/>
          <p:nvPr/>
        </p:nvSpPr>
        <p:spPr>
          <a:xfrm>
            <a:off x="10751418" y="6638498"/>
            <a:ext cx="3935195" cy="793446"/>
          </a:xfrm>
          <a:prstGeom prst="rect">
            <a:avLst/>
          </a:prstGeom>
        </p:spPr>
        <p:txBody>
          <a:bodyPr lIns="0" tIns="0" rIns="0" bIns="0" rtlCol="0" anchor="t">
            <a:spAutoFit/>
          </a:bodyPr>
          <a:lstStyle/>
          <a:p>
            <a:pPr marL="0" lvl="0" indent="0" algn="l">
              <a:lnSpc>
                <a:spcPts val="2157"/>
              </a:lnSpc>
              <a:spcBef>
                <a:spcPct val="0"/>
              </a:spcBef>
            </a:pPr>
            <a:r>
              <a:rPr lang="en-US" sz="1438" spc="74">
                <a:solidFill>
                  <a:srgbClr val="000000"/>
                </a:solidFill>
                <a:latin typeface="Helvetica World"/>
                <a:ea typeface="Helvetica World"/>
                <a:cs typeface="Helvetica World"/>
                <a:sym typeface="Helvetica World"/>
              </a:rPr>
              <a:t>Estimated 2-3 weeks additional time required for model development, testing, and integration into the dashboard</a:t>
            </a:r>
          </a:p>
        </p:txBody>
      </p:sp>
      <p:sp>
        <p:nvSpPr>
          <p:cNvPr id="45" name="TextBox 45"/>
          <p:cNvSpPr txBox="1"/>
          <p:nvPr/>
        </p:nvSpPr>
        <p:spPr>
          <a:xfrm>
            <a:off x="10050764" y="8492928"/>
            <a:ext cx="4012431" cy="301330"/>
          </a:xfrm>
          <a:prstGeom prst="rect">
            <a:avLst/>
          </a:prstGeom>
        </p:spPr>
        <p:txBody>
          <a:bodyPr lIns="0" tIns="0" rIns="0" bIns="0" rtlCol="0" anchor="t">
            <a:spAutoFit/>
          </a:bodyPr>
          <a:lstStyle/>
          <a:p>
            <a:pPr marL="0" lvl="1" indent="0" algn="l">
              <a:lnSpc>
                <a:spcPts val="2397"/>
              </a:lnSpc>
              <a:spcBef>
                <a:spcPct val="0"/>
              </a:spcBef>
            </a:pPr>
            <a:r>
              <a:rPr lang="en-US" sz="1712" b="1">
                <a:solidFill>
                  <a:srgbClr val="0D0D0D"/>
                </a:solidFill>
                <a:latin typeface="Helvetica World Bold"/>
                <a:ea typeface="Helvetica World Bold"/>
                <a:cs typeface="Helvetica World Bold"/>
                <a:sym typeface="Helvetica World Bold"/>
              </a:rPr>
              <a:t>Stakeholder Impact</a:t>
            </a:r>
          </a:p>
        </p:txBody>
      </p:sp>
      <p:sp>
        <p:nvSpPr>
          <p:cNvPr id="46" name="TextBox 46"/>
          <p:cNvSpPr txBox="1"/>
          <p:nvPr/>
        </p:nvSpPr>
        <p:spPr>
          <a:xfrm>
            <a:off x="10050764" y="8921878"/>
            <a:ext cx="3935195" cy="1060322"/>
          </a:xfrm>
          <a:prstGeom prst="rect">
            <a:avLst/>
          </a:prstGeom>
        </p:spPr>
        <p:txBody>
          <a:bodyPr lIns="0" tIns="0" rIns="0" bIns="0" rtlCol="0" anchor="t">
            <a:spAutoFit/>
          </a:bodyPr>
          <a:lstStyle/>
          <a:p>
            <a:pPr marL="0" lvl="0" indent="0" algn="l">
              <a:lnSpc>
                <a:spcPts val="2157"/>
              </a:lnSpc>
              <a:spcBef>
                <a:spcPct val="0"/>
              </a:spcBef>
            </a:pPr>
            <a:r>
              <a:rPr lang="en-US" sz="1438" spc="74">
                <a:solidFill>
                  <a:srgbClr val="000000"/>
                </a:solidFill>
                <a:latin typeface="Helvetica World"/>
                <a:ea typeface="Helvetica World"/>
                <a:cs typeface="Helvetica World"/>
                <a:sym typeface="Helvetica World"/>
              </a:rPr>
              <a:t>Stakeholders will gain more valuable insights, enabling better decision-making for urban planning and building management</a:t>
            </a:r>
          </a:p>
        </p:txBody>
      </p:sp>
      <p:sp>
        <p:nvSpPr>
          <p:cNvPr id="47" name="TextBox 47"/>
          <p:cNvSpPr txBox="1"/>
          <p:nvPr/>
        </p:nvSpPr>
        <p:spPr>
          <a:xfrm>
            <a:off x="443620" y="1820307"/>
            <a:ext cx="14739102" cy="1099185"/>
          </a:xfrm>
          <a:prstGeom prst="rect">
            <a:avLst/>
          </a:prstGeom>
        </p:spPr>
        <p:txBody>
          <a:bodyPr lIns="0" tIns="0" rIns="0" bIns="0" rtlCol="0" anchor="t">
            <a:spAutoFit/>
          </a:bodyPr>
          <a:lstStyle/>
          <a:p>
            <a:pPr algn="just">
              <a:lnSpc>
                <a:spcPts val="2939"/>
              </a:lnSpc>
              <a:spcBef>
                <a:spcPct val="0"/>
              </a:spcBef>
            </a:pPr>
            <a:r>
              <a:rPr lang="en-US" sz="2099">
                <a:solidFill>
                  <a:srgbClr val="000000"/>
                </a:solidFill>
                <a:latin typeface="Helvetica World"/>
                <a:ea typeface="Helvetica World"/>
                <a:cs typeface="Helvetica World"/>
                <a:sym typeface="Helvetica World"/>
              </a:rPr>
              <a:t>Develop and implement a statistical model to determine the key factors influencing building evaluation scores in the Toronto Apartment Building Evaluation dataset. This model will analyze various building characteristics and their correlation with evaluation scores. (Proposed by Jibin George, Lead Analyst)</a:t>
            </a:r>
          </a:p>
        </p:txBody>
      </p:sp>
      <p:sp>
        <p:nvSpPr>
          <p:cNvPr id="48" name="Freeform 48"/>
          <p:cNvSpPr/>
          <p:nvPr/>
        </p:nvSpPr>
        <p:spPr>
          <a:xfrm>
            <a:off x="8436979" y="8666198"/>
            <a:ext cx="1804295" cy="1427648"/>
          </a:xfrm>
          <a:custGeom>
            <a:avLst/>
            <a:gdLst/>
            <a:ahLst/>
            <a:cxnLst/>
            <a:rect l="l" t="t" r="r" b="b"/>
            <a:pathLst>
              <a:path w="1804295" h="1427648">
                <a:moveTo>
                  <a:pt x="0" y="0"/>
                </a:moveTo>
                <a:lnTo>
                  <a:pt x="1804295" y="0"/>
                </a:lnTo>
                <a:lnTo>
                  <a:pt x="1804295" y="1427648"/>
                </a:lnTo>
                <a:lnTo>
                  <a:pt x="0" y="1427648"/>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3" name="Freeform 3"/>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sp>
        <p:nvSpPr>
          <p:cNvPr id="4" name="Freeform 4"/>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sp>
        <p:nvSpPr>
          <p:cNvPr id="5" name="AutoShape 5"/>
          <p:cNvSpPr/>
          <p:nvPr/>
        </p:nvSpPr>
        <p:spPr>
          <a:xfrm>
            <a:off x="4275547" y="5262903"/>
            <a:ext cx="2151186" cy="466894"/>
          </a:xfrm>
          <a:prstGeom prst="line">
            <a:avLst/>
          </a:prstGeom>
          <a:ln w="28575" cap="flat">
            <a:solidFill>
              <a:srgbClr val="3C5679"/>
            </a:solidFill>
            <a:prstDash val="sysDash"/>
            <a:headEnd type="none" w="sm" len="sm"/>
            <a:tailEnd type="none" w="sm" len="sm"/>
          </a:ln>
        </p:spPr>
      </p:sp>
      <p:grpSp>
        <p:nvGrpSpPr>
          <p:cNvPr id="6" name="Group 6"/>
          <p:cNvGrpSpPr>
            <a:grpSpLocks noChangeAspect="1"/>
          </p:cNvGrpSpPr>
          <p:nvPr/>
        </p:nvGrpSpPr>
        <p:grpSpPr>
          <a:xfrm rot="-8100000">
            <a:off x="3489286" y="4497069"/>
            <a:ext cx="1572523" cy="1572523"/>
            <a:chOff x="0" y="0"/>
            <a:chExt cx="14400530" cy="14400530"/>
          </a:xfrm>
        </p:grpSpPr>
        <p:sp>
          <p:nvSpPr>
            <p:cNvPr id="7" name="Freeform 7"/>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146C70"/>
            </a:solidFill>
          </p:spPr>
        </p:sp>
      </p:grpSp>
      <p:grpSp>
        <p:nvGrpSpPr>
          <p:cNvPr id="8" name="Group 8"/>
          <p:cNvGrpSpPr>
            <a:grpSpLocks noChangeAspect="1"/>
          </p:cNvGrpSpPr>
          <p:nvPr/>
        </p:nvGrpSpPr>
        <p:grpSpPr>
          <a:xfrm rot="2700000">
            <a:off x="6408895" y="5110314"/>
            <a:ext cx="1572523" cy="1572523"/>
            <a:chOff x="0" y="0"/>
            <a:chExt cx="14400530" cy="14400530"/>
          </a:xfrm>
        </p:grpSpPr>
        <p:sp>
          <p:nvSpPr>
            <p:cNvPr id="9" name="Freeform 9"/>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BA297"/>
            </a:solidFill>
          </p:spPr>
        </p:sp>
      </p:grpSp>
      <p:grpSp>
        <p:nvGrpSpPr>
          <p:cNvPr id="10" name="Group 10"/>
          <p:cNvGrpSpPr>
            <a:grpSpLocks noChangeAspect="1"/>
          </p:cNvGrpSpPr>
          <p:nvPr/>
        </p:nvGrpSpPr>
        <p:grpSpPr>
          <a:xfrm rot="2700000">
            <a:off x="12248114" y="5110314"/>
            <a:ext cx="1572523" cy="1572523"/>
            <a:chOff x="0" y="0"/>
            <a:chExt cx="14400530" cy="14400530"/>
          </a:xfrm>
        </p:grpSpPr>
        <p:sp>
          <p:nvSpPr>
            <p:cNvPr id="11" name="Freeform 11"/>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BA297"/>
            </a:solidFill>
          </p:spPr>
        </p:sp>
      </p:grpSp>
      <p:grpSp>
        <p:nvGrpSpPr>
          <p:cNvPr id="12" name="Group 12"/>
          <p:cNvGrpSpPr>
            <a:grpSpLocks noChangeAspect="1"/>
          </p:cNvGrpSpPr>
          <p:nvPr/>
        </p:nvGrpSpPr>
        <p:grpSpPr>
          <a:xfrm rot="-8100000">
            <a:off x="9328504" y="4497069"/>
            <a:ext cx="1572523" cy="1572523"/>
            <a:chOff x="0" y="0"/>
            <a:chExt cx="14400530" cy="14400530"/>
          </a:xfrm>
        </p:grpSpPr>
        <p:sp>
          <p:nvSpPr>
            <p:cNvPr id="13" name="Freeform 13"/>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146C70"/>
            </a:solidFill>
          </p:spPr>
        </p:sp>
      </p:grpSp>
      <p:sp>
        <p:nvSpPr>
          <p:cNvPr id="14" name="AutoShape 14"/>
          <p:cNvSpPr/>
          <p:nvPr/>
        </p:nvSpPr>
        <p:spPr>
          <a:xfrm>
            <a:off x="10884283" y="5444963"/>
            <a:ext cx="1380575" cy="289981"/>
          </a:xfrm>
          <a:prstGeom prst="line">
            <a:avLst/>
          </a:prstGeom>
          <a:ln w="28575" cap="flat">
            <a:solidFill>
              <a:srgbClr val="3C5679"/>
            </a:solidFill>
            <a:prstDash val="sysDash"/>
            <a:headEnd type="none" w="sm" len="sm"/>
            <a:tailEnd type="none" w="sm" len="sm"/>
          </a:ln>
        </p:spPr>
      </p:sp>
      <p:sp>
        <p:nvSpPr>
          <p:cNvPr id="15" name="AutoShape 15"/>
          <p:cNvSpPr/>
          <p:nvPr/>
        </p:nvSpPr>
        <p:spPr>
          <a:xfrm flipV="1">
            <a:off x="7964693" y="5444967"/>
            <a:ext cx="1380537" cy="289973"/>
          </a:xfrm>
          <a:prstGeom prst="line">
            <a:avLst/>
          </a:prstGeom>
          <a:ln w="28575" cap="flat">
            <a:solidFill>
              <a:srgbClr val="3C5679"/>
            </a:solidFill>
            <a:prstDash val="sysDash"/>
            <a:headEnd type="none" w="sm" len="sm"/>
            <a:tailEnd type="none" w="sm" len="sm"/>
          </a:ln>
        </p:spPr>
      </p:sp>
      <p:sp>
        <p:nvSpPr>
          <p:cNvPr id="16" name="Freeform 16"/>
          <p:cNvSpPr/>
          <p:nvPr/>
        </p:nvSpPr>
        <p:spPr>
          <a:xfrm>
            <a:off x="3803718" y="4736358"/>
            <a:ext cx="993439" cy="993439"/>
          </a:xfrm>
          <a:custGeom>
            <a:avLst/>
            <a:gdLst/>
            <a:ahLst/>
            <a:cxnLst/>
            <a:rect l="l" t="t" r="r" b="b"/>
            <a:pathLst>
              <a:path w="993439" h="993439">
                <a:moveTo>
                  <a:pt x="0" y="0"/>
                </a:moveTo>
                <a:lnTo>
                  <a:pt x="993438" y="0"/>
                </a:lnTo>
                <a:lnTo>
                  <a:pt x="993438" y="993439"/>
                </a:lnTo>
                <a:lnTo>
                  <a:pt x="0" y="9934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6737937" y="5444967"/>
            <a:ext cx="991844" cy="908777"/>
          </a:xfrm>
          <a:custGeom>
            <a:avLst/>
            <a:gdLst/>
            <a:ahLst/>
            <a:cxnLst/>
            <a:rect l="l" t="t" r="r" b="b"/>
            <a:pathLst>
              <a:path w="991844" h="908777">
                <a:moveTo>
                  <a:pt x="0" y="0"/>
                </a:moveTo>
                <a:lnTo>
                  <a:pt x="991845" y="0"/>
                </a:lnTo>
                <a:lnTo>
                  <a:pt x="991845" y="908777"/>
                </a:lnTo>
                <a:lnTo>
                  <a:pt x="0" y="9087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9620207" y="4736358"/>
            <a:ext cx="989098" cy="939643"/>
          </a:xfrm>
          <a:custGeom>
            <a:avLst/>
            <a:gdLst/>
            <a:ahLst/>
            <a:cxnLst/>
            <a:rect l="l" t="t" r="r" b="b"/>
            <a:pathLst>
              <a:path w="989098" h="939643">
                <a:moveTo>
                  <a:pt x="0" y="0"/>
                </a:moveTo>
                <a:lnTo>
                  <a:pt x="989099" y="0"/>
                </a:lnTo>
                <a:lnTo>
                  <a:pt x="989099" y="939643"/>
                </a:lnTo>
                <a:lnTo>
                  <a:pt x="0" y="9396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a:off x="12572595" y="5363665"/>
            <a:ext cx="949511" cy="1071381"/>
          </a:xfrm>
          <a:custGeom>
            <a:avLst/>
            <a:gdLst/>
            <a:ahLst/>
            <a:cxnLst/>
            <a:rect l="l" t="t" r="r" b="b"/>
            <a:pathLst>
              <a:path w="949511" h="1071381">
                <a:moveTo>
                  <a:pt x="0" y="0"/>
                </a:moveTo>
                <a:lnTo>
                  <a:pt x="949511" y="0"/>
                </a:lnTo>
                <a:lnTo>
                  <a:pt x="949511" y="1071381"/>
                </a:lnTo>
                <a:lnTo>
                  <a:pt x="0" y="10713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0" name="TextBox 20"/>
          <p:cNvSpPr txBox="1"/>
          <p:nvPr/>
        </p:nvSpPr>
        <p:spPr>
          <a:xfrm>
            <a:off x="443620" y="484602"/>
            <a:ext cx="8966284"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Quality Management</a:t>
            </a:r>
          </a:p>
        </p:txBody>
      </p:sp>
      <p:sp>
        <p:nvSpPr>
          <p:cNvPr id="21" name="TextBox 21"/>
          <p:cNvSpPr txBox="1"/>
          <p:nvPr/>
        </p:nvSpPr>
        <p:spPr>
          <a:xfrm>
            <a:off x="3046432" y="2383159"/>
            <a:ext cx="3501448" cy="369266"/>
          </a:xfrm>
          <a:prstGeom prst="rect">
            <a:avLst/>
          </a:prstGeom>
        </p:spPr>
        <p:txBody>
          <a:bodyPr lIns="0" tIns="0" rIns="0" bIns="0" rtlCol="0" anchor="t">
            <a:spAutoFit/>
          </a:bodyPr>
          <a:lstStyle/>
          <a:p>
            <a:pPr algn="l">
              <a:lnSpc>
                <a:spcPts val="2873"/>
              </a:lnSpc>
            </a:pPr>
            <a:r>
              <a:rPr lang="en-US" sz="2052" b="1">
                <a:solidFill>
                  <a:srgbClr val="0D0D0D"/>
                </a:solidFill>
                <a:latin typeface="Helvetica World Bold"/>
                <a:ea typeface="Helvetica World Bold"/>
                <a:cs typeface="Helvetica World Bold"/>
                <a:sym typeface="Helvetica World Bold"/>
              </a:rPr>
              <a:t>Regular Code Reviews</a:t>
            </a:r>
          </a:p>
        </p:txBody>
      </p:sp>
      <p:sp>
        <p:nvSpPr>
          <p:cNvPr id="22" name="TextBox 22"/>
          <p:cNvSpPr txBox="1"/>
          <p:nvPr/>
        </p:nvSpPr>
        <p:spPr>
          <a:xfrm>
            <a:off x="3144196" y="2912687"/>
            <a:ext cx="4050961" cy="605766"/>
          </a:xfrm>
          <a:prstGeom prst="rect">
            <a:avLst/>
          </a:prstGeom>
        </p:spPr>
        <p:txBody>
          <a:bodyPr lIns="0" tIns="0" rIns="0" bIns="0" rtlCol="0" anchor="t">
            <a:spAutoFit/>
          </a:bodyPr>
          <a:lstStyle/>
          <a:p>
            <a:pPr marL="362613" lvl="1" indent="-181306" algn="l">
              <a:lnSpc>
                <a:spcPts val="2519"/>
              </a:lnSpc>
              <a:spcBef>
                <a:spcPct val="0"/>
              </a:spcBef>
              <a:buFont typeface="Arial"/>
              <a:buChar char="•"/>
            </a:pPr>
            <a:r>
              <a:rPr lang="en-US" sz="1679" spc="87">
                <a:solidFill>
                  <a:srgbClr val="000000"/>
                </a:solidFill>
                <a:latin typeface="Helvetica World"/>
                <a:ea typeface="Helvetica World"/>
                <a:cs typeface="Helvetica World"/>
                <a:sym typeface="Helvetica World"/>
              </a:rPr>
              <a:t>Peer</a:t>
            </a:r>
            <a:r>
              <a:rPr lang="en-US" sz="1679" u="none" spc="87">
                <a:solidFill>
                  <a:srgbClr val="000000"/>
                </a:solidFill>
                <a:latin typeface="Helvetica World"/>
                <a:ea typeface="Helvetica World"/>
                <a:cs typeface="Helvetica World"/>
                <a:sym typeface="Helvetica World"/>
              </a:rPr>
              <a:t> evaluations of analysis scripts</a:t>
            </a:r>
          </a:p>
          <a:p>
            <a:pPr marL="362613" lvl="1" indent="-181306" algn="l">
              <a:lnSpc>
                <a:spcPts val="2519"/>
              </a:lnSpc>
              <a:spcBef>
                <a:spcPct val="0"/>
              </a:spcBef>
              <a:buFont typeface="Arial"/>
              <a:buChar char="•"/>
            </a:pPr>
            <a:r>
              <a:rPr lang="en-US" sz="1679" u="none" spc="87">
                <a:solidFill>
                  <a:srgbClr val="000000"/>
                </a:solidFill>
                <a:latin typeface="Helvetica World"/>
                <a:ea typeface="Helvetica World"/>
                <a:cs typeface="Helvetica World"/>
                <a:sym typeface="Helvetica World"/>
              </a:rPr>
              <a:t>Adherence to coding standards</a:t>
            </a:r>
          </a:p>
        </p:txBody>
      </p:sp>
      <p:sp>
        <p:nvSpPr>
          <p:cNvPr id="23" name="TextBox 23"/>
          <p:cNvSpPr txBox="1"/>
          <p:nvPr/>
        </p:nvSpPr>
        <p:spPr>
          <a:xfrm>
            <a:off x="8472036" y="2383159"/>
            <a:ext cx="3501448" cy="369266"/>
          </a:xfrm>
          <a:prstGeom prst="rect">
            <a:avLst/>
          </a:prstGeom>
        </p:spPr>
        <p:txBody>
          <a:bodyPr lIns="0" tIns="0" rIns="0" bIns="0" rtlCol="0" anchor="t">
            <a:spAutoFit/>
          </a:bodyPr>
          <a:lstStyle/>
          <a:p>
            <a:pPr marL="0" lvl="1" indent="0" algn="l">
              <a:lnSpc>
                <a:spcPts val="2873"/>
              </a:lnSpc>
              <a:spcBef>
                <a:spcPct val="0"/>
              </a:spcBef>
            </a:pPr>
            <a:r>
              <a:rPr lang="en-US" sz="2052" b="1">
                <a:solidFill>
                  <a:srgbClr val="0D0D0D"/>
                </a:solidFill>
                <a:latin typeface="Helvetica World Bold"/>
                <a:ea typeface="Helvetica World Bold"/>
                <a:cs typeface="Helvetica World Bold"/>
                <a:sym typeface="Helvetica World Bold"/>
              </a:rPr>
              <a:t>Data Validation Checks</a:t>
            </a:r>
          </a:p>
        </p:txBody>
      </p:sp>
      <p:sp>
        <p:nvSpPr>
          <p:cNvPr id="24" name="TextBox 24"/>
          <p:cNvSpPr txBox="1"/>
          <p:nvPr/>
        </p:nvSpPr>
        <p:spPr>
          <a:xfrm>
            <a:off x="8629035" y="2920431"/>
            <a:ext cx="5195346" cy="605766"/>
          </a:xfrm>
          <a:prstGeom prst="rect">
            <a:avLst/>
          </a:prstGeom>
        </p:spPr>
        <p:txBody>
          <a:bodyPr lIns="0" tIns="0" rIns="0" bIns="0" rtlCol="0" anchor="t">
            <a:spAutoFit/>
          </a:bodyPr>
          <a:lstStyle/>
          <a:p>
            <a:pPr marL="362613" lvl="1" indent="-181306" algn="l">
              <a:lnSpc>
                <a:spcPts val="2519"/>
              </a:lnSpc>
              <a:spcBef>
                <a:spcPct val="0"/>
              </a:spcBef>
              <a:buFont typeface="Arial"/>
              <a:buChar char="•"/>
            </a:pPr>
            <a:r>
              <a:rPr lang="en-US" sz="1679" spc="87">
                <a:solidFill>
                  <a:srgbClr val="000000"/>
                </a:solidFill>
                <a:latin typeface="Helvetica World"/>
                <a:ea typeface="Helvetica World"/>
                <a:cs typeface="Helvetica World"/>
                <a:sym typeface="Helvetica World"/>
              </a:rPr>
              <a:t>Au</a:t>
            </a:r>
            <a:r>
              <a:rPr lang="en-US" sz="1679" u="none" spc="87">
                <a:solidFill>
                  <a:srgbClr val="000000"/>
                </a:solidFill>
                <a:latin typeface="Helvetica World"/>
                <a:ea typeface="Helvetica World"/>
                <a:cs typeface="Helvetica World"/>
                <a:sym typeface="Helvetica World"/>
              </a:rPr>
              <a:t>tomated checks for data accuracy</a:t>
            </a:r>
          </a:p>
          <a:p>
            <a:pPr marL="362613" lvl="1" indent="-181306" algn="l">
              <a:lnSpc>
                <a:spcPts val="2519"/>
              </a:lnSpc>
              <a:spcBef>
                <a:spcPct val="0"/>
              </a:spcBef>
              <a:buFont typeface="Arial"/>
              <a:buChar char="•"/>
            </a:pPr>
            <a:r>
              <a:rPr lang="en-US" sz="1679" u="none" spc="87">
                <a:solidFill>
                  <a:srgbClr val="000000"/>
                </a:solidFill>
                <a:latin typeface="Helvetica World"/>
                <a:ea typeface="Helvetica World"/>
                <a:cs typeface="Helvetica World"/>
                <a:sym typeface="Helvetica World"/>
              </a:rPr>
              <a:t>Consistency verification across datasets</a:t>
            </a:r>
          </a:p>
        </p:txBody>
      </p:sp>
      <p:sp>
        <p:nvSpPr>
          <p:cNvPr id="25" name="TextBox 25"/>
          <p:cNvSpPr txBox="1"/>
          <p:nvPr/>
        </p:nvSpPr>
        <p:spPr>
          <a:xfrm>
            <a:off x="6022587" y="7413609"/>
            <a:ext cx="4291391" cy="369266"/>
          </a:xfrm>
          <a:prstGeom prst="rect">
            <a:avLst/>
          </a:prstGeom>
        </p:spPr>
        <p:txBody>
          <a:bodyPr lIns="0" tIns="0" rIns="0" bIns="0" rtlCol="0" anchor="t">
            <a:spAutoFit/>
          </a:bodyPr>
          <a:lstStyle/>
          <a:p>
            <a:pPr algn="l">
              <a:lnSpc>
                <a:spcPts val="2873"/>
              </a:lnSpc>
            </a:pPr>
            <a:r>
              <a:rPr lang="en-US" sz="2052" b="1">
                <a:solidFill>
                  <a:srgbClr val="0D0D0D"/>
                </a:solidFill>
                <a:latin typeface="Helvetica World Bold"/>
                <a:ea typeface="Helvetica World Bold"/>
                <a:cs typeface="Helvetica World Bold"/>
                <a:sym typeface="Helvetica World Bold"/>
              </a:rPr>
              <a:t>Automated Testing</a:t>
            </a:r>
          </a:p>
        </p:txBody>
      </p:sp>
      <p:sp>
        <p:nvSpPr>
          <p:cNvPr id="26" name="TextBox 26"/>
          <p:cNvSpPr txBox="1"/>
          <p:nvPr/>
        </p:nvSpPr>
        <p:spPr>
          <a:xfrm>
            <a:off x="6163203" y="7991213"/>
            <a:ext cx="3501448" cy="916832"/>
          </a:xfrm>
          <a:prstGeom prst="rect">
            <a:avLst/>
          </a:prstGeom>
        </p:spPr>
        <p:txBody>
          <a:bodyPr lIns="0" tIns="0" rIns="0" bIns="0" rtlCol="0" anchor="t">
            <a:spAutoFit/>
          </a:bodyPr>
          <a:lstStyle/>
          <a:p>
            <a:pPr marL="362613" lvl="1" indent="-181306" algn="l">
              <a:lnSpc>
                <a:spcPts val="2519"/>
              </a:lnSpc>
              <a:buFont typeface="Arial"/>
              <a:buChar char="•"/>
            </a:pPr>
            <a:r>
              <a:rPr lang="en-US" sz="1679" spc="87">
                <a:solidFill>
                  <a:srgbClr val="000000"/>
                </a:solidFill>
                <a:latin typeface="Helvetica World"/>
                <a:ea typeface="Helvetica World"/>
                <a:cs typeface="Helvetica World"/>
                <a:sym typeface="Helvetica World"/>
              </a:rPr>
              <a:t>Unit tests for key functions</a:t>
            </a:r>
          </a:p>
          <a:p>
            <a:pPr marL="362613" lvl="1" indent="-181306" algn="l">
              <a:lnSpc>
                <a:spcPts val="2519"/>
              </a:lnSpc>
              <a:buFont typeface="Arial"/>
              <a:buChar char="•"/>
            </a:pPr>
            <a:r>
              <a:rPr lang="en-US" sz="1679" spc="87">
                <a:solidFill>
                  <a:srgbClr val="000000"/>
                </a:solidFill>
                <a:latin typeface="Helvetica World"/>
                <a:ea typeface="Helvetica World"/>
                <a:cs typeface="Helvetica World"/>
                <a:sym typeface="Helvetica World"/>
              </a:rPr>
              <a:t>Integration tests for dashboard components</a:t>
            </a:r>
          </a:p>
        </p:txBody>
      </p:sp>
      <p:sp>
        <p:nvSpPr>
          <p:cNvPr id="27" name="TextBox 27"/>
          <p:cNvSpPr txBox="1"/>
          <p:nvPr/>
        </p:nvSpPr>
        <p:spPr>
          <a:xfrm>
            <a:off x="11517209" y="7417247"/>
            <a:ext cx="3285400" cy="369266"/>
          </a:xfrm>
          <a:prstGeom prst="rect">
            <a:avLst/>
          </a:prstGeom>
        </p:spPr>
        <p:txBody>
          <a:bodyPr lIns="0" tIns="0" rIns="0" bIns="0" rtlCol="0" anchor="t">
            <a:spAutoFit/>
          </a:bodyPr>
          <a:lstStyle/>
          <a:p>
            <a:pPr marL="0" lvl="1" indent="0" algn="l">
              <a:lnSpc>
                <a:spcPts val="2873"/>
              </a:lnSpc>
              <a:spcBef>
                <a:spcPct val="0"/>
              </a:spcBef>
            </a:pPr>
            <a:r>
              <a:rPr lang="en-US" sz="2052" b="1">
                <a:solidFill>
                  <a:srgbClr val="0D0D0D"/>
                </a:solidFill>
                <a:latin typeface="Helvetica World Bold"/>
                <a:ea typeface="Helvetica World Bold"/>
                <a:cs typeface="Helvetica World Bold"/>
                <a:sym typeface="Helvetica World Bold"/>
              </a:rPr>
              <a:t>User Acceptance Testing</a:t>
            </a:r>
          </a:p>
        </p:txBody>
      </p:sp>
      <p:sp>
        <p:nvSpPr>
          <p:cNvPr id="28" name="TextBox 28"/>
          <p:cNvSpPr txBox="1"/>
          <p:nvPr/>
        </p:nvSpPr>
        <p:spPr>
          <a:xfrm>
            <a:off x="11740120" y="8030402"/>
            <a:ext cx="4097499" cy="916832"/>
          </a:xfrm>
          <a:prstGeom prst="rect">
            <a:avLst/>
          </a:prstGeom>
        </p:spPr>
        <p:txBody>
          <a:bodyPr lIns="0" tIns="0" rIns="0" bIns="0" rtlCol="0" anchor="t">
            <a:spAutoFit/>
          </a:bodyPr>
          <a:lstStyle/>
          <a:p>
            <a:pPr marL="362613" lvl="1" indent="-181306" algn="l">
              <a:lnSpc>
                <a:spcPts val="2519"/>
              </a:lnSpc>
              <a:spcBef>
                <a:spcPct val="0"/>
              </a:spcBef>
              <a:buFont typeface="Arial"/>
              <a:buChar char="•"/>
            </a:pPr>
            <a:r>
              <a:rPr lang="en-US" sz="1679" spc="87">
                <a:solidFill>
                  <a:srgbClr val="000000"/>
                </a:solidFill>
                <a:latin typeface="Helvetica World"/>
                <a:ea typeface="Helvetica World"/>
                <a:cs typeface="Helvetica World"/>
                <a:sym typeface="Helvetica World"/>
              </a:rPr>
              <a:t>S</a:t>
            </a:r>
            <a:r>
              <a:rPr lang="en-US" sz="1679" u="none" spc="87">
                <a:solidFill>
                  <a:srgbClr val="000000"/>
                </a:solidFill>
                <a:latin typeface="Helvetica World"/>
                <a:ea typeface="Helvetica World"/>
                <a:cs typeface="Helvetica World"/>
                <a:sym typeface="Helvetica World"/>
              </a:rPr>
              <a:t>takeholder involvement in testing</a:t>
            </a:r>
          </a:p>
          <a:p>
            <a:pPr marL="362613" lvl="1" indent="-181306" algn="l">
              <a:lnSpc>
                <a:spcPts val="2519"/>
              </a:lnSpc>
              <a:spcBef>
                <a:spcPct val="0"/>
              </a:spcBef>
              <a:buFont typeface="Arial"/>
              <a:buChar char="•"/>
            </a:pPr>
            <a:r>
              <a:rPr lang="en-US" sz="1679" u="none" spc="87">
                <a:solidFill>
                  <a:srgbClr val="000000"/>
                </a:solidFill>
                <a:latin typeface="Helvetica World"/>
                <a:ea typeface="Helvetica World"/>
                <a:cs typeface="Helvetica World"/>
                <a:sym typeface="Helvetica World"/>
              </a:rPr>
              <a:t>Usability assessments with target users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642402" y="5143500"/>
            <a:ext cx="3045023" cy="4850473"/>
            <a:chOff x="0" y="0"/>
            <a:chExt cx="801981" cy="1277491"/>
          </a:xfrm>
        </p:grpSpPr>
        <p:sp>
          <p:nvSpPr>
            <p:cNvPr id="3" name="Freeform 3"/>
            <p:cNvSpPr/>
            <p:nvPr/>
          </p:nvSpPr>
          <p:spPr>
            <a:xfrm>
              <a:off x="0" y="0"/>
              <a:ext cx="801981" cy="1277491"/>
            </a:xfrm>
            <a:custGeom>
              <a:avLst/>
              <a:gdLst/>
              <a:ahLst/>
              <a:cxnLst/>
              <a:rect l="l" t="t" r="r" b="b"/>
              <a:pathLst>
                <a:path w="801981" h="1277491">
                  <a:moveTo>
                    <a:pt x="165261" y="0"/>
                  </a:moveTo>
                  <a:lnTo>
                    <a:pt x="636720" y="0"/>
                  </a:lnTo>
                  <a:cubicBezTo>
                    <a:pt x="727991" y="0"/>
                    <a:pt x="801981" y="73990"/>
                    <a:pt x="801981" y="165261"/>
                  </a:cubicBezTo>
                  <a:lnTo>
                    <a:pt x="801981" y="1112229"/>
                  </a:lnTo>
                  <a:cubicBezTo>
                    <a:pt x="801981" y="1156059"/>
                    <a:pt x="784570" y="1198094"/>
                    <a:pt x="753578" y="1229087"/>
                  </a:cubicBezTo>
                  <a:cubicBezTo>
                    <a:pt x="722585" y="1260079"/>
                    <a:pt x="680550" y="1277491"/>
                    <a:pt x="636720" y="1277491"/>
                  </a:cubicBezTo>
                  <a:lnTo>
                    <a:pt x="165261" y="1277491"/>
                  </a:lnTo>
                  <a:cubicBezTo>
                    <a:pt x="121431" y="1277491"/>
                    <a:pt x="79396" y="1260079"/>
                    <a:pt x="48404" y="1229087"/>
                  </a:cubicBezTo>
                  <a:cubicBezTo>
                    <a:pt x="17411" y="1198094"/>
                    <a:pt x="0" y="1156059"/>
                    <a:pt x="0" y="1112229"/>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4" name="TextBox 4"/>
            <p:cNvSpPr txBox="1"/>
            <p:nvPr/>
          </p:nvSpPr>
          <p:spPr>
            <a:xfrm>
              <a:off x="0" y="-38100"/>
              <a:ext cx="801981" cy="131559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77100" y="3884328"/>
            <a:ext cx="3045023" cy="4485393"/>
            <a:chOff x="0" y="0"/>
            <a:chExt cx="801981" cy="1181338"/>
          </a:xfrm>
        </p:grpSpPr>
        <p:sp>
          <p:nvSpPr>
            <p:cNvPr id="6" name="Freeform 6"/>
            <p:cNvSpPr/>
            <p:nvPr/>
          </p:nvSpPr>
          <p:spPr>
            <a:xfrm>
              <a:off x="0" y="0"/>
              <a:ext cx="801981" cy="1181338"/>
            </a:xfrm>
            <a:custGeom>
              <a:avLst/>
              <a:gdLst/>
              <a:ahLst/>
              <a:cxnLst/>
              <a:rect l="l" t="t" r="r" b="b"/>
              <a:pathLst>
                <a:path w="801981" h="1181338">
                  <a:moveTo>
                    <a:pt x="165261" y="0"/>
                  </a:moveTo>
                  <a:lnTo>
                    <a:pt x="636720" y="0"/>
                  </a:lnTo>
                  <a:cubicBezTo>
                    <a:pt x="727991" y="0"/>
                    <a:pt x="801981" y="73990"/>
                    <a:pt x="801981" y="165261"/>
                  </a:cubicBezTo>
                  <a:lnTo>
                    <a:pt x="801981" y="1016077"/>
                  </a:lnTo>
                  <a:cubicBezTo>
                    <a:pt x="801981" y="1059907"/>
                    <a:pt x="784570" y="1101942"/>
                    <a:pt x="753578" y="1132934"/>
                  </a:cubicBezTo>
                  <a:cubicBezTo>
                    <a:pt x="722585" y="1163927"/>
                    <a:pt x="680550" y="1181338"/>
                    <a:pt x="636720" y="1181338"/>
                  </a:cubicBezTo>
                  <a:lnTo>
                    <a:pt x="165261" y="1181338"/>
                  </a:lnTo>
                  <a:cubicBezTo>
                    <a:pt x="121431" y="1181338"/>
                    <a:pt x="79396" y="1163927"/>
                    <a:pt x="48404" y="1132934"/>
                  </a:cubicBezTo>
                  <a:cubicBezTo>
                    <a:pt x="17411" y="1101942"/>
                    <a:pt x="0" y="1059907"/>
                    <a:pt x="0" y="1016077"/>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7" name="TextBox 7"/>
            <p:cNvSpPr txBox="1"/>
            <p:nvPr/>
          </p:nvSpPr>
          <p:spPr>
            <a:xfrm>
              <a:off x="0" y="-38100"/>
              <a:ext cx="801981" cy="12194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73200" y="3939631"/>
            <a:ext cx="3045023" cy="4430091"/>
            <a:chOff x="0" y="0"/>
            <a:chExt cx="801981" cy="1166773"/>
          </a:xfrm>
        </p:grpSpPr>
        <p:sp>
          <p:nvSpPr>
            <p:cNvPr id="9" name="Freeform 9"/>
            <p:cNvSpPr/>
            <p:nvPr/>
          </p:nvSpPr>
          <p:spPr>
            <a:xfrm>
              <a:off x="0" y="0"/>
              <a:ext cx="801981" cy="1166773"/>
            </a:xfrm>
            <a:custGeom>
              <a:avLst/>
              <a:gdLst/>
              <a:ahLst/>
              <a:cxnLst/>
              <a:rect l="l" t="t" r="r" b="b"/>
              <a:pathLst>
                <a:path w="801981" h="1166773">
                  <a:moveTo>
                    <a:pt x="165261" y="0"/>
                  </a:moveTo>
                  <a:lnTo>
                    <a:pt x="636720" y="0"/>
                  </a:lnTo>
                  <a:cubicBezTo>
                    <a:pt x="727991" y="0"/>
                    <a:pt x="801981" y="73990"/>
                    <a:pt x="801981" y="165261"/>
                  </a:cubicBezTo>
                  <a:lnTo>
                    <a:pt x="801981" y="1001511"/>
                  </a:lnTo>
                  <a:cubicBezTo>
                    <a:pt x="801981" y="1045342"/>
                    <a:pt x="784570" y="1087376"/>
                    <a:pt x="753578" y="1118369"/>
                  </a:cubicBezTo>
                  <a:cubicBezTo>
                    <a:pt x="722585" y="1149361"/>
                    <a:pt x="680550" y="1166773"/>
                    <a:pt x="636720" y="1166773"/>
                  </a:cubicBezTo>
                  <a:lnTo>
                    <a:pt x="165261" y="1166773"/>
                  </a:lnTo>
                  <a:cubicBezTo>
                    <a:pt x="121431" y="1166773"/>
                    <a:pt x="79396" y="1149361"/>
                    <a:pt x="48404" y="1118369"/>
                  </a:cubicBezTo>
                  <a:cubicBezTo>
                    <a:pt x="17411" y="1087376"/>
                    <a:pt x="0" y="1045342"/>
                    <a:pt x="0" y="1001511"/>
                  </a:cubicBezTo>
                  <a:lnTo>
                    <a:pt x="0" y="165261"/>
                  </a:lnTo>
                  <a:cubicBezTo>
                    <a:pt x="0" y="121431"/>
                    <a:pt x="17411" y="79396"/>
                    <a:pt x="48404" y="48404"/>
                  </a:cubicBezTo>
                  <a:cubicBezTo>
                    <a:pt x="79396" y="17411"/>
                    <a:pt x="121431" y="0"/>
                    <a:pt x="165261" y="0"/>
                  </a:cubicBezTo>
                  <a:close/>
                </a:path>
              </a:pathLst>
            </a:custGeom>
            <a:solidFill>
              <a:srgbClr val="145A5D">
                <a:alpha val="28627"/>
              </a:srgbClr>
            </a:solidFill>
          </p:spPr>
        </p:sp>
        <p:sp>
          <p:nvSpPr>
            <p:cNvPr id="10" name="TextBox 10"/>
            <p:cNvSpPr txBox="1"/>
            <p:nvPr/>
          </p:nvSpPr>
          <p:spPr>
            <a:xfrm>
              <a:off x="0" y="-38100"/>
              <a:ext cx="801981" cy="120487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12" name="Freeform 12"/>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13" name="Group 13"/>
          <p:cNvGrpSpPr/>
          <p:nvPr/>
        </p:nvGrpSpPr>
        <p:grpSpPr>
          <a:xfrm>
            <a:off x="460177" y="4034383"/>
            <a:ext cx="3045023" cy="4335339"/>
            <a:chOff x="0" y="0"/>
            <a:chExt cx="801981" cy="1141818"/>
          </a:xfrm>
        </p:grpSpPr>
        <p:sp>
          <p:nvSpPr>
            <p:cNvPr id="14" name="Freeform 14"/>
            <p:cNvSpPr/>
            <p:nvPr/>
          </p:nvSpPr>
          <p:spPr>
            <a:xfrm>
              <a:off x="0" y="0"/>
              <a:ext cx="801981" cy="1141818"/>
            </a:xfrm>
            <a:custGeom>
              <a:avLst/>
              <a:gdLst/>
              <a:ahLst/>
              <a:cxnLst/>
              <a:rect l="l" t="t" r="r" b="b"/>
              <a:pathLst>
                <a:path w="801981" h="1141818">
                  <a:moveTo>
                    <a:pt x="165261" y="0"/>
                  </a:moveTo>
                  <a:lnTo>
                    <a:pt x="636720" y="0"/>
                  </a:lnTo>
                  <a:cubicBezTo>
                    <a:pt x="727991" y="0"/>
                    <a:pt x="801981" y="73990"/>
                    <a:pt x="801981" y="165261"/>
                  </a:cubicBezTo>
                  <a:lnTo>
                    <a:pt x="801981" y="976556"/>
                  </a:lnTo>
                  <a:cubicBezTo>
                    <a:pt x="801981" y="1020386"/>
                    <a:pt x="784570" y="1062421"/>
                    <a:pt x="753578" y="1093414"/>
                  </a:cubicBezTo>
                  <a:cubicBezTo>
                    <a:pt x="722585" y="1124406"/>
                    <a:pt x="680550" y="1141818"/>
                    <a:pt x="636720" y="1141818"/>
                  </a:cubicBezTo>
                  <a:lnTo>
                    <a:pt x="165261" y="1141818"/>
                  </a:lnTo>
                  <a:cubicBezTo>
                    <a:pt x="121431" y="1141818"/>
                    <a:pt x="79396" y="1124406"/>
                    <a:pt x="48404" y="1093414"/>
                  </a:cubicBezTo>
                  <a:cubicBezTo>
                    <a:pt x="17411" y="1062421"/>
                    <a:pt x="0" y="1020386"/>
                    <a:pt x="0" y="976556"/>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5" name="TextBox 15"/>
            <p:cNvSpPr txBox="1"/>
            <p:nvPr/>
          </p:nvSpPr>
          <p:spPr>
            <a:xfrm>
              <a:off x="0" y="-38100"/>
              <a:ext cx="801981" cy="11799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991736" y="5053438"/>
            <a:ext cx="3045023" cy="4940535"/>
            <a:chOff x="0" y="0"/>
            <a:chExt cx="801981" cy="1301211"/>
          </a:xfrm>
        </p:grpSpPr>
        <p:sp>
          <p:nvSpPr>
            <p:cNvPr id="17" name="Freeform 17"/>
            <p:cNvSpPr/>
            <p:nvPr/>
          </p:nvSpPr>
          <p:spPr>
            <a:xfrm>
              <a:off x="0" y="0"/>
              <a:ext cx="801981" cy="1301211"/>
            </a:xfrm>
            <a:custGeom>
              <a:avLst/>
              <a:gdLst/>
              <a:ahLst/>
              <a:cxnLst/>
              <a:rect l="l" t="t" r="r" b="b"/>
              <a:pathLst>
                <a:path w="801981" h="1301211">
                  <a:moveTo>
                    <a:pt x="165261" y="0"/>
                  </a:moveTo>
                  <a:lnTo>
                    <a:pt x="636720" y="0"/>
                  </a:lnTo>
                  <a:cubicBezTo>
                    <a:pt x="727991" y="0"/>
                    <a:pt x="801981" y="73990"/>
                    <a:pt x="801981" y="165261"/>
                  </a:cubicBezTo>
                  <a:lnTo>
                    <a:pt x="801981" y="1135949"/>
                  </a:lnTo>
                  <a:cubicBezTo>
                    <a:pt x="801981" y="1179780"/>
                    <a:pt x="784570" y="1221814"/>
                    <a:pt x="753578" y="1252807"/>
                  </a:cubicBezTo>
                  <a:cubicBezTo>
                    <a:pt x="722585" y="1283799"/>
                    <a:pt x="680550" y="1301211"/>
                    <a:pt x="636720" y="1301211"/>
                  </a:cubicBezTo>
                  <a:lnTo>
                    <a:pt x="165261" y="1301211"/>
                  </a:lnTo>
                  <a:cubicBezTo>
                    <a:pt x="121431" y="1301211"/>
                    <a:pt x="79396" y="1283799"/>
                    <a:pt x="48404" y="1252807"/>
                  </a:cubicBezTo>
                  <a:cubicBezTo>
                    <a:pt x="17411" y="1221814"/>
                    <a:pt x="0" y="1179780"/>
                    <a:pt x="0" y="1135949"/>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8" name="TextBox 18"/>
            <p:cNvSpPr txBox="1"/>
            <p:nvPr/>
          </p:nvSpPr>
          <p:spPr>
            <a:xfrm>
              <a:off x="0" y="-38100"/>
              <a:ext cx="801981" cy="1339311"/>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20" name="Group 20"/>
          <p:cNvGrpSpPr/>
          <p:nvPr/>
        </p:nvGrpSpPr>
        <p:grpSpPr>
          <a:xfrm>
            <a:off x="1877178" y="2228115"/>
            <a:ext cx="211020" cy="21102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388199" y="3042048"/>
            <a:ext cx="211020" cy="21102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14640" y="2228115"/>
            <a:ext cx="211020" cy="21102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5629790" y="2228115"/>
            <a:ext cx="211020" cy="21102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039600" y="3042048"/>
            <a:ext cx="211020" cy="21102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447675" y="2683110"/>
            <a:ext cx="3086100" cy="308610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914407" y="3173545"/>
            <a:ext cx="2152636" cy="215263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a:off x="1479423" y="3482431"/>
            <a:ext cx="1022604" cy="1534865"/>
          </a:xfrm>
          <a:custGeom>
            <a:avLst/>
            <a:gdLst/>
            <a:ahLst/>
            <a:cxnLst/>
            <a:rect l="l" t="t" r="r" b="b"/>
            <a:pathLst>
              <a:path w="1022604" h="1534865">
                <a:moveTo>
                  <a:pt x="0" y="0"/>
                </a:moveTo>
                <a:lnTo>
                  <a:pt x="1022604" y="0"/>
                </a:lnTo>
                <a:lnTo>
                  <a:pt x="1022604" y="1534865"/>
                </a:lnTo>
                <a:lnTo>
                  <a:pt x="0" y="1534865"/>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grpSp>
        <p:nvGrpSpPr>
          <p:cNvPr id="42" name="Group 42"/>
          <p:cNvGrpSpPr/>
          <p:nvPr/>
        </p:nvGrpSpPr>
        <p:grpSpPr>
          <a:xfrm>
            <a:off x="3950659" y="3540044"/>
            <a:ext cx="3086100" cy="308610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4417391" y="4006776"/>
            <a:ext cx="2152636" cy="2152636"/>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Freeform 48"/>
          <p:cNvSpPr/>
          <p:nvPr/>
        </p:nvSpPr>
        <p:spPr>
          <a:xfrm>
            <a:off x="4883826" y="4494279"/>
            <a:ext cx="1219767" cy="1177630"/>
          </a:xfrm>
          <a:custGeom>
            <a:avLst/>
            <a:gdLst/>
            <a:ahLst/>
            <a:cxnLst/>
            <a:rect l="l" t="t" r="r" b="b"/>
            <a:pathLst>
              <a:path w="1219767" h="1177630">
                <a:moveTo>
                  <a:pt x="0" y="0"/>
                </a:moveTo>
                <a:lnTo>
                  <a:pt x="1219767" y="0"/>
                </a:lnTo>
                <a:lnTo>
                  <a:pt x="1219767" y="1177630"/>
                </a:lnTo>
                <a:lnTo>
                  <a:pt x="0" y="1177630"/>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p:spPr>
      </p:sp>
      <p:grpSp>
        <p:nvGrpSpPr>
          <p:cNvPr id="49" name="Group 49"/>
          <p:cNvGrpSpPr/>
          <p:nvPr/>
        </p:nvGrpSpPr>
        <p:grpSpPr>
          <a:xfrm>
            <a:off x="7277100" y="2683110"/>
            <a:ext cx="3086100" cy="3086100"/>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51" name="TextBox 5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7743832" y="3173545"/>
            <a:ext cx="2152636" cy="2152636"/>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54" name="TextBox 5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5" name="Freeform 55"/>
          <p:cNvSpPr/>
          <p:nvPr/>
        </p:nvSpPr>
        <p:spPr>
          <a:xfrm>
            <a:off x="8146387" y="3561923"/>
            <a:ext cx="1347525" cy="1347525"/>
          </a:xfrm>
          <a:custGeom>
            <a:avLst/>
            <a:gdLst/>
            <a:ahLst/>
            <a:cxnLst/>
            <a:rect l="l" t="t" r="r" b="b"/>
            <a:pathLst>
              <a:path w="1347525" h="1347525">
                <a:moveTo>
                  <a:pt x="0" y="0"/>
                </a:moveTo>
                <a:lnTo>
                  <a:pt x="1347526" y="0"/>
                </a:lnTo>
                <a:lnTo>
                  <a:pt x="1347526" y="1347525"/>
                </a:lnTo>
                <a:lnTo>
                  <a:pt x="0" y="1347525"/>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sp>
      <p:grpSp>
        <p:nvGrpSpPr>
          <p:cNvPr id="56" name="Group 56"/>
          <p:cNvGrpSpPr/>
          <p:nvPr/>
        </p:nvGrpSpPr>
        <p:grpSpPr>
          <a:xfrm>
            <a:off x="10601325" y="3540044"/>
            <a:ext cx="3086100" cy="3086100"/>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11068792" y="4006776"/>
            <a:ext cx="2152636" cy="2152636"/>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11465667" y="4403652"/>
            <a:ext cx="1358885" cy="1358885"/>
          </a:xfrm>
          <a:custGeom>
            <a:avLst/>
            <a:gdLst/>
            <a:ahLst/>
            <a:cxnLst/>
            <a:rect l="l" t="t" r="r" b="b"/>
            <a:pathLst>
              <a:path w="1358885" h="1358885">
                <a:moveTo>
                  <a:pt x="0" y="0"/>
                </a:moveTo>
                <a:lnTo>
                  <a:pt x="1358885" y="0"/>
                </a:lnTo>
                <a:lnTo>
                  <a:pt x="1358885" y="1358884"/>
                </a:lnTo>
                <a:lnTo>
                  <a:pt x="0" y="1358884"/>
                </a:lnTo>
                <a:lnTo>
                  <a:pt x="0" y="0"/>
                </a:lnTo>
                <a:close/>
              </a:path>
            </a:pathLst>
          </a:custGeom>
          <a:blipFill>
            <a:blip r:embed="rId12">
              <a:alphaModFix amt="30000"/>
              <a:extLst>
                <a:ext uri="{96DAC541-7B7A-43D3-8B79-37D633B846F1}">
                  <asvg:svgBlip xmlns:asvg="http://schemas.microsoft.com/office/drawing/2016/SVG/main" r:embed="rId13"/>
                </a:ext>
              </a:extLst>
            </a:blip>
            <a:stretch>
              <a:fillRect/>
            </a:stretch>
          </a:blipFill>
        </p:spPr>
      </p:sp>
      <p:grpSp>
        <p:nvGrpSpPr>
          <p:cNvPr id="63" name="Group 63"/>
          <p:cNvGrpSpPr/>
          <p:nvPr/>
        </p:nvGrpSpPr>
        <p:grpSpPr>
          <a:xfrm>
            <a:off x="14192250" y="2683110"/>
            <a:ext cx="3086100" cy="3086100"/>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solidFill>
          </p:spPr>
        </p:sp>
        <p:sp>
          <p:nvSpPr>
            <p:cNvPr id="65" name="TextBox 6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4658982" y="3173545"/>
            <a:ext cx="2152636" cy="2152636"/>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9" name="Freeform 69"/>
          <p:cNvSpPr/>
          <p:nvPr/>
        </p:nvSpPr>
        <p:spPr>
          <a:xfrm>
            <a:off x="14905614" y="3327113"/>
            <a:ext cx="1659371" cy="1634481"/>
          </a:xfrm>
          <a:custGeom>
            <a:avLst/>
            <a:gdLst/>
            <a:ahLst/>
            <a:cxnLst/>
            <a:rect l="l" t="t" r="r" b="b"/>
            <a:pathLst>
              <a:path w="1659371" h="1634481">
                <a:moveTo>
                  <a:pt x="0" y="0"/>
                </a:moveTo>
                <a:lnTo>
                  <a:pt x="1659372" y="0"/>
                </a:lnTo>
                <a:lnTo>
                  <a:pt x="1659372" y="1634481"/>
                </a:lnTo>
                <a:lnTo>
                  <a:pt x="0" y="163448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0" name="Freeform 70"/>
          <p:cNvSpPr/>
          <p:nvPr/>
        </p:nvSpPr>
        <p:spPr>
          <a:xfrm rot="2468302">
            <a:off x="2991841"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1" name="TextBox 71"/>
          <p:cNvSpPr txBox="1"/>
          <p:nvPr/>
        </p:nvSpPr>
        <p:spPr>
          <a:xfrm>
            <a:off x="1280815" y="1608255"/>
            <a:ext cx="1403747"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Initiation</a:t>
            </a:r>
          </a:p>
        </p:txBody>
      </p:sp>
      <p:sp>
        <p:nvSpPr>
          <p:cNvPr id="72" name="TextBox 72"/>
          <p:cNvSpPr txBox="1"/>
          <p:nvPr/>
        </p:nvSpPr>
        <p:spPr>
          <a:xfrm>
            <a:off x="4760165" y="2428485"/>
            <a:ext cx="1467088"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Planning</a:t>
            </a:r>
          </a:p>
        </p:txBody>
      </p:sp>
      <p:sp>
        <p:nvSpPr>
          <p:cNvPr id="73" name="TextBox 73"/>
          <p:cNvSpPr txBox="1"/>
          <p:nvPr/>
        </p:nvSpPr>
        <p:spPr>
          <a:xfrm>
            <a:off x="11356104" y="2447535"/>
            <a:ext cx="1780461" cy="495300"/>
          </a:xfrm>
          <a:prstGeom prst="rect">
            <a:avLst/>
          </a:prstGeom>
        </p:spPr>
        <p:txBody>
          <a:bodyPr lIns="0" tIns="0" rIns="0" bIns="0" rtlCol="0" anchor="t">
            <a:spAutoFit/>
          </a:bodyPr>
          <a:lstStyle/>
          <a:p>
            <a:pPr algn="ctr">
              <a:lnSpc>
                <a:spcPts val="4199"/>
              </a:lnSpc>
              <a:spcBef>
                <a:spcPct val="0"/>
              </a:spcBef>
            </a:pPr>
            <a:r>
              <a:rPr lang="en-US" sz="2999">
                <a:solidFill>
                  <a:srgbClr val="000000">
                    <a:alpha val="29804"/>
                  </a:srgbClr>
                </a:solidFill>
                <a:latin typeface="Helvetica World"/>
                <a:ea typeface="Helvetica World"/>
                <a:cs typeface="Helvetica World"/>
                <a:sym typeface="Helvetica World"/>
              </a:rPr>
              <a:t>Monitoring</a:t>
            </a:r>
          </a:p>
        </p:txBody>
      </p:sp>
      <p:sp>
        <p:nvSpPr>
          <p:cNvPr id="74" name="TextBox 74"/>
          <p:cNvSpPr txBox="1"/>
          <p:nvPr/>
        </p:nvSpPr>
        <p:spPr>
          <a:xfrm>
            <a:off x="7987129" y="1608255"/>
            <a:ext cx="1666042"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Executing</a:t>
            </a:r>
          </a:p>
        </p:txBody>
      </p:sp>
      <p:sp>
        <p:nvSpPr>
          <p:cNvPr id="75" name="TextBox 75"/>
          <p:cNvSpPr txBox="1"/>
          <p:nvPr/>
        </p:nvSpPr>
        <p:spPr>
          <a:xfrm>
            <a:off x="15100221" y="1608255"/>
            <a:ext cx="1270159"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Helvetica World"/>
                <a:ea typeface="Helvetica World"/>
                <a:cs typeface="Helvetica World"/>
                <a:sym typeface="Helvetica World"/>
              </a:rPr>
              <a:t>Closing</a:t>
            </a:r>
          </a:p>
        </p:txBody>
      </p:sp>
      <p:sp>
        <p:nvSpPr>
          <p:cNvPr id="76" name="Freeform 76"/>
          <p:cNvSpPr/>
          <p:nvPr/>
        </p:nvSpPr>
        <p:spPr>
          <a:xfrm rot="2390192">
            <a:off x="9688557" y="4769471"/>
            <a:ext cx="1626713" cy="506314"/>
          </a:xfrm>
          <a:custGeom>
            <a:avLst/>
            <a:gdLst/>
            <a:ahLst/>
            <a:cxnLst/>
            <a:rect l="l" t="t" r="r" b="b"/>
            <a:pathLst>
              <a:path w="1626713" h="506314">
                <a:moveTo>
                  <a:pt x="0" y="0"/>
                </a:moveTo>
                <a:lnTo>
                  <a:pt x="1626713" y="0"/>
                </a:lnTo>
                <a:lnTo>
                  <a:pt x="1626713" y="506315"/>
                </a:lnTo>
                <a:lnTo>
                  <a:pt x="0" y="506315"/>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7" name="Freeform 77"/>
          <p:cNvSpPr/>
          <p:nvPr/>
        </p:nvSpPr>
        <p:spPr>
          <a:xfrm rot="-2411041">
            <a:off x="6378361" y="4856947"/>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8" name="Freeform 78"/>
          <p:cNvSpPr/>
          <p:nvPr/>
        </p:nvSpPr>
        <p:spPr>
          <a:xfrm rot="-2380642">
            <a:off x="13001653"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9" name="TextBox 79"/>
          <p:cNvSpPr txBox="1"/>
          <p:nvPr/>
        </p:nvSpPr>
        <p:spPr>
          <a:xfrm>
            <a:off x="1071205" y="5978760"/>
            <a:ext cx="1822966" cy="666242"/>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Project Charter</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Project Initiation</a:t>
            </a:r>
          </a:p>
        </p:txBody>
      </p:sp>
      <p:sp>
        <p:nvSpPr>
          <p:cNvPr id="80" name="TextBox 80"/>
          <p:cNvSpPr txBox="1"/>
          <p:nvPr/>
        </p:nvSpPr>
        <p:spPr>
          <a:xfrm>
            <a:off x="4340946" y="6819037"/>
            <a:ext cx="2305526"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Scope &amp; Budget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WBS</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Gantt Chart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Communication Plan</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Risk Management</a:t>
            </a:r>
          </a:p>
        </p:txBody>
      </p:sp>
      <p:sp>
        <p:nvSpPr>
          <p:cNvPr id="81" name="TextBox 81"/>
          <p:cNvSpPr txBox="1"/>
          <p:nvPr/>
        </p:nvSpPr>
        <p:spPr>
          <a:xfrm>
            <a:off x="7398008" y="5978760"/>
            <a:ext cx="2803208"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Team Management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Resource Allocation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Task Execution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Quality Assurance</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Stakeholder Engagement</a:t>
            </a:r>
          </a:p>
        </p:txBody>
      </p:sp>
      <p:sp>
        <p:nvSpPr>
          <p:cNvPr id="82" name="TextBox 82"/>
          <p:cNvSpPr txBox="1"/>
          <p:nvPr/>
        </p:nvSpPr>
        <p:spPr>
          <a:xfrm>
            <a:off x="10914876" y="6819037"/>
            <a:ext cx="2458998"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Performance Tracking</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Progress Reporting</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Change Management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Risk Monitoring</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Issue Resolution</a:t>
            </a:r>
          </a:p>
        </p:txBody>
      </p:sp>
      <p:sp>
        <p:nvSpPr>
          <p:cNvPr id="83" name="TextBox 83"/>
          <p:cNvSpPr txBox="1"/>
          <p:nvPr/>
        </p:nvSpPr>
        <p:spPr>
          <a:xfrm>
            <a:off x="14462581" y="5978760"/>
            <a:ext cx="2545437" cy="1677797"/>
          </a:xfrm>
          <a:prstGeom prst="rect">
            <a:avLst/>
          </a:prstGeom>
        </p:spPr>
        <p:txBody>
          <a:bodyPr lIns="0" tIns="0" rIns="0" bIns="0" rtlCol="0" anchor="t">
            <a:spAutoFit/>
          </a:bodyPr>
          <a:lstStyle/>
          <a:p>
            <a:pPr algn="ctr">
              <a:lnSpc>
                <a:spcPts val="2548"/>
              </a:lnSpc>
            </a:pPr>
            <a:r>
              <a:rPr lang="en-US" sz="1820" b="1">
                <a:solidFill>
                  <a:srgbClr val="145A5D"/>
                </a:solidFill>
                <a:latin typeface="Helvetica World Bold"/>
                <a:ea typeface="Helvetica World Bold"/>
                <a:cs typeface="Helvetica World Bold"/>
                <a:sym typeface="Helvetica World Bold"/>
              </a:rPr>
              <a:t>Deliverable Handover</a:t>
            </a:r>
          </a:p>
          <a:p>
            <a:pPr algn="ctr">
              <a:lnSpc>
                <a:spcPts val="2548"/>
              </a:lnSpc>
            </a:pPr>
            <a:r>
              <a:rPr lang="en-US" sz="1820" b="1">
                <a:solidFill>
                  <a:srgbClr val="145A5D"/>
                </a:solidFill>
                <a:latin typeface="Helvetica World Bold"/>
                <a:ea typeface="Helvetica World Bold"/>
                <a:cs typeface="Helvetica World Bold"/>
                <a:sym typeface="Helvetica World Bold"/>
              </a:rPr>
              <a:t>Project Documentation</a:t>
            </a:r>
          </a:p>
          <a:p>
            <a:pPr algn="ctr">
              <a:lnSpc>
                <a:spcPts val="2548"/>
              </a:lnSpc>
            </a:pPr>
            <a:r>
              <a:rPr lang="en-US" sz="1820" b="1">
                <a:solidFill>
                  <a:srgbClr val="145A5D"/>
                </a:solidFill>
                <a:latin typeface="Helvetica World Bold"/>
                <a:ea typeface="Helvetica World Bold"/>
                <a:cs typeface="Helvetica World Bold"/>
                <a:sym typeface="Helvetica World Bold"/>
              </a:rPr>
              <a:t>Team Release</a:t>
            </a:r>
          </a:p>
          <a:p>
            <a:pPr algn="ctr">
              <a:lnSpc>
                <a:spcPts val="2548"/>
              </a:lnSpc>
            </a:pPr>
            <a:r>
              <a:rPr lang="en-US" sz="1820" b="1">
                <a:solidFill>
                  <a:srgbClr val="145A5D"/>
                </a:solidFill>
                <a:latin typeface="Helvetica World Bold"/>
                <a:ea typeface="Helvetica World Bold"/>
                <a:cs typeface="Helvetica World Bold"/>
                <a:sym typeface="Helvetica World Bold"/>
              </a:rPr>
              <a:t>Lessons Learned</a:t>
            </a:r>
          </a:p>
          <a:p>
            <a:pPr algn="ctr">
              <a:lnSpc>
                <a:spcPts val="2548"/>
              </a:lnSpc>
              <a:spcBef>
                <a:spcPct val="0"/>
              </a:spcBef>
            </a:pPr>
            <a:r>
              <a:rPr lang="en-US" sz="1820" b="1">
                <a:solidFill>
                  <a:srgbClr val="145A5D"/>
                </a:solidFill>
                <a:latin typeface="Helvetica World Bold"/>
                <a:ea typeface="Helvetica World Bold"/>
                <a:cs typeface="Helvetica World Bold"/>
                <a:sym typeface="Helvetica World Bold"/>
              </a:rPr>
              <a:t>Stakeholder Sign-off</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7567735" y="1749055"/>
            <a:ext cx="0" cy="7907630"/>
          </a:xfrm>
          <a:prstGeom prst="line">
            <a:avLst/>
          </a:prstGeom>
          <a:ln w="19050" cap="flat">
            <a:solidFill>
              <a:srgbClr val="2D2A21"/>
            </a:solidFill>
            <a:prstDash val="solid"/>
            <a:headEnd type="none" w="sm" len="sm"/>
            <a:tailEnd type="none" w="sm" len="sm"/>
          </a:ln>
        </p:spPr>
      </p:sp>
      <p:sp>
        <p:nvSpPr>
          <p:cNvPr id="3" name="Freeform 3"/>
          <p:cNvSpPr/>
          <p:nvPr/>
        </p:nvSpPr>
        <p:spPr>
          <a:xfrm flipV="1">
            <a:off x="-764735" y="-2290065"/>
            <a:ext cx="7630504" cy="8226958"/>
          </a:xfrm>
          <a:custGeom>
            <a:avLst/>
            <a:gdLst/>
            <a:ahLst/>
            <a:cxnLst/>
            <a:rect l="l" t="t" r="r" b="b"/>
            <a:pathLst>
              <a:path w="7630504" h="8226958">
                <a:moveTo>
                  <a:pt x="0" y="8226958"/>
                </a:moveTo>
                <a:lnTo>
                  <a:pt x="7630504" y="8226958"/>
                </a:lnTo>
                <a:lnTo>
                  <a:pt x="7630504" y="0"/>
                </a:lnTo>
                <a:lnTo>
                  <a:pt x="0" y="0"/>
                </a:lnTo>
                <a:lnTo>
                  <a:pt x="0" y="8226958"/>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72582" y="2840483"/>
            <a:ext cx="1450873" cy="1450873"/>
          </a:xfrm>
          <a:custGeom>
            <a:avLst/>
            <a:gdLst/>
            <a:ahLst/>
            <a:cxnLst/>
            <a:rect l="l" t="t" r="r" b="b"/>
            <a:pathLst>
              <a:path w="1450873" h="1450873">
                <a:moveTo>
                  <a:pt x="0" y="0"/>
                </a:moveTo>
                <a:lnTo>
                  <a:pt x="1450873" y="0"/>
                </a:lnTo>
                <a:lnTo>
                  <a:pt x="1450873" y="1450873"/>
                </a:lnTo>
                <a:lnTo>
                  <a:pt x="0" y="1450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625010" y="2840483"/>
            <a:ext cx="1450873" cy="1450873"/>
          </a:xfrm>
          <a:custGeom>
            <a:avLst/>
            <a:gdLst/>
            <a:ahLst/>
            <a:cxnLst/>
            <a:rect l="l" t="t" r="r" b="b"/>
            <a:pathLst>
              <a:path w="1450873" h="1450873">
                <a:moveTo>
                  <a:pt x="0" y="0"/>
                </a:moveTo>
                <a:lnTo>
                  <a:pt x="1450873" y="0"/>
                </a:lnTo>
                <a:lnTo>
                  <a:pt x="1450873" y="1450873"/>
                </a:lnTo>
                <a:lnTo>
                  <a:pt x="0" y="1450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945004" y="4546314"/>
            <a:ext cx="5402906" cy="3399154"/>
          </a:xfrm>
          <a:prstGeom prst="rect">
            <a:avLst/>
          </a:prstGeom>
        </p:spPr>
        <p:txBody>
          <a:bodyPr lIns="0" tIns="0" rIns="0" bIns="0" rtlCol="0" anchor="t">
            <a:spAutoFit/>
          </a:bodyPr>
          <a:lstStyle/>
          <a:p>
            <a:pPr marL="474981"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Final Deliverable Submission</a:t>
            </a:r>
          </a:p>
          <a:p>
            <a:pPr marL="474979" lvl="1" indent="-237490" algn="l">
              <a:lnSpc>
                <a:spcPts val="5499"/>
              </a:lnSpc>
              <a:buFont typeface="Arial"/>
              <a:buChar char="•"/>
            </a:pPr>
            <a:r>
              <a:rPr lang="en-US" sz="2199">
                <a:solidFill>
                  <a:srgbClr val="000000"/>
                </a:solidFill>
                <a:latin typeface="Helvetica World"/>
                <a:ea typeface="Helvetica World"/>
                <a:cs typeface="Helvetica World"/>
                <a:sym typeface="Helvetica World"/>
              </a:rPr>
              <a:t>Stakeholder Acceptance</a:t>
            </a:r>
          </a:p>
          <a:p>
            <a:pPr marL="474981"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Financial Closure</a:t>
            </a:r>
            <a:r>
              <a:rPr lang="en-US" sz="2200">
                <a:solidFill>
                  <a:srgbClr val="145A5D"/>
                </a:solidFill>
                <a:latin typeface="Helvetica World"/>
                <a:ea typeface="Helvetica World"/>
                <a:cs typeface="Helvetica World"/>
                <a:sym typeface="Helvetica World"/>
              </a:rPr>
              <a:t> </a:t>
            </a:r>
          </a:p>
          <a:p>
            <a:pPr marL="474981"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Documentation and Archiving</a:t>
            </a:r>
          </a:p>
          <a:p>
            <a:pPr marL="474981"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Lessons Learned</a:t>
            </a:r>
          </a:p>
        </p:txBody>
      </p:sp>
      <p:sp>
        <p:nvSpPr>
          <p:cNvPr id="7" name="TextBox 7"/>
          <p:cNvSpPr txBox="1"/>
          <p:nvPr/>
        </p:nvSpPr>
        <p:spPr>
          <a:xfrm>
            <a:off x="8986466" y="4546314"/>
            <a:ext cx="7520638" cy="4094478"/>
          </a:xfrm>
          <a:prstGeom prst="rect">
            <a:avLst/>
          </a:prstGeom>
        </p:spPr>
        <p:txBody>
          <a:bodyPr lIns="0" tIns="0" rIns="0" bIns="0" rtlCol="0" anchor="t">
            <a:spAutoFit/>
          </a:bodyPr>
          <a:lstStyle/>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Knowledge Capture</a:t>
            </a:r>
          </a:p>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Organizational Learning</a:t>
            </a:r>
          </a:p>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Stakeholder Satisfaction</a:t>
            </a:r>
          </a:p>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Resource Optimization</a:t>
            </a:r>
          </a:p>
          <a:p>
            <a:pPr marL="474983" lvl="1" indent="-237491" algn="l">
              <a:lnSpc>
                <a:spcPts val="5500"/>
              </a:lnSpc>
              <a:buFont typeface="Arial"/>
              <a:buChar char="•"/>
            </a:pPr>
            <a:r>
              <a:rPr lang="en-US" sz="2200">
                <a:solidFill>
                  <a:srgbClr val="000000"/>
                </a:solidFill>
                <a:latin typeface="Helvetica World"/>
                <a:ea typeface="Helvetica World"/>
                <a:cs typeface="Helvetica World"/>
                <a:sym typeface="Helvetica World"/>
              </a:rPr>
              <a:t>Continuous Improvement</a:t>
            </a:r>
          </a:p>
          <a:p>
            <a:pPr marL="0" lvl="0" indent="0" algn="l">
              <a:lnSpc>
                <a:spcPts val="5500"/>
              </a:lnSpc>
            </a:pPr>
            <a:endParaRPr lang="en-US" sz="2200">
              <a:solidFill>
                <a:srgbClr val="000000"/>
              </a:solidFill>
              <a:latin typeface="Helvetica World"/>
              <a:ea typeface="Helvetica World"/>
              <a:cs typeface="Helvetica World"/>
              <a:sym typeface="Helvetica World"/>
            </a:endParaRPr>
          </a:p>
        </p:txBody>
      </p:sp>
      <p:sp>
        <p:nvSpPr>
          <p:cNvPr id="8" name="TextBox 8"/>
          <p:cNvSpPr txBox="1"/>
          <p:nvPr/>
        </p:nvSpPr>
        <p:spPr>
          <a:xfrm>
            <a:off x="945004" y="3328005"/>
            <a:ext cx="4638128" cy="462179"/>
          </a:xfrm>
          <a:prstGeom prst="rect">
            <a:avLst/>
          </a:prstGeom>
        </p:spPr>
        <p:txBody>
          <a:bodyPr lIns="0" tIns="0" rIns="0" bIns="0" rtlCol="0" anchor="t">
            <a:spAutoFit/>
          </a:bodyPr>
          <a:lstStyle/>
          <a:p>
            <a:pPr marL="0" lvl="0" indent="0" algn="l">
              <a:lnSpc>
                <a:spcPts val="3492"/>
              </a:lnSpc>
            </a:pPr>
            <a:r>
              <a:rPr lang="en-US" sz="2750" b="1">
                <a:solidFill>
                  <a:srgbClr val="145A5D"/>
                </a:solidFill>
                <a:latin typeface="Helvetica World Bold"/>
                <a:ea typeface="Helvetica World Bold"/>
                <a:cs typeface="Helvetica World Bold"/>
                <a:sym typeface="Helvetica World Bold"/>
              </a:rPr>
              <a:t>Project Closure Activities</a:t>
            </a:r>
          </a:p>
        </p:txBody>
      </p:sp>
      <p:sp>
        <p:nvSpPr>
          <p:cNvPr id="9" name="TextBox 9"/>
          <p:cNvSpPr txBox="1"/>
          <p:nvPr/>
        </p:nvSpPr>
        <p:spPr>
          <a:xfrm>
            <a:off x="8986466" y="3328005"/>
            <a:ext cx="6541483" cy="462179"/>
          </a:xfrm>
          <a:prstGeom prst="rect">
            <a:avLst/>
          </a:prstGeom>
        </p:spPr>
        <p:txBody>
          <a:bodyPr lIns="0" tIns="0" rIns="0" bIns="0" rtlCol="0" anchor="t">
            <a:spAutoFit/>
          </a:bodyPr>
          <a:lstStyle/>
          <a:p>
            <a:pPr marL="0" lvl="0" indent="0" algn="l">
              <a:lnSpc>
                <a:spcPts val="3492"/>
              </a:lnSpc>
            </a:pPr>
            <a:r>
              <a:rPr lang="en-US" sz="2750" b="1">
                <a:solidFill>
                  <a:srgbClr val="145A5D"/>
                </a:solidFill>
                <a:latin typeface="Helvetica World Bold"/>
                <a:ea typeface="Helvetica World Bold"/>
                <a:cs typeface="Helvetica World Bold"/>
                <a:sym typeface="Helvetica World Bold"/>
              </a:rPr>
              <a:t>Importance of Proper Project Closure</a:t>
            </a:r>
          </a:p>
        </p:txBody>
      </p:sp>
      <p:sp>
        <p:nvSpPr>
          <p:cNvPr id="10" name="Freeform 10"/>
          <p:cNvSpPr/>
          <p:nvPr/>
        </p:nvSpPr>
        <p:spPr>
          <a:xfrm rot="-5400000">
            <a:off x="8856543" y="1905224"/>
            <a:ext cx="14682409" cy="5453630"/>
          </a:xfrm>
          <a:custGeom>
            <a:avLst/>
            <a:gdLst/>
            <a:ahLst/>
            <a:cxnLst/>
            <a:rect l="l" t="t" r="r" b="b"/>
            <a:pathLst>
              <a:path w="14682409" h="5453630">
                <a:moveTo>
                  <a:pt x="0" y="0"/>
                </a:moveTo>
                <a:lnTo>
                  <a:pt x="14682409" y="0"/>
                </a:lnTo>
                <a:lnTo>
                  <a:pt x="14682409" y="5453630"/>
                </a:lnTo>
                <a:lnTo>
                  <a:pt x="0" y="5453630"/>
                </a:lnTo>
                <a:lnTo>
                  <a:pt x="0" y="0"/>
                </a:lnTo>
                <a:close/>
              </a:path>
            </a:pathLst>
          </a:custGeom>
          <a:blipFill>
            <a:blip r:embed="rId6">
              <a:extLst>
                <a:ext uri="{96DAC541-7B7A-43D3-8B79-37D633B846F1}">
                  <asvg:svgBlip xmlns:asvg="http://schemas.microsoft.com/office/drawing/2016/SVG/main" r:embed="rId7"/>
                </a:ext>
              </a:extLst>
            </a:blip>
            <a:stretch>
              <a:fillRect t="-49114" b="-40014"/>
            </a:stretch>
          </a:blipFill>
        </p:spPr>
      </p:sp>
      <p:sp>
        <p:nvSpPr>
          <p:cNvPr id="11" name="TextBox 11"/>
          <p:cNvSpPr txBox="1"/>
          <p:nvPr/>
        </p:nvSpPr>
        <p:spPr>
          <a:xfrm>
            <a:off x="572582" y="860848"/>
            <a:ext cx="6602455"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Project Closure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3" name="Freeform 3"/>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sp>
        <p:nvSpPr>
          <p:cNvPr id="4" name="Freeform 4"/>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5" name="Group 5"/>
          <p:cNvGrpSpPr/>
          <p:nvPr/>
        </p:nvGrpSpPr>
        <p:grpSpPr>
          <a:xfrm>
            <a:off x="1643879" y="2226662"/>
            <a:ext cx="2889001" cy="7031638"/>
            <a:chOff x="0" y="0"/>
            <a:chExt cx="855709" cy="2082739"/>
          </a:xfrm>
        </p:grpSpPr>
        <p:sp>
          <p:nvSpPr>
            <p:cNvPr id="6" name="Freeform 6"/>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327576"/>
            </a:solidFill>
          </p:spPr>
        </p:sp>
        <p:sp>
          <p:nvSpPr>
            <p:cNvPr id="7" name="TextBox 7"/>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8" name="Group 8"/>
          <p:cNvGrpSpPr/>
          <p:nvPr/>
        </p:nvGrpSpPr>
        <p:grpSpPr>
          <a:xfrm rot="-5400000">
            <a:off x="2202360" y="2031378"/>
            <a:ext cx="1772039" cy="2915104"/>
            <a:chOff x="0" y="0"/>
            <a:chExt cx="524870" cy="863440"/>
          </a:xfrm>
        </p:grpSpPr>
        <p:sp>
          <p:nvSpPr>
            <p:cNvPr id="9" name="Freeform 9"/>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10" name="TextBox 10"/>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rot="-5400000">
            <a:off x="3093174" y="2447251"/>
            <a:ext cx="1724492" cy="2120507"/>
            <a:chOff x="0" y="0"/>
            <a:chExt cx="702189" cy="863440"/>
          </a:xfrm>
        </p:grpSpPr>
        <p:sp>
          <p:nvSpPr>
            <p:cNvPr id="12" name="Freeform 12"/>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327576"/>
            </a:solidFill>
          </p:spPr>
        </p:sp>
        <p:sp>
          <p:nvSpPr>
            <p:cNvPr id="13" name="TextBox 13"/>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14" name="Group 14"/>
          <p:cNvGrpSpPr/>
          <p:nvPr/>
        </p:nvGrpSpPr>
        <p:grpSpPr>
          <a:xfrm>
            <a:off x="5587879" y="2226662"/>
            <a:ext cx="2889001" cy="7031638"/>
            <a:chOff x="0" y="0"/>
            <a:chExt cx="855709" cy="2082739"/>
          </a:xfrm>
        </p:grpSpPr>
        <p:sp>
          <p:nvSpPr>
            <p:cNvPr id="15" name="Freeform 15"/>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639C9D"/>
            </a:solidFill>
          </p:spPr>
        </p:sp>
        <p:sp>
          <p:nvSpPr>
            <p:cNvPr id="16" name="TextBox 16"/>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17" name="Group 17"/>
          <p:cNvGrpSpPr/>
          <p:nvPr/>
        </p:nvGrpSpPr>
        <p:grpSpPr>
          <a:xfrm rot="-5400000">
            <a:off x="6146360" y="2031378"/>
            <a:ext cx="1772039" cy="2915104"/>
            <a:chOff x="0" y="0"/>
            <a:chExt cx="524870" cy="863440"/>
          </a:xfrm>
        </p:grpSpPr>
        <p:sp>
          <p:nvSpPr>
            <p:cNvPr id="18" name="Freeform 18"/>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19" name="TextBox 19"/>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20" name="Group 20"/>
          <p:cNvGrpSpPr/>
          <p:nvPr/>
        </p:nvGrpSpPr>
        <p:grpSpPr>
          <a:xfrm rot="-5400000">
            <a:off x="7037174" y="2447251"/>
            <a:ext cx="1724492" cy="2120507"/>
            <a:chOff x="0" y="0"/>
            <a:chExt cx="702189" cy="863440"/>
          </a:xfrm>
        </p:grpSpPr>
        <p:sp>
          <p:nvSpPr>
            <p:cNvPr id="21" name="Freeform 21"/>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639C9D"/>
            </a:solidFill>
          </p:spPr>
        </p:sp>
        <p:sp>
          <p:nvSpPr>
            <p:cNvPr id="22" name="TextBox 22"/>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23" name="Group 23"/>
          <p:cNvGrpSpPr/>
          <p:nvPr/>
        </p:nvGrpSpPr>
        <p:grpSpPr>
          <a:xfrm>
            <a:off x="9531879" y="2226662"/>
            <a:ext cx="2889001" cy="7031638"/>
            <a:chOff x="0" y="0"/>
            <a:chExt cx="855709" cy="2082739"/>
          </a:xfrm>
        </p:grpSpPr>
        <p:sp>
          <p:nvSpPr>
            <p:cNvPr id="24" name="Freeform 24"/>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327576"/>
            </a:solidFill>
          </p:spPr>
        </p:sp>
        <p:sp>
          <p:nvSpPr>
            <p:cNvPr id="25" name="TextBox 25"/>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26" name="Group 26"/>
          <p:cNvGrpSpPr/>
          <p:nvPr/>
        </p:nvGrpSpPr>
        <p:grpSpPr>
          <a:xfrm rot="-5400000">
            <a:off x="10090360" y="2031378"/>
            <a:ext cx="1772039" cy="2915104"/>
            <a:chOff x="0" y="0"/>
            <a:chExt cx="524870" cy="863440"/>
          </a:xfrm>
        </p:grpSpPr>
        <p:sp>
          <p:nvSpPr>
            <p:cNvPr id="27" name="Freeform 27"/>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28" name="TextBox 28"/>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29" name="Group 29"/>
          <p:cNvGrpSpPr/>
          <p:nvPr/>
        </p:nvGrpSpPr>
        <p:grpSpPr>
          <a:xfrm rot="-5400000">
            <a:off x="10981174" y="2447251"/>
            <a:ext cx="1724492" cy="2120507"/>
            <a:chOff x="0" y="0"/>
            <a:chExt cx="702189" cy="863440"/>
          </a:xfrm>
        </p:grpSpPr>
        <p:sp>
          <p:nvSpPr>
            <p:cNvPr id="30" name="Freeform 30"/>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327576"/>
            </a:solidFill>
          </p:spPr>
        </p:sp>
        <p:sp>
          <p:nvSpPr>
            <p:cNvPr id="31" name="TextBox 31"/>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32" name="Group 32"/>
          <p:cNvGrpSpPr/>
          <p:nvPr/>
        </p:nvGrpSpPr>
        <p:grpSpPr>
          <a:xfrm>
            <a:off x="13475879" y="2226662"/>
            <a:ext cx="2889001" cy="7031638"/>
            <a:chOff x="0" y="0"/>
            <a:chExt cx="855709" cy="2082739"/>
          </a:xfrm>
        </p:grpSpPr>
        <p:sp>
          <p:nvSpPr>
            <p:cNvPr id="33" name="Freeform 33"/>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639C9D"/>
            </a:solidFill>
          </p:spPr>
        </p:sp>
        <p:sp>
          <p:nvSpPr>
            <p:cNvPr id="34" name="TextBox 34"/>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35" name="Group 35"/>
          <p:cNvGrpSpPr/>
          <p:nvPr/>
        </p:nvGrpSpPr>
        <p:grpSpPr>
          <a:xfrm rot="-5400000">
            <a:off x="14034360" y="2031378"/>
            <a:ext cx="1772039" cy="2915104"/>
            <a:chOff x="0" y="0"/>
            <a:chExt cx="524870" cy="863440"/>
          </a:xfrm>
        </p:grpSpPr>
        <p:sp>
          <p:nvSpPr>
            <p:cNvPr id="36" name="Freeform 36"/>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37" name="TextBox 37"/>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38" name="Group 38"/>
          <p:cNvGrpSpPr/>
          <p:nvPr/>
        </p:nvGrpSpPr>
        <p:grpSpPr>
          <a:xfrm rot="-5400000">
            <a:off x="14925174" y="2447251"/>
            <a:ext cx="1724492" cy="2120507"/>
            <a:chOff x="0" y="0"/>
            <a:chExt cx="702189" cy="863440"/>
          </a:xfrm>
        </p:grpSpPr>
        <p:sp>
          <p:nvSpPr>
            <p:cNvPr id="39" name="Freeform 39"/>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639C9D"/>
            </a:solidFill>
          </p:spPr>
        </p:sp>
        <p:sp>
          <p:nvSpPr>
            <p:cNvPr id="40" name="TextBox 40"/>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sp>
        <p:nvSpPr>
          <p:cNvPr id="41" name="Freeform 41"/>
          <p:cNvSpPr/>
          <p:nvPr/>
        </p:nvSpPr>
        <p:spPr>
          <a:xfrm>
            <a:off x="3393633" y="2964178"/>
            <a:ext cx="1049503" cy="1049503"/>
          </a:xfrm>
          <a:custGeom>
            <a:avLst/>
            <a:gdLst/>
            <a:ahLst/>
            <a:cxnLst/>
            <a:rect l="l" t="t" r="r" b="b"/>
            <a:pathLst>
              <a:path w="1049503" h="1049503">
                <a:moveTo>
                  <a:pt x="0" y="0"/>
                </a:moveTo>
                <a:lnTo>
                  <a:pt x="1049503" y="0"/>
                </a:lnTo>
                <a:lnTo>
                  <a:pt x="1049503" y="1049503"/>
                </a:lnTo>
                <a:lnTo>
                  <a:pt x="0" y="10495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2" name="Freeform 42"/>
          <p:cNvSpPr/>
          <p:nvPr/>
        </p:nvSpPr>
        <p:spPr>
          <a:xfrm>
            <a:off x="7536898" y="3059882"/>
            <a:ext cx="687927" cy="953799"/>
          </a:xfrm>
          <a:custGeom>
            <a:avLst/>
            <a:gdLst/>
            <a:ahLst/>
            <a:cxnLst/>
            <a:rect l="l" t="t" r="r" b="b"/>
            <a:pathLst>
              <a:path w="687927" h="953799">
                <a:moveTo>
                  <a:pt x="0" y="0"/>
                </a:moveTo>
                <a:lnTo>
                  <a:pt x="687928" y="0"/>
                </a:lnTo>
                <a:lnTo>
                  <a:pt x="687928" y="953799"/>
                </a:lnTo>
                <a:lnTo>
                  <a:pt x="0" y="9537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3" name="Freeform 43"/>
          <p:cNvSpPr/>
          <p:nvPr/>
        </p:nvSpPr>
        <p:spPr>
          <a:xfrm>
            <a:off x="11342214" y="2964178"/>
            <a:ext cx="1002412" cy="976099"/>
          </a:xfrm>
          <a:custGeom>
            <a:avLst/>
            <a:gdLst/>
            <a:ahLst/>
            <a:cxnLst/>
            <a:rect l="l" t="t" r="r" b="b"/>
            <a:pathLst>
              <a:path w="1002412" h="976099">
                <a:moveTo>
                  <a:pt x="0" y="0"/>
                </a:moveTo>
                <a:lnTo>
                  <a:pt x="1002412" y="0"/>
                </a:lnTo>
                <a:lnTo>
                  <a:pt x="1002412" y="976099"/>
                </a:lnTo>
                <a:lnTo>
                  <a:pt x="0" y="976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4" name="Freeform 44"/>
          <p:cNvSpPr/>
          <p:nvPr/>
        </p:nvSpPr>
        <p:spPr>
          <a:xfrm>
            <a:off x="15346924" y="3047331"/>
            <a:ext cx="880990" cy="883198"/>
          </a:xfrm>
          <a:custGeom>
            <a:avLst/>
            <a:gdLst/>
            <a:ahLst/>
            <a:cxnLst/>
            <a:rect l="l" t="t" r="r" b="b"/>
            <a:pathLst>
              <a:path w="880990" h="883198">
                <a:moveTo>
                  <a:pt x="0" y="0"/>
                </a:moveTo>
                <a:lnTo>
                  <a:pt x="880991" y="0"/>
                </a:lnTo>
                <a:lnTo>
                  <a:pt x="880991" y="883198"/>
                </a:lnTo>
                <a:lnTo>
                  <a:pt x="0" y="8831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5" name="TextBox 45"/>
          <p:cNvSpPr txBox="1"/>
          <p:nvPr/>
        </p:nvSpPr>
        <p:spPr>
          <a:xfrm>
            <a:off x="443620" y="484602"/>
            <a:ext cx="8966284"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Lessons Learned</a:t>
            </a:r>
          </a:p>
        </p:txBody>
      </p:sp>
      <p:sp>
        <p:nvSpPr>
          <p:cNvPr id="46" name="TextBox 46"/>
          <p:cNvSpPr txBox="1"/>
          <p:nvPr/>
        </p:nvSpPr>
        <p:spPr>
          <a:xfrm>
            <a:off x="1934239" y="4607875"/>
            <a:ext cx="2308280" cy="108569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Requirements Definition and Management</a:t>
            </a:r>
          </a:p>
        </p:txBody>
      </p:sp>
      <p:sp>
        <p:nvSpPr>
          <p:cNvPr id="47" name="TextBox 47"/>
          <p:cNvSpPr txBox="1"/>
          <p:nvPr/>
        </p:nvSpPr>
        <p:spPr>
          <a:xfrm>
            <a:off x="1934239" y="6114292"/>
            <a:ext cx="2308280" cy="27061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Comprehensive stakeholder engagement led to clear requirements</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More frequent requirement reviews could have caught changing needs earlier</a:t>
            </a:r>
          </a:p>
        </p:txBody>
      </p:sp>
      <p:sp>
        <p:nvSpPr>
          <p:cNvPr id="48" name="TextBox 48"/>
          <p:cNvSpPr txBox="1"/>
          <p:nvPr/>
        </p:nvSpPr>
        <p:spPr>
          <a:xfrm>
            <a:off x="1772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01</a:t>
            </a:r>
          </a:p>
        </p:txBody>
      </p:sp>
      <p:sp>
        <p:nvSpPr>
          <p:cNvPr id="49" name="TextBox 49"/>
          <p:cNvSpPr txBox="1"/>
          <p:nvPr/>
        </p:nvSpPr>
        <p:spPr>
          <a:xfrm>
            <a:off x="5716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02</a:t>
            </a:r>
          </a:p>
        </p:txBody>
      </p:sp>
      <p:sp>
        <p:nvSpPr>
          <p:cNvPr id="50" name="TextBox 50"/>
          <p:cNvSpPr txBox="1"/>
          <p:nvPr/>
        </p:nvSpPr>
        <p:spPr>
          <a:xfrm>
            <a:off x="9660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03</a:t>
            </a:r>
          </a:p>
        </p:txBody>
      </p:sp>
      <p:sp>
        <p:nvSpPr>
          <p:cNvPr id="51" name="TextBox 51"/>
          <p:cNvSpPr txBox="1"/>
          <p:nvPr/>
        </p:nvSpPr>
        <p:spPr>
          <a:xfrm>
            <a:off x="13604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04</a:t>
            </a:r>
          </a:p>
        </p:txBody>
      </p:sp>
      <p:sp>
        <p:nvSpPr>
          <p:cNvPr id="52" name="TextBox 52"/>
          <p:cNvSpPr txBox="1"/>
          <p:nvPr/>
        </p:nvSpPr>
        <p:spPr>
          <a:xfrm>
            <a:off x="5880574" y="4607875"/>
            <a:ext cx="2308280" cy="71993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Scope Definition and Management</a:t>
            </a:r>
          </a:p>
        </p:txBody>
      </p:sp>
      <p:sp>
        <p:nvSpPr>
          <p:cNvPr id="53" name="TextBox 53"/>
          <p:cNvSpPr txBox="1"/>
          <p:nvPr/>
        </p:nvSpPr>
        <p:spPr>
          <a:xfrm>
            <a:off x="5880574" y="6114292"/>
            <a:ext cx="2308280" cy="27061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Clear project objectives helped maintain focus</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More detailed scope breakdown could have improved task allocation and estimation</a:t>
            </a:r>
          </a:p>
        </p:txBody>
      </p:sp>
      <p:sp>
        <p:nvSpPr>
          <p:cNvPr id="54" name="TextBox 54"/>
          <p:cNvSpPr txBox="1"/>
          <p:nvPr/>
        </p:nvSpPr>
        <p:spPr>
          <a:xfrm>
            <a:off x="9869864" y="4607875"/>
            <a:ext cx="2308280" cy="108569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Schedule Development and Control</a:t>
            </a:r>
          </a:p>
        </p:txBody>
      </p:sp>
      <p:sp>
        <p:nvSpPr>
          <p:cNvPr id="55" name="TextBox 55"/>
          <p:cNvSpPr txBox="1"/>
          <p:nvPr/>
        </p:nvSpPr>
        <p:spPr>
          <a:xfrm>
            <a:off x="9869864" y="6114292"/>
            <a:ext cx="2308280" cy="21727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Agile sprints allowed for flexible development</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Better estimation of data cleaning time required</a:t>
            </a:r>
          </a:p>
        </p:txBody>
      </p:sp>
      <p:sp>
        <p:nvSpPr>
          <p:cNvPr id="56" name="TextBox 56"/>
          <p:cNvSpPr txBox="1"/>
          <p:nvPr/>
        </p:nvSpPr>
        <p:spPr>
          <a:xfrm>
            <a:off x="13766239" y="4607875"/>
            <a:ext cx="2308280" cy="71993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Cost Estimating and Control</a:t>
            </a:r>
          </a:p>
        </p:txBody>
      </p:sp>
      <p:sp>
        <p:nvSpPr>
          <p:cNvPr id="57" name="TextBox 57"/>
          <p:cNvSpPr txBox="1"/>
          <p:nvPr/>
        </p:nvSpPr>
        <p:spPr>
          <a:xfrm>
            <a:off x="13766239" y="6114292"/>
            <a:ext cx="2308280" cy="21727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Budget allocation for Tableau licenses was accurate</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Better estimation of data cleaning time required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3" name="Freeform 3"/>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sp>
        <p:nvSpPr>
          <p:cNvPr id="4" name="Freeform 4"/>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5" name="Group 5"/>
          <p:cNvGrpSpPr/>
          <p:nvPr/>
        </p:nvGrpSpPr>
        <p:grpSpPr>
          <a:xfrm>
            <a:off x="1643879" y="2226662"/>
            <a:ext cx="2889001" cy="7031638"/>
            <a:chOff x="0" y="0"/>
            <a:chExt cx="855709" cy="2082739"/>
          </a:xfrm>
        </p:grpSpPr>
        <p:sp>
          <p:nvSpPr>
            <p:cNvPr id="6" name="Freeform 6"/>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327576"/>
            </a:solidFill>
          </p:spPr>
        </p:sp>
        <p:sp>
          <p:nvSpPr>
            <p:cNvPr id="7" name="TextBox 7"/>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8" name="Group 8"/>
          <p:cNvGrpSpPr/>
          <p:nvPr/>
        </p:nvGrpSpPr>
        <p:grpSpPr>
          <a:xfrm rot="-5400000">
            <a:off x="2202360" y="2031378"/>
            <a:ext cx="1772039" cy="2915104"/>
            <a:chOff x="0" y="0"/>
            <a:chExt cx="524870" cy="863440"/>
          </a:xfrm>
        </p:grpSpPr>
        <p:sp>
          <p:nvSpPr>
            <p:cNvPr id="9" name="Freeform 9"/>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10" name="TextBox 10"/>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rot="-5400000">
            <a:off x="3093174" y="2447251"/>
            <a:ext cx="1724492" cy="2120507"/>
            <a:chOff x="0" y="0"/>
            <a:chExt cx="702189" cy="863440"/>
          </a:xfrm>
        </p:grpSpPr>
        <p:sp>
          <p:nvSpPr>
            <p:cNvPr id="12" name="Freeform 12"/>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327576"/>
            </a:solidFill>
          </p:spPr>
        </p:sp>
        <p:sp>
          <p:nvSpPr>
            <p:cNvPr id="13" name="TextBox 13"/>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14" name="Group 14"/>
          <p:cNvGrpSpPr/>
          <p:nvPr/>
        </p:nvGrpSpPr>
        <p:grpSpPr>
          <a:xfrm>
            <a:off x="5587879" y="2226662"/>
            <a:ext cx="2889001" cy="7031638"/>
            <a:chOff x="0" y="0"/>
            <a:chExt cx="855709" cy="2082739"/>
          </a:xfrm>
        </p:grpSpPr>
        <p:sp>
          <p:nvSpPr>
            <p:cNvPr id="15" name="Freeform 15"/>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639C9D"/>
            </a:solidFill>
          </p:spPr>
        </p:sp>
        <p:sp>
          <p:nvSpPr>
            <p:cNvPr id="16" name="TextBox 16"/>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17" name="Group 17"/>
          <p:cNvGrpSpPr/>
          <p:nvPr/>
        </p:nvGrpSpPr>
        <p:grpSpPr>
          <a:xfrm rot="-5400000">
            <a:off x="6146360" y="2031378"/>
            <a:ext cx="1772039" cy="2915104"/>
            <a:chOff x="0" y="0"/>
            <a:chExt cx="524870" cy="863440"/>
          </a:xfrm>
        </p:grpSpPr>
        <p:sp>
          <p:nvSpPr>
            <p:cNvPr id="18" name="Freeform 18"/>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19" name="TextBox 19"/>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20" name="Group 20"/>
          <p:cNvGrpSpPr/>
          <p:nvPr/>
        </p:nvGrpSpPr>
        <p:grpSpPr>
          <a:xfrm rot="-5400000">
            <a:off x="7037174" y="2447251"/>
            <a:ext cx="1724492" cy="2120507"/>
            <a:chOff x="0" y="0"/>
            <a:chExt cx="702189" cy="863440"/>
          </a:xfrm>
        </p:grpSpPr>
        <p:sp>
          <p:nvSpPr>
            <p:cNvPr id="21" name="Freeform 21"/>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639C9D"/>
            </a:solidFill>
          </p:spPr>
        </p:sp>
        <p:sp>
          <p:nvSpPr>
            <p:cNvPr id="22" name="TextBox 22"/>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23" name="Group 23"/>
          <p:cNvGrpSpPr/>
          <p:nvPr/>
        </p:nvGrpSpPr>
        <p:grpSpPr>
          <a:xfrm>
            <a:off x="9531879" y="2226662"/>
            <a:ext cx="2889001" cy="7031638"/>
            <a:chOff x="0" y="0"/>
            <a:chExt cx="855709" cy="2082739"/>
          </a:xfrm>
        </p:grpSpPr>
        <p:sp>
          <p:nvSpPr>
            <p:cNvPr id="24" name="Freeform 24"/>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327576"/>
            </a:solidFill>
          </p:spPr>
        </p:sp>
        <p:sp>
          <p:nvSpPr>
            <p:cNvPr id="25" name="TextBox 25"/>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26" name="Group 26"/>
          <p:cNvGrpSpPr/>
          <p:nvPr/>
        </p:nvGrpSpPr>
        <p:grpSpPr>
          <a:xfrm rot="-5400000">
            <a:off x="10090360" y="2031378"/>
            <a:ext cx="1772039" cy="2915104"/>
            <a:chOff x="0" y="0"/>
            <a:chExt cx="524870" cy="863440"/>
          </a:xfrm>
        </p:grpSpPr>
        <p:sp>
          <p:nvSpPr>
            <p:cNvPr id="27" name="Freeform 27"/>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28" name="TextBox 28"/>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29" name="Group 29"/>
          <p:cNvGrpSpPr/>
          <p:nvPr/>
        </p:nvGrpSpPr>
        <p:grpSpPr>
          <a:xfrm rot="-5400000">
            <a:off x="10981174" y="2447251"/>
            <a:ext cx="1724492" cy="2120507"/>
            <a:chOff x="0" y="0"/>
            <a:chExt cx="702189" cy="863440"/>
          </a:xfrm>
        </p:grpSpPr>
        <p:sp>
          <p:nvSpPr>
            <p:cNvPr id="30" name="Freeform 30"/>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327576"/>
            </a:solidFill>
          </p:spPr>
        </p:sp>
        <p:sp>
          <p:nvSpPr>
            <p:cNvPr id="31" name="TextBox 31"/>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32" name="Group 32"/>
          <p:cNvGrpSpPr/>
          <p:nvPr/>
        </p:nvGrpSpPr>
        <p:grpSpPr>
          <a:xfrm>
            <a:off x="13475879" y="2226662"/>
            <a:ext cx="2889001" cy="7031638"/>
            <a:chOff x="0" y="0"/>
            <a:chExt cx="855709" cy="2082739"/>
          </a:xfrm>
        </p:grpSpPr>
        <p:sp>
          <p:nvSpPr>
            <p:cNvPr id="33" name="Freeform 33"/>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639C9D"/>
            </a:solidFill>
          </p:spPr>
        </p:sp>
        <p:sp>
          <p:nvSpPr>
            <p:cNvPr id="34" name="TextBox 34"/>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35" name="Group 35"/>
          <p:cNvGrpSpPr/>
          <p:nvPr/>
        </p:nvGrpSpPr>
        <p:grpSpPr>
          <a:xfrm rot="-5400000">
            <a:off x="14034360" y="2031378"/>
            <a:ext cx="1772039" cy="2915104"/>
            <a:chOff x="0" y="0"/>
            <a:chExt cx="524870" cy="863440"/>
          </a:xfrm>
        </p:grpSpPr>
        <p:sp>
          <p:nvSpPr>
            <p:cNvPr id="36" name="Freeform 36"/>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37" name="TextBox 37"/>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38" name="Group 38"/>
          <p:cNvGrpSpPr/>
          <p:nvPr/>
        </p:nvGrpSpPr>
        <p:grpSpPr>
          <a:xfrm rot="-5400000">
            <a:off x="14925174" y="2447251"/>
            <a:ext cx="1724492" cy="2120507"/>
            <a:chOff x="0" y="0"/>
            <a:chExt cx="702189" cy="863440"/>
          </a:xfrm>
        </p:grpSpPr>
        <p:sp>
          <p:nvSpPr>
            <p:cNvPr id="39" name="Freeform 39"/>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639C9D"/>
            </a:solidFill>
          </p:spPr>
        </p:sp>
        <p:sp>
          <p:nvSpPr>
            <p:cNvPr id="40" name="TextBox 40"/>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sp>
        <p:nvSpPr>
          <p:cNvPr id="41" name="Freeform 41"/>
          <p:cNvSpPr/>
          <p:nvPr/>
        </p:nvSpPr>
        <p:spPr>
          <a:xfrm>
            <a:off x="3580122" y="3082217"/>
            <a:ext cx="861230" cy="848312"/>
          </a:xfrm>
          <a:custGeom>
            <a:avLst/>
            <a:gdLst/>
            <a:ahLst/>
            <a:cxnLst/>
            <a:rect l="l" t="t" r="r" b="b"/>
            <a:pathLst>
              <a:path w="861230" h="848312">
                <a:moveTo>
                  <a:pt x="0" y="0"/>
                </a:moveTo>
                <a:lnTo>
                  <a:pt x="861230" y="0"/>
                </a:lnTo>
                <a:lnTo>
                  <a:pt x="861230" y="848312"/>
                </a:lnTo>
                <a:lnTo>
                  <a:pt x="0" y="8483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2" name="Freeform 42"/>
          <p:cNvSpPr/>
          <p:nvPr/>
        </p:nvSpPr>
        <p:spPr>
          <a:xfrm>
            <a:off x="7432848" y="3047331"/>
            <a:ext cx="915078" cy="912790"/>
          </a:xfrm>
          <a:custGeom>
            <a:avLst/>
            <a:gdLst/>
            <a:ahLst/>
            <a:cxnLst/>
            <a:rect l="l" t="t" r="r" b="b"/>
            <a:pathLst>
              <a:path w="915078" h="912790">
                <a:moveTo>
                  <a:pt x="0" y="0"/>
                </a:moveTo>
                <a:lnTo>
                  <a:pt x="915078" y="0"/>
                </a:lnTo>
                <a:lnTo>
                  <a:pt x="915078" y="912790"/>
                </a:lnTo>
                <a:lnTo>
                  <a:pt x="0" y="9127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3" name="Freeform 43"/>
          <p:cNvSpPr/>
          <p:nvPr/>
        </p:nvSpPr>
        <p:spPr>
          <a:xfrm>
            <a:off x="11379023" y="3082217"/>
            <a:ext cx="926690" cy="912790"/>
          </a:xfrm>
          <a:custGeom>
            <a:avLst/>
            <a:gdLst/>
            <a:ahLst/>
            <a:cxnLst/>
            <a:rect l="l" t="t" r="r" b="b"/>
            <a:pathLst>
              <a:path w="926690" h="912790">
                <a:moveTo>
                  <a:pt x="0" y="0"/>
                </a:moveTo>
                <a:lnTo>
                  <a:pt x="926691" y="0"/>
                </a:lnTo>
                <a:lnTo>
                  <a:pt x="926691" y="912790"/>
                </a:lnTo>
                <a:lnTo>
                  <a:pt x="0" y="9127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4" name="Freeform 44"/>
          <p:cNvSpPr/>
          <p:nvPr/>
        </p:nvSpPr>
        <p:spPr>
          <a:xfrm>
            <a:off x="15229400" y="3025363"/>
            <a:ext cx="1148531" cy="1026499"/>
          </a:xfrm>
          <a:custGeom>
            <a:avLst/>
            <a:gdLst/>
            <a:ahLst/>
            <a:cxnLst/>
            <a:rect l="l" t="t" r="r" b="b"/>
            <a:pathLst>
              <a:path w="1148531" h="1026499">
                <a:moveTo>
                  <a:pt x="0" y="0"/>
                </a:moveTo>
                <a:lnTo>
                  <a:pt x="1148531" y="0"/>
                </a:lnTo>
                <a:lnTo>
                  <a:pt x="1148531" y="1026499"/>
                </a:lnTo>
                <a:lnTo>
                  <a:pt x="0" y="10264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5" name="TextBox 45"/>
          <p:cNvSpPr txBox="1"/>
          <p:nvPr/>
        </p:nvSpPr>
        <p:spPr>
          <a:xfrm>
            <a:off x="443620" y="484602"/>
            <a:ext cx="8966284"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Lessons Learned</a:t>
            </a:r>
          </a:p>
        </p:txBody>
      </p:sp>
      <p:sp>
        <p:nvSpPr>
          <p:cNvPr id="46" name="TextBox 46"/>
          <p:cNvSpPr txBox="1"/>
          <p:nvPr/>
        </p:nvSpPr>
        <p:spPr>
          <a:xfrm>
            <a:off x="1934239" y="4607875"/>
            <a:ext cx="2308280" cy="71993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Quality Planning and Control</a:t>
            </a:r>
          </a:p>
        </p:txBody>
      </p:sp>
      <p:sp>
        <p:nvSpPr>
          <p:cNvPr id="47" name="TextBox 47"/>
          <p:cNvSpPr txBox="1"/>
          <p:nvPr/>
        </p:nvSpPr>
        <p:spPr>
          <a:xfrm>
            <a:off x="1934239" y="6114292"/>
            <a:ext cx="2308280" cy="24394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Regular data quality checks ensured accuracy</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Need for more automated testing of dashboard functionality</a:t>
            </a:r>
          </a:p>
        </p:txBody>
      </p:sp>
      <p:sp>
        <p:nvSpPr>
          <p:cNvPr id="48" name="TextBox 48"/>
          <p:cNvSpPr txBox="1"/>
          <p:nvPr/>
        </p:nvSpPr>
        <p:spPr>
          <a:xfrm>
            <a:off x="1772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05</a:t>
            </a:r>
          </a:p>
        </p:txBody>
      </p:sp>
      <p:sp>
        <p:nvSpPr>
          <p:cNvPr id="49" name="TextBox 49"/>
          <p:cNvSpPr txBox="1"/>
          <p:nvPr/>
        </p:nvSpPr>
        <p:spPr>
          <a:xfrm>
            <a:off x="5716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06</a:t>
            </a:r>
          </a:p>
        </p:txBody>
      </p:sp>
      <p:sp>
        <p:nvSpPr>
          <p:cNvPr id="50" name="TextBox 50"/>
          <p:cNvSpPr txBox="1"/>
          <p:nvPr/>
        </p:nvSpPr>
        <p:spPr>
          <a:xfrm>
            <a:off x="9660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07</a:t>
            </a:r>
          </a:p>
        </p:txBody>
      </p:sp>
      <p:sp>
        <p:nvSpPr>
          <p:cNvPr id="51" name="TextBox 51"/>
          <p:cNvSpPr txBox="1"/>
          <p:nvPr/>
        </p:nvSpPr>
        <p:spPr>
          <a:xfrm>
            <a:off x="13604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08</a:t>
            </a:r>
          </a:p>
        </p:txBody>
      </p:sp>
      <p:sp>
        <p:nvSpPr>
          <p:cNvPr id="52" name="TextBox 52"/>
          <p:cNvSpPr txBox="1"/>
          <p:nvPr/>
        </p:nvSpPr>
        <p:spPr>
          <a:xfrm>
            <a:off x="5880574" y="4607875"/>
            <a:ext cx="2308280" cy="145145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Human Resource Availability, Team Development, and Performance</a:t>
            </a:r>
          </a:p>
        </p:txBody>
      </p:sp>
      <p:sp>
        <p:nvSpPr>
          <p:cNvPr id="53" name="TextBox 53"/>
          <p:cNvSpPr txBox="1"/>
          <p:nvPr/>
        </p:nvSpPr>
        <p:spPr>
          <a:xfrm>
            <a:off x="5880574" y="6114292"/>
            <a:ext cx="2308280" cy="27061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Cross-functional team collaboration was effective</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More training on geospatial data handling would have been beneficial</a:t>
            </a:r>
          </a:p>
        </p:txBody>
      </p:sp>
      <p:sp>
        <p:nvSpPr>
          <p:cNvPr id="54" name="TextBox 54"/>
          <p:cNvSpPr txBox="1"/>
          <p:nvPr/>
        </p:nvSpPr>
        <p:spPr>
          <a:xfrm>
            <a:off x="9869864" y="4607875"/>
            <a:ext cx="2308280" cy="71993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Communication Management</a:t>
            </a:r>
          </a:p>
        </p:txBody>
      </p:sp>
      <p:sp>
        <p:nvSpPr>
          <p:cNvPr id="55" name="TextBox 55"/>
          <p:cNvSpPr txBox="1"/>
          <p:nvPr/>
        </p:nvSpPr>
        <p:spPr>
          <a:xfrm>
            <a:off x="9869864" y="6114292"/>
            <a:ext cx="2308280" cy="24394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Weekly status updates kept stakeholders informed</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Improve communication with external data providers</a:t>
            </a:r>
          </a:p>
        </p:txBody>
      </p:sp>
      <p:sp>
        <p:nvSpPr>
          <p:cNvPr id="56" name="TextBox 56"/>
          <p:cNvSpPr txBox="1"/>
          <p:nvPr/>
        </p:nvSpPr>
        <p:spPr>
          <a:xfrm>
            <a:off x="13766239" y="4607875"/>
            <a:ext cx="2308280" cy="71993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Stakeholder Management</a:t>
            </a:r>
          </a:p>
        </p:txBody>
      </p:sp>
      <p:sp>
        <p:nvSpPr>
          <p:cNvPr id="57" name="TextBox 57"/>
          <p:cNvSpPr txBox="1"/>
          <p:nvPr/>
        </p:nvSpPr>
        <p:spPr>
          <a:xfrm>
            <a:off x="13766239" y="6114292"/>
            <a:ext cx="2308280" cy="24394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Early involvement of end-users in design process</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More frequent demos to city officials could have improved buy-in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3" name="Freeform 3"/>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sp>
        <p:nvSpPr>
          <p:cNvPr id="4" name="Freeform 4"/>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5" name="Group 5"/>
          <p:cNvGrpSpPr/>
          <p:nvPr/>
        </p:nvGrpSpPr>
        <p:grpSpPr>
          <a:xfrm>
            <a:off x="1643879" y="2226662"/>
            <a:ext cx="2889001" cy="7031638"/>
            <a:chOff x="0" y="0"/>
            <a:chExt cx="855709" cy="2082739"/>
          </a:xfrm>
        </p:grpSpPr>
        <p:sp>
          <p:nvSpPr>
            <p:cNvPr id="6" name="Freeform 6"/>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327576"/>
            </a:solidFill>
          </p:spPr>
        </p:sp>
        <p:sp>
          <p:nvSpPr>
            <p:cNvPr id="7" name="TextBox 7"/>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8" name="Group 8"/>
          <p:cNvGrpSpPr/>
          <p:nvPr/>
        </p:nvGrpSpPr>
        <p:grpSpPr>
          <a:xfrm rot="-5400000">
            <a:off x="2202360" y="2031378"/>
            <a:ext cx="1772039" cy="2915104"/>
            <a:chOff x="0" y="0"/>
            <a:chExt cx="524870" cy="863440"/>
          </a:xfrm>
        </p:grpSpPr>
        <p:sp>
          <p:nvSpPr>
            <p:cNvPr id="9" name="Freeform 9"/>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10" name="TextBox 10"/>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rot="-5400000">
            <a:off x="3093174" y="2447251"/>
            <a:ext cx="1724492" cy="2120507"/>
            <a:chOff x="0" y="0"/>
            <a:chExt cx="702189" cy="863440"/>
          </a:xfrm>
        </p:grpSpPr>
        <p:sp>
          <p:nvSpPr>
            <p:cNvPr id="12" name="Freeform 12"/>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327576"/>
            </a:solidFill>
          </p:spPr>
        </p:sp>
        <p:sp>
          <p:nvSpPr>
            <p:cNvPr id="13" name="TextBox 13"/>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14" name="Group 14"/>
          <p:cNvGrpSpPr/>
          <p:nvPr/>
        </p:nvGrpSpPr>
        <p:grpSpPr>
          <a:xfrm>
            <a:off x="5587879" y="2226662"/>
            <a:ext cx="2889001" cy="7031638"/>
            <a:chOff x="0" y="0"/>
            <a:chExt cx="855709" cy="2082739"/>
          </a:xfrm>
        </p:grpSpPr>
        <p:sp>
          <p:nvSpPr>
            <p:cNvPr id="15" name="Freeform 15"/>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639C9D"/>
            </a:solidFill>
          </p:spPr>
        </p:sp>
        <p:sp>
          <p:nvSpPr>
            <p:cNvPr id="16" name="TextBox 16"/>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17" name="Group 17"/>
          <p:cNvGrpSpPr/>
          <p:nvPr/>
        </p:nvGrpSpPr>
        <p:grpSpPr>
          <a:xfrm rot="-5400000">
            <a:off x="6146360" y="2031378"/>
            <a:ext cx="1772039" cy="2915104"/>
            <a:chOff x="0" y="0"/>
            <a:chExt cx="524870" cy="863440"/>
          </a:xfrm>
        </p:grpSpPr>
        <p:sp>
          <p:nvSpPr>
            <p:cNvPr id="18" name="Freeform 18"/>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19" name="TextBox 19"/>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20" name="Group 20"/>
          <p:cNvGrpSpPr/>
          <p:nvPr/>
        </p:nvGrpSpPr>
        <p:grpSpPr>
          <a:xfrm rot="-5400000">
            <a:off x="7037174" y="2447251"/>
            <a:ext cx="1724492" cy="2120507"/>
            <a:chOff x="0" y="0"/>
            <a:chExt cx="702189" cy="863440"/>
          </a:xfrm>
        </p:grpSpPr>
        <p:sp>
          <p:nvSpPr>
            <p:cNvPr id="21" name="Freeform 21"/>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639C9D"/>
            </a:solidFill>
          </p:spPr>
        </p:sp>
        <p:sp>
          <p:nvSpPr>
            <p:cNvPr id="22" name="TextBox 22"/>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23" name="Group 23"/>
          <p:cNvGrpSpPr/>
          <p:nvPr/>
        </p:nvGrpSpPr>
        <p:grpSpPr>
          <a:xfrm>
            <a:off x="9531879" y="2226662"/>
            <a:ext cx="2889001" cy="7031638"/>
            <a:chOff x="0" y="0"/>
            <a:chExt cx="855709" cy="2082739"/>
          </a:xfrm>
        </p:grpSpPr>
        <p:sp>
          <p:nvSpPr>
            <p:cNvPr id="24" name="Freeform 24"/>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327576"/>
            </a:solidFill>
          </p:spPr>
        </p:sp>
        <p:sp>
          <p:nvSpPr>
            <p:cNvPr id="25" name="TextBox 25"/>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26" name="Group 26"/>
          <p:cNvGrpSpPr/>
          <p:nvPr/>
        </p:nvGrpSpPr>
        <p:grpSpPr>
          <a:xfrm rot="-5400000">
            <a:off x="10090360" y="2031378"/>
            <a:ext cx="1772039" cy="2915104"/>
            <a:chOff x="0" y="0"/>
            <a:chExt cx="524870" cy="863440"/>
          </a:xfrm>
        </p:grpSpPr>
        <p:sp>
          <p:nvSpPr>
            <p:cNvPr id="27" name="Freeform 27"/>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28" name="TextBox 28"/>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29" name="Group 29"/>
          <p:cNvGrpSpPr/>
          <p:nvPr/>
        </p:nvGrpSpPr>
        <p:grpSpPr>
          <a:xfrm rot="-5400000">
            <a:off x="10981174" y="2447251"/>
            <a:ext cx="1724492" cy="2120507"/>
            <a:chOff x="0" y="0"/>
            <a:chExt cx="702189" cy="863440"/>
          </a:xfrm>
        </p:grpSpPr>
        <p:sp>
          <p:nvSpPr>
            <p:cNvPr id="30" name="Freeform 30"/>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327576"/>
            </a:solidFill>
          </p:spPr>
        </p:sp>
        <p:sp>
          <p:nvSpPr>
            <p:cNvPr id="31" name="TextBox 31"/>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grpSp>
        <p:nvGrpSpPr>
          <p:cNvPr id="32" name="Group 32"/>
          <p:cNvGrpSpPr/>
          <p:nvPr/>
        </p:nvGrpSpPr>
        <p:grpSpPr>
          <a:xfrm>
            <a:off x="13475879" y="2226662"/>
            <a:ext cx="2889001" cy="7031638"/>
            <a:chOff x="0" y="0"/>
            <a:chExt cx="855709" cy="2082739"/>
          </a:xfrm>
        </p:grpSpPr>
        <p:sp>
          <p:nvSpPr>
            <p:cNvPr id="33" name="Freeform 33"/>
            <p:cNvSpPr/>
            <p:nvPr/>
          </p:nvSpPr>
          <p:spPr>
            <a:xfrm>
              <a:off x="0" y="0"/>
              <a:ext cx="855709" cy="2082739"/>
            </a:xfrm>
            <a:custGeom>
              <a:avLst/>
              <a:gdLst/>
              <a:ahLst/>
              <a:cxnLst/>
              <a:rect l="l" t="t" r="r" b="b"/>
              <a:pathLst>
                <a:path w="855709" h="2082739">
                  <a:moveTo>
                    <a:pt x="190265" y="0"/>
                  </a:moveTo>
                  <a:lnTo>
                    <a:pt x="665443" y="0"/>
                  </a:lnTo>
                  <a:cubicBezTo>
                    <a:pt x="770524" y="0"/>
                    <a:pt x="855709" y="85185"/>
                    <a:pt x="855709" y="190265"/>
                  </a:cubicBezTo>
                  <a:lnTo>
                    <a:pt x="855709" y="1892473"/>
                  </a:lnTo>
                  <a:cubicBezTo>
                    <a:pt x="855709" y="1997554"/>
                    <a:pt x="770524" y="2082739"/>
                    <a:pt x="665443" y="2082739"/>
                  </a:cubicBezTo>
                  <a:lnTo>
                    <a:pt x="190265" y="2082739"/>
                  </a:lnTo>
                  <a:cubicBezTo>
                    <a:pt x="85185" y="2082739"/>
                    <a:pt x="0" y="1997554"/>
                    <a:pt x="0" y="1892473"/>
                  </a:cubicBezTo>
                  <a:lnTo>
                    <a:pt x="0" y="190265"/>
                  </a:lnTo>
                  <a:cubicBezTo>
                    <a:pt x="0" y="85185"/>
                    <a:pt x="85185" y="0"/>
                    <a:pt x="190265" y="0"/>
                  </a:cubicBezTo>
                  <a:close/>
                </a:path>
              </a:pathLst>
            </a:custGeom>
            <a:solidFill>
              <a:srgbClr val="639C9D"/>
            </a:solidFill>
          </p:spPr>
        </p:sp>
        <p:sp>
          <p:nvSpPr>
            <p:cNvPr id="34" name="TextBox 34"/>
            <p:cNvSpPr txBox="1"/>
            <p:nvPr/>
          </p:nvSpPr>
          <p:spPr>
            <a:xfrm>
              <a:off x="0" y="-47625"/>
              <a:ext cx="855709" cy="2130364"/>
            </a:xfrm>
            <a:prstGeom prst="rect">
              <a:avLst/>
            </a:prstGeom>
          </p:spPr>
          <p:txBody>
            <a:bodyPr lIns="50800" tIns="50800" rIns="50800" bIns="50800" rtlCol="0" anchor="ctr"/>
            <a:lstStyle/>
            <a:p>
              <a:pPr algn="ctr">
                <a:lnSpc>
                  <a:spcPts val="3079"/>
                </a:lnSpc>
              </a:pPr>
              <a:endParaRPr/>
            </a:p>
          </p:txBody>
        </p:sp>
      </p:grpSp>
      <p:grpSp>
        <p:nvGrpSpPr>
          <p:cNvPr id="35" name="Group 35"/>
          <p:cNvGrpSpPr/>
          <p:nvPr/>
        </p:nvGrpSpPr>
        <p:grpSpPr>
          <a:xfrm rot="-5400000">
            <a:off x="14034360" y="2031378"/>
            <a:ext cx="1772039" cy="2915104"/>
            <a:chOff x="0" y="0"/>
            <a:chExt cx="524870" cy="863440"/>
          </a:xfrm>
        </p:grpSpPr>
        <p:sp>
          <p:nvSpPr>
            <p:cNvPr id="36" name="Freeform 36"/>
            <p:cNvSpPr/>
            <p:nvPr/>
          </p:nvSpPr>
          <p:spPr>
            <a:xfrm>
              <a:off x="0" y="0"/>
              <a:ext cx="524870" cy="863440"/>
            </a:xfrm>
            <a:custGeom>
              <a:avLst/>
              <a:gdLst/>
              <a:ahLst/>
              <a:cxnLst/>
              <a:rect l="l" t="t" r="r" b="b"/>
              <a:pathLst>
                <a:path w="524870" h="863440">
                  <a:moveTo>
                    <a:pt x="321670" y="0"/>
                  </a:moveTo>
                  <a:lnTo>
                    <a:pt x="0" y="0"/>
                  </a:lnTo>
                  <a:lnTo>
                    <a:pt x="203200" y="863440"/>
                  </a:lnTo>
                  <a:lnTo>
                    <a:pt x="524870" y="863440"/>
                  </a:lnTo>
                  <a:lnTo>
                    <a:pt x="321670" y="0"/>
                  </a:lnTo>
                  <a:close/>
                </a:path>
              </a:pathLst>
            </a:custGeom>
            <a:solidFill>
              <a:srgbClr val="FAF8EF"/>
            </a:solidFill>
          </p:spPr>
        </p:sp>
        <p:sp>
          <p:nvSpPr>
            <p:cNvPr id="37" name="TextBox 37"/>
            <p:cNvSpPr txBox="1"/>
            <p:nvPr/>
          </p:nvSpPr>
          <p:spPr>
            <a:xfrm>
              <a:off x="101600" y="-47625"/>
              <a:ext cx="321670" cy="911065"/>
            </a:xfrm>
            <a:prstGeom prst="rect">
              <a:avLst/>
            </a:prstGeom>
          </p:spPr>
          <p:txBody>
            <a:bodyPr lIns="50800" tIns="50800" rIns="50800" bIns="50800" rtlCol="0" anchor="ctr"/>
            <a:lstStyle/>
            <a:p>
              <a:pPr algn="ctr">
                <a:lnSpc>
                  <a:spcPts val="3079"/>
                </a:lnSpc>
              </a:pPr>
              <a:endParaRPr/>
            </a:p>
          </p:txBody>
        </p:sp>
      </p:grpSp>
      <p:grpSp>
        <p:nvGrpSpPr>
          <p:cNvPr id="38" name="Group 38"/>
          <p:cNvGrpSpPr/>
          <p:nvPr/>
        </p:nvGrpSpPr>
        <p:grpSpPr>
          <a:xfrm rot="-5400000">
            <a:off x="14925174" y="2447251"/>
            <a:ext cx="1724492" cy="2120507"/>
            <a:chOff x="0" y="0"/>
            <a:chExt cx="702189" cy="863440"/>
          </a:xfrm>
        </p:grpSpPr>
        <p:sp>
          <p:nvSpPr>
            <p:cNvPr id="39" name="Freeform 39"/>
            <p:cNvSpPr/>
            <p:nvPr/>
          </p:nvSpPr>
          <p:spPr>
            <a:xfrm>
              <a:off x="0" y="0"/>
              <a:ext cx="702189" cy="863440"/>
            </a:xfrm>
            <a:custGeom>
              <a:avLst/>
              <a:gdLst/>
              <a:ahLst/>
              <a:cxnLst/>
              <a:rect l="l" t="t" r="r" b="b"/>
              <a:pathLst>
                <a:path w="702189" h="863440">
                  <a:moveTo>
                    <a:pt x="498989" y="0"/>
                  </a:moveTo>
                  <a:lnTo>
                    <a:pt x="0" y="0"/>
                  </a:lnTo>
                  <a:lnTo>
                    <a:pt x="203200" y="863440"/>
                  </a:lnTo>
                  <a:lnTo>
                    <a:pt x="702189" y="863440"/>
                  </a:lnTo>
                  <a:lnTo>
                    <a:pt x="498989" y="0"/>
                  </a:lnTo>
                  <a:close/>
                </a:path>
              </a:pathLst>
            </a:custGeom>
            <a:solidFill>
              <a:srgbClr val="639C9D"/>
            </a:solidFill>
          </p:spPr>
        </p:sp>
        <p:sp>
          <p:nvSpPr>
            <p:cNvPr id="40" name="TextBox 40"/>
            <p:cNvSpPr txBox="1"/>
            <p:nvPr/>
          </p:nvSpPr>
          <p:spPr>
            <a:xfrm>
              <a:off x="101600" y="-47625"/>
              <a:ext cx="498989" cy="911065"/>
            </a:xfrm>
            <a:prstGeom prst="rect">
              <a:avLst/>
            </a:prstGeom>
          </p:spPr>
          <p:txBody>
            <a:bodyPr lIns="50800" tIns="50800" rIns="50800" bIns="50800" rtlCol="0" anchor="ctr"/>
            <a:lstStyle/>
            <a:p>
              <a:pPr algn="ctr">
                <a:lnSpc>
                  <a:spcPts val="3079"/>
                </a:lnSpc>
              </a:pPr>
              <a:endParaRPr/>
            </a:p>
          </p:txBody>
        </p:sp>
      </p:grpSp>
      <p:sp>
        <p:nvSpPr>
          <p:cNvPr id="41" name="Freeform 41"/>
          <p:cNvSpPr/>
          <p:nvPr/>
        </p:nvSpPr>
        <p:spPr>
          <a:xfrm>
            <a:off x="3610990" y="2962447"/>
            <a:ext cx="934941" cy="1037383"/>
          </a:xfrm>
          <a:custGeom>
            <a:avLst/>
            <a:gdLst/>
            <a:ahLst/>
            <a:cxnLst/>
            <a:rect l="l" t="t" r="r" b="b"/>
            <a:pathLst>
              <a:path w="934941" h="1037383">
                <a:moveTo>
                  <a:pt x="0" y="0"/>
                </a:moveTo>
                <a:lnTo>
                  <a:pt x="934941" y="0"/>
                </a:lnTo>
                <a:lnTo>
                  <a:pt x="934941" y="1037383"/>
                </a:lnTo>
                <a:lnTo>
                  <a:pt x="0" y="10373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2" name="Freeform 42"/>
          <p:cNvSpPr/>
          <p:nvPr/>
        </p:nvSpPr>
        <p:spPr>
          <a:xfrm>
            <a:off x="7414640" y="3030270"/>
            <a:ext cx="969560" cy="969560"/>
          </a:xfrm>
          <a:custGeom>
            <a:avLst/>
            <a:gdLst/>
            <a:ahLst/>
            <a:cxnLst/>
            <a:rect l="l" t="t" r="r" b="b"/>
            <a:pathLst>
              <a:path w="969560" h="969560">
                <a:moveTo>
                  <a:pt x="0" y="0"/>
                </a:moveTo>
                <a:lnTo>
                  <a:pt x="969560" y="0"/>
                </a:lnTo>
                <a:lnTo>
                  <a:pt x="969560" y="969560"/>
                </a:lnTo>
                <a:lnTo>
                  <a:pt x="0" y="969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3" name="Freeform 43"/>
          <p:cNvSpPr/>
          <p:nvPr/>
        </p:nvSpPr>
        <p:spPr>
          <a:xfrm>
            <a:off x="11306322" y="3051132"/>
            <a:ext cx="1074195" cy="927836"/>
          </a:xfrm>
          <a:custGeom>
            <a:avLst/>
            <a:gdLst/>
            <a:ahLst/>
            <a:cxnLst/>
            <a:rect l="l" t="t" r="r" b="b"/>
            <a:pathLst>
              <a:path w="1074195" h="927836">
                <a:moveTo>
                  <a:pt x="0" y="0"/>
                </a:moveTo>
                <a:lnTo>
                  <a:pt x="1074195" y="0"/>
                </a:lnTo>
                <a:lnTo>
                  <a:pt x="1074195" y="927836"/>
                </a:lnTo>
                <a:lnTo>
                  <a:pt x="0" y="9278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4" name="Freeform 44"/>
          <p:cNvSpPr/>
          <p:nvPr/>
        </p:nvSpPr>
        <p:spPr>
          <a:xfrm>
            <a:off x="15195671" y="3122821"/>
            <a:ext cx="1169208" cy="732217"/>
          </a:xfrm>
          <a:custGeom>
            <a:avLst/>
            <a:gdLst/>
            <a:ahLst/>
            <a:cxnLst/>
            <a:rect l="l" t="t" r="r" b="b"/>
            <a:pathLst>
              <a:path w="1169208" h="732217">
                <a:moveTo>
                  <a:pt x="0" y="0"/>
                </a:moveTo>
                <a:lnTo>
                  <a:pt x="1169209" y="0"/>
                </a:lnTo>
                <a:lnTo>
                  <a:pt x="1169209" y="732217"/>
                </a:lnTo>
                <a:lnTo>
                  <a:pt x="0" y="7322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5" name="TextBox 45"/>
          <p:cNvSpPr txBox="1"/>
          <p:nvPr/>
        </p:nvSpPr>
        <p:spPr>
          <a:xfrm>
            <a:off x="443620" y="484602"/>
            <a:ext cx="8966284"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Lessons Learned</a:t>
            </a:r>
          </a:p>
        </p:txBody>
      </p:sp>
      <p:sp>
        <p:nvSpPr>
          <p:cNvPr id="46" name="TextBox 46"/>
          <p:cNvSpPr txBox="1"/>
          <p:nvPr/>
        </p:nvSpPr>
        <p:spPr>
          <a:xfrm>
            <a:off x="1934239" y="4607875"/>
            <a:ext cx="2308280" cy="35417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Reporting</a:t>
            </a:r>
          </a:p>
        </p:txBody>
      </p:sp>
      <p:sp>
        <p:nvSpPr>
          <p:cNvPr id="47" name="TextBox 47"/>
          <p:cNvSpPr txBox="1"/>
          <p:nvPr/>
        </p:nvSpPr>
        <p:spPr>
          <a:xfrm>
            <a:off x="1934239" y="6114292"/>
            <a:ext cx="2308280" cy="24394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Automated report generation saved time</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Standardize report formats across different user groups</a:t>
            </a:r>
          </a:p>
        </p:txBody>
      </p:sp>
      <p:sp>
        <p:nvSpPr>
          <p:cNvPr id="48" name="TextBox 48"/>
          <p:cNvSpPr txBox="1"/>
          <p:nvPr/>
        </p:nvSpPr>
        <p:spPr>
          <a:xfrm>
            <a:off x="1772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09</a:t>
            </a:r>
          </a:p>
        </p:txBody>
      </p:sp>
      <p:sp>
        <p:nvSpPr>
          <p:cNvPr id="49" name="TextBox 49"/>
          <p:cNvSpPr txBox="1"/>
          <p:nvPr/>
        </p:nvSpPr>
        <p:spPr>
          <a:xfrm>
            <a:off x="5716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10</a:t>
            </a:r>
          </a:p>
        </p:txBody>
      </p:sp>
      <p:sp>
        <p:nvSpPr>
          <p:cNvPr id="50" name="TextBox 50"/>
          <p:cNvSpPr txBox="1"/>
          <p:nvPr/>
        </p:nvSpPr>
        <p:spPr>
          <a:xfrm>
            <a:off x="9660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11</a:t>
            </a:r>
          </a:p>
        </p:txBody>
      </p:sp>
      <p:sp>
        <p:nvSpPr>
          <p:cNvPr id="51" name="TextBox 51"/>
          <p:cNvSpPr txBox="1"/>
          <p:nvPr/>
        </p:nvSpPr>
        <p:spPr>
          <a:xfrm>
            <a:off x="13604209" y="2378910"/>
            <a:ext cx="791536" cy="583537"/>
          </a:xfrm>
          <a:prstGeom prst="rect">
            <a:avLst/>
          </a:prstGeom>
        </p:spPr>
        <p:txBody>
          <a:bodyPr lIns="0" tIns="0" rIns="0" bIns="0" rtlCol="0" anchor="t">
            <a:spAutoFit/>
          </a:bodyPr>
          <a:lstStyle/>
          <a:p>
            <a:pPr algn="ctr">
              <a:lnSpc>
                <a:spcPts val="4481"/>
              </a:lnSpc>
            </a:pPr>
            <a:r>
              <a:rPr lang="en-US" sz="3201" b="1" spc="134">
                <a:solidFill>
                  <a:srgbClr val="FFFFFF"/>
                </a:solidFill>
                <a:latin typeface="Helvetica World Bold"/>
                <a:ea typeface="Helvetica World Bold"/>
                <a:cs typeface="Helvetica World Bold"/>
                <a:sym typeface="Helvetica World Bold"/>
              </a:rPr>
              <a:t>12</a:t>
            </a:r>
          </a:p>
        </p:txBody>
      </p:sp>
      <p:sp>
        <p:nvSpPr>
          <p:cNvPr id="52" name="TextBox 52"/>
          <p:cNvSpPr txBox="1"/>
          <p:nvPr/>
        </p:nvSpPr>
        <p:spPr>
          <a:xfrm>
            <a:off x="5880574" y="4607875"/>
            <a:ext cx="2308280" cy="35417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Risk Management</a:t>
            </a:r>
          </a:p>
        </p:txBody>
      </p:sp>
      <p:sp>
        <p:nvSpPr>
          <p:cNvPr id="53" name="TextBox 53"/>
          <p:cNvSpPr txBox="1"/>
          <p:nvPr/>
        </p:nvSpPr>
        <p:spPr>
          <a:xfrm>
            <a:off x="5880574" y="6114292"/>
            <a:ext cx="2308280" cy="24394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Regular risk assessments helped mitigate issues</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Develop more detailed contingency plans for data inconsistencies</a:t>
            </a:r>
          </a:p>
        </p:txBody>
      </p:sp>
      <p:sp>
        <p:nvSpPr>
          <p:cNvPr id="54" name="TextBox 54"/>
          <p:cNvSpPr txBox="1"/>
          <p:nvPr/>
        </p:nvSpPr>
        <p:spPr>
          <a:xfrm>
            <a:off x="9869864" y="4607875"/>
            <a:ext cx="2308280" cy="108569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Procurement Planning and Management</a:t>
            </a:r>
          </a:p>
        </p:txBody>
      </p:sp>
      <p:sp>
        <p:nvSpPr>
          <p:cNvPr id="55" name="TextBox 55"/>
          <p:cNvSpPr txBox="1"/>
          <p:nvPr/>
        </p:nvSpPr>
        <p:spPr>
          <a:xfrm>
            <a:off x="9869864" y="6114292"/>
            <a:ext cx="2308280" cy="21727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Successful negotiation of Tableau enterprise license</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Earlier engagement with IT for server provisioning</a:t>
            </a:r>
          </a:p>
        </p:txBody>
      </p:sp>
      <p:sp>
        <p:nvSpPr>
          <p:cNvPr id="56" name="TextBox 56"/>
          <p:cNvSpPr txBox="1"/>
          <p:nvPr/>
        </p:nvSpPr>
        <p:spPr>
          <a:xfrm>
            <a:off x="13766239" y="4607875"/>
            <a:ext cx="2308280" cy="1085692"/>
          </a:xfrm>
          <a:prstGeom prst="rect">
            <a:avLst/>
          </a:prstGeom>
        </p:spPr>
        <p:txBody>
          <a:bodyPr lIns="0" tIns="0" rIns="0" bIns="0" rtlCol="0" anchor="t">
            <a:spAutoFit/>
          </a:bodyPr>
          <a:lstStyle/>
          <a:p>
            <a:pPr marL="0" lvl="1" indent="0" algn="ctr">
              <a:lnSpc>
                <a:spcPts val="2738"/>
              </a:lnSpc>
              <a:spcBef>
                <a:spcPct val="0"/>
              </a:spcBef>
            </a:pPr>
            <a:r>
              <a:rPr lang="en-US" sz="1956" b="1" spc="62">
                <a:solidFill>
                  <a:srgbClr val="FFFFFF"/>
                </a:solidFill>
                <a:latin typeface="Helvetica World Bold"/>
                <a:ea typeface="Helvetica World Bold"/>
                <a:cs typeface="Helvetica World Bold"/>
                <a:sym typeface="Helvetica World Bold"/>
              </a:rPr>
              <a:t>Process Improvement Information</a:t>
            </a:r>
          </a:p>
        </p:txBody>
      </p:sp>
      <p:sp>
        <p:nvSpPr>
          <p:cNvPr id="57" name="TextBox 57"/>
          <p:cNvSpPr txBox="1"/>
          <p:nvPr/>
        </p:nvSpPr>
        <p:spPr>
          <a:xfrm>
            <a:off x="13766239" y="6114292"/>
            <a:ext cx="2308280" cy="2439440"/>
          </a:xfrm>
          <a:prstGeom prst="rect">
            <a:avLst/>
          </a:prstGeom>
        </p:spPr>
        <p:txBody>
          <a:bodyPr lIns="0" tIns="0" rIns="0" bIns="0" rtlCol="0" anchor="t">
            <a:spAutoFit/>
          </a:bodyPr>
          <a:lstStyle/>
          <a:p>
            <a:pPr algn="ctr">
              <a:lnSpc>
                <a:spcPts val="2134"/>
              </a:lnSpc>
            </a:pPr>
            <a:r>
              <a:rPr lang="en-US" sz="1422" b="1" spc="73">
                <a:solidFill>
                  <a:srgbClr val="FFFFFF"/>
                </a:solidFill>
                <a:latin typeface="Helvetica World Bold"/>
                <a:ea typeface="Helvetica World Bold"/>
                <a:cs typeface="Helvetica World Bold"/>
                <a:sym typeface="Helvetica World Bold"/>
              </a:rPr>
              <a:t>What Worked Well</a:t>
            </a:r>
          </a:p>
          <a:p>
            <a:pPr algn="ctr">
              <a:lnSpc>
                <a:spcPts val="2134"/>
              </a:lnSpc>
            </a:pPr>
            <a:r>
              <a:rPr lang="en-US" sz="1422" spc="73">
                <a:solidFill>
                  <a:srgbClr val="FFFFFF"/>
                </a:solidFill>
                <a:latin typeface="Helvetica World"/>
                <a:ea typeface="Helvetica World"/>
                <a:cs typeface="Helvetica World"/>
                <a:sym typeface="Helvetica World"/>
              </a:rPr>
              <a:t>Iterative dashboard development improved efficiency</a:t>
            </a:r>
          </a:p>
          <a:p>
            <a:pPr algn="ctr">
              <a:lnSpc>
                <a:spcPts val="2134"/>
              </a:lnSpc>
            </a:pPr>
            <a:endParaRPr lang="en-US" sz="1422" spc="73">
              <a:solidFill>
                <a:srgbClr val="FFFFFF"/>
              </a:solidFill>
              <a:latin typeface="Helvetica World"/>
              <a:ea typeface="Helvetica World"/>
              <a:cs typeface="Helvetica World"/>
              <a:sym typeface="Helvetica World"/>
            </a:endParaRPr>
          </a:p>
          <a:p>
            <a:pPr algn="ctr">
              <a:lnSpc>
                <a:spcPts val="2134"/>
              </a:lnSpc>
            </a:pPr>
            <a:r>
              <a:rPr lang="en-US" sz="1422" b="1" spc="73">
                <a:solidFill>
                  <a:srgbClr val="FFFFFF"/>
                </a:solidFill>
                <a:latin typeface="Helvetica World Bold"/>
                <a:ea typeface="Helvetica World Bold"/>
                <a:cs typeface="Helvetica World Bold"/>
                <a:sym typeface="Helvetica World Bold"/>
              </a:rPr>
              <a:t>What Can Be Improved</a:t>
            </a:r>
          </a:p>
          <a:p>
            <a:pPr marL="0" lvl="0" indent="0" algn="ctr">
              <a:lnSpc>
                <a:spcPts val="2134"/>
              </a:lnSpc>
              <a:spcBef>
                <a:spcPct val="0"/>
              </a:spcBef>
            </a:pPr>
            <a:r>
              <a:rPr lang="en-US" sz="1422" spc="73">
                <a:solidFill>
                  <a:srgbClr val="FFFFFF"/>
                </a:solidFill>
                <a:latin typeface="Helvetica World"/>
                <a:ea typeface="Helvetica World"/>
                <a:cs typeface="Helvetica World"/>
                <a:sym typeface="Helvetica World"/>
              </a:rPr>
              <a:t>Standardize data cleaning processes for future updates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H="1" flipV="1">
            <a:off x="10695320" y="-3468846"/>
            <a:ext cx="8993507" cy="9696504"/>
          </a:xfrm>
          <a:custGeom>
            <a:avLst/>
            <a:gdLst/>
            <a:ahLst/>
            <a:cxnLst/>
            <a:rect l="l" t="t" r="r" b="b"/>
            <a:pathLst>
              <a:path w="8993507" h="9696504">
                <a:moveTo>
                  <a:pt x="8993507" y="9696504"/>
                </a:moveTo>
                <a:lnTo>
                  <a:pt x="0" y="9696504"/>
                </a:lnTo>
                <a:lnTo>
                  <a:pt x="0" y="0"/>
                </a:lnTo>
                <a:lnTo>
                  <a:pt x="8993507" y="0"/>
                </a:lnTo>
                <a:lnTo>
                  <a:pt x="8993507"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3" name="AutoShape 3"/>
          <p:cNvSpPr/>
          <p:nvPr/>
        </p:nvSpPr>
        <p:spPr>
          <a:xfrm flipV="1">
            <a:off x="8904339" y="496283"/>
            <a:ext cx="0" cy="9374569"/>
          </a:xfrm>
          <a:prstGeom prst="line">
            <a:avLst/>
          </a:prstGeom>
          <a:ln w="19050" cap="flat">
            <a:solidFill>
              <a:srgbClr val="2D2A21"/>
            </a:solidFill>
            <a:prstDash val="solid"/>
            <a:headEnd type="none" w="sm" len="sm"/>
            <a:tailEnd type="none" w="sm" len="sm"/>
          </a:ln>
        </p:spPr>
      </p:sp>
      <p:sp>
        <p:nvSpPr>
          <p:cNvPr id="4" name="Freeform 4"/>
          <p:cNvSpPr/>
          <p:nvPr/>
        </p:nvSpPr>
        <p:spPr>
          <a:xfrm>
            <a:off x="366312" y="1966855"/>
            <a:ext cx="1450873" cy="1450873"/>
          </a:xfrm>
          <a:custGeom>
            <a:avLst/>
            <a:gdLst/>
            <a:ahLst/>
            <a:cxnLst/>
            <a:rect l="l" t="t" r="r" b="b"/>
            <a:pathLst>
              <a:path w="1450873" h="1450873">
                <a:moveTo>
                  <a:pt x="0" y="0"/>
                </a:moveTo>
                <a:lnTo>
                  <a:pt x="1450873" y="0"/>
                </a:lnTo>
                <a:lnTo>
                  <a:pt x="1450873" y="1450872"/>
                </a:lnTo>
                <a:lnTo>
                  <a:pt x="0" y="1450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244447" y="1966855"/>
            <a:ext cx="1450873" cy="1450873"/>
          </a:xfrm>
          <a:custGeom>
            <a:avLst/>
            <a:gdLst/>
            <a:ahLst/>
            <a:cxnLst/>
            <a:rect l="l" t="t" r="r" b="b"/>
            <a:pathLst>
              <a:path w="1450873" h="1450873">
                <a:moveTo>
                  <a:pt x="0" y="0"/>
                </a:moveTo>
                <a:lnTo>
                  <a:pt x="1450873" y="0"/>
                </a:lnTo>
                <a:lnTo>
                  <a:pt x="1450873" y="1450872"/>
                </a:lnTo>
                <a:lnTo>
                  <a:pt x="0" y="1450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38734" y="633771"/>
            <a:ext cx="5634630" cy="951784"/>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Background</a:t>
            </a:r>
          </a:p>
        </p:txBody>
      </p:sp>
      <p:sp>
        <p:nvSpPr>
          <p:cNvPr id="7" name="TextBox 7"/>
          <p:cNvSpPr txBox="1"/>
          <p:nvPr/>
        </p:nvSpPr>
        <p:spPr>
          <a:xfrm>
            <a:off x="738734" y="3273491"/>
            <a:ext cx="7460754" cy="6126546"/>
          </a:xfrm>
          <a:prstGeom prst="rect">
            <a:avLst/>
          </a:prstGeom>
        </p:spPr>
        <p:txBody>
          <a:bodyPr lIns="0" tIns="0" rIns="0" bIns="0" rtlCol="0" anchor="t">
            <a:spAutoFit/>
          </a:bodyPr>
          <a:lstStyle/>
          <a:p>
            <a:pPr marL="535454" lvl="1" indent="-267727" algn="l">
              <a:lnSpc>
                <a:spcPts val="4910"/>
              </a:lnSpc>
              <a:buFont typeface="Arial"/>
              <a:buChar char="•"/>
            </a:pPr>
            <a:r>
              <a:rPr lang="en-US" sz="2480">
                <a:solidFill>
                  <a:srgbClr val="000000"/>
                </a:solidFill>
                <a:latin typeface="Helvetica World"/>
                <a:ea typeface="Helvetica World"/>
                <a:cs typeface="Helvetica World"/>
                <a:sym typeface="Helvetica World"/>
              </a:rPr>
              <a:t>Severe housing crisis with demand outpacing supply</a:t>
            </a:r>
          </a:p>
          <a:p>
            <a:pPr marL="535454" lvl="1" indent="-267727" algn="l">
              <a:lnSpc>
                <a:spcPts val="4910"/>
              </a:lnSpc>
              <a:buFont typeface="Arial"/>
              <a:buChar char="•"/>
            </a:pPr>
            <a:r>
              <a:rPr lang="en-US" sz="2480">
                <a:solidFill>
                  <a:srgbClr val="000000"/>
                </a:solidFill>
                <a:latin typeface="Helvetica World"/>
                <a:ea typeface="Helvetica World"/>
                <a:cs typeface="Helvetica World"/>
                <a:sym typeface="Helvetica World"/>
              </a:rPr>
              <a:t>Shelter system overwhelmed, leading to increased homelessness</a:t>
            </a:r>
          </a:p>
          <a:p>
            <a:pPr marL="535454" lvl="1" indent="-267727" algn="l">
              <a:lnSpc>
                <a:spcPts val="4910"/>
              </a:lnSpc>
              <a:buFont typeface="Arial"/>
              <a:buChar char="•"/>
            </a:pPr>
            <a:r>
              <a:rPr lang="en-US" sz="2480">
                <a:solidFill>
                  <a:srgbClr val="000000"/>
                </a:solidFill>
                <a:latin typeface="Helvetica World"/>
                <a:ea typeface="Helvetica World"/>
                <a:cs typeface="Helvetica World"/>
                <a:sym typeface="Helvetica World"/>
              </a:rPr>
              <a:t>Rising costs pushing many residents to financial strain</a:t>
            </a:r>
          </a:p>
          <a:p>
            <a:pPr marL="535454" lvl="1" indent="-267727" algn="l">
              <a:lnSpc>
                <a:spcPts val="4910"/>
              </a:lnSpc>
              <a:buFont typeface="Arial"/>
              <a:buChar char="•"/>
            </a:pPr>
            <a:r>
              <a:rPr lang="en-US" sz="2480">
                <a:solidFill>
                  <a:srgbClr val="000000"/>
                </a:solidFill>
                <a:latin typeface="Helvetica World"/>
                <a:ea typeface="Helvetica World"/>
                <a:cs typeface="Helvetica World"/>
                <a:sym typeface="Helvetica World"/>
              </a:rPr>
              <a:t>Over 40% of Torontonians report income insufficient for basic needs</a:t>
            </a:r>
          </a:p>
          <a:p>
            <a:pPr marL="535454" lvl="1" indent="-267727" algn="l">
              <a:lnSpc>
                <a:spcPts val="4910"/>
              </a:lnSpc>
              <a:buFont typeface="Arial"/>
              <a:buChar char="•"/>
            </a:pPr>
            <a:r>
              <a:rPr lang="en-US" sz="2480">
                <a:solidFill>
                  <a:srgbClr val="000000"/>
                </a:solidFill>
                <a:latin typeface="Helvetica World"/>
                <a:ea typeface="Helvetica World"/>
                <a:cs typeface="Helvetica World"/>
                <a:sym typeface="Helvetica World"/>
              </a:rPr>
              <a:t>Long</a:t>
            </a:r>
            <a:r>
              <a:rPr lang="en-US" sz="2480">
                <a:solidFill>
                  <a:srgbClr val="145A5D"/>
                </a:solidFill>
                <a:latin typeface="Helvetica World"/>
                <a:ea typeface="Helvetica World"/>
                <a:cs typeface="Helvetica World"/>
                <a:sym typeface="Helvetica World"/>
              </a:rPr>
              <a:t> </a:t>
            </a:r>
            <a:r>
              <a:rPr lang="en-US" sz="2480">
                <a:solidFill>
                  <a:srgbClr val="000000"/>
                </a:solidFill>
                <a:latin typeface="Helvetica World"/>
                <a:ea typeface="Helvetica World"/>
                <a:cs typeface="Helvetica World"/>
                <a:sym typeface="Helvetica World"/>
              </a:rPr>
              <a:t>waitlists for social housing and affordable units</a:t>
            </a:r>
          </a:p>
        </p:txBody>
      </p:sp>
      <p:sp>
        <p:nvSpPr>
          <p:cNvPr id="8" name="TextBox 8"/>
          <p:cNvSpPr txBox="1"/>
          <p:nvPr/>
        </p:nvSpPr>
        <p:spPr>
          <a:xfrm>
            <a:off x="9605903" y="3273491"/>
            <a:ext cx="7520638" cy="4962525"/>
          </a:xfrm>
          <a:prstGeom prst="rect">
            <a:avLst/>
          </a:prstGeom>
        </p:spPr>
        <p:txBody>
          <a:bodyPr lIns="0" tIns="0" rIns="0" bIns="0" rtlCol="0" anchor="t">
            <a:spAutoFit/>
          </a:bodyPr>
          <a:lstStyle/>
          <a:p>
            <a:pPr marL="539751" lvl="1" indent="-269876" algn="l">
              <a:lnSpc>
                <a:spcPts val="4950"/>
              </a:lnSpc>
              <a:buFont typeface="Arial"/>
              <a:buChar char="•"/>
            </a:pPr>
            <a:r>
              <a:rPr lang="en-US" sz="2500">
                <a:solidFill>
                  <a:srgbClr val="000000"/>
                </a:solidFill>
                <a:latin typeface="Helvetica World"/>
                <a:ea typeface="Helvetica World"/>
                <a:cs typeface="Helvetica World"/>
                <a:sym typeface="Helvetica World"/>
              </a:rPr>
              <a:t>Established in 2017 to ensure compliance with building maintenance standards</a:t>
            </a:r>
          </a:p>
          <a:p>
            <a:pPr marL="539751" lvl="1" indent="-269876" algn="l">
              <a:lnSpc>
                <a:spcPts val="4950"/>
              </a:lnSpc>
              <a:buFont typeface="Arial"/>
              <a:buChar char="•"/>
            </a:pPr>
            <a:r>
              <a:rPr lang="en-US" sz="2500">
                <a:solidFill>
                  <a:srgbClr val="000000"/>
                </a:solidFill>
                <a:latin typeface="Helvetica World"/>
                <a:ea typeface="Helvetica World"/>
                <a:cs typeface="Helvetica World"/>
                <a:sym typeface="Helvetica World"/>
              </a:rPr>
              <a:t>Applies to buildings with 3+ storeys or 10+ units</a:t>
            </a:r>
          </a:p>
          <a:p>
            <a:pPr marL="539751" lvl="1" indent="-269876" algn="l">
              <a:lnSpc>
                <a:spcPts val="4950"/>
              </a:lnSpc>
              <a:buFont typeface="Arial"/>
              <a:buChar char="•"/>
            </a:pPr>
            <a:r>
              <a:rPr lang="en-US" sz="2500">
                <a:solidFill>
                  <a:srgbClr val="000000"/>
                </a:solidFill>
                <a:latin typeface="Helvetica World"/>
                <a:ea typeface="Helvetica World"/>
                <a:cs typeface="Helvetica World"/>
                <a:sym typeface="Helvetica World"/>
              </a:rPr>
              <a:t>Aims to improve safety, maintenance, and resident satisfaction</a:t>
            </a:r>
          </a:p>
          <a:p>
            <a:pPr marL="539751" lvl="1" indent="-269876" algn="l">
              <a:lnSpc>
                <a:spcPts val="4950"/>
              </a:lnSpc>
              <a:buFont typeface="Arial"/>
              <a:buChar char="•"/>
            </a:pPr>
            <a:r>
              <a:rPr lang="en-US" sz="2500">
                <a:solidFill>
                  <a:srgbClr val="000000"/>
                </a:solidFill>
                <a:latin typeface="Helvetica World"/>
                <a:ea typeface="Helvetica World"/>
                <a:cs typeface="Helvetica World"/>
                <a:sym typeface="Helvetica World"/>
              </a:rPr>
              <a:t>Provides data crucial for evaluating housing quality across the city</a:t>
            </a:r>
          </a:p>
          <a:p>
            <a:pPr marL="0" lvl="0" indent="0" algn="l">
              <a:lnSpc>
                <a:spcPts val="4950"/>
              </a:lnSpc>
            </a:pPr>
            <a:endParaRPr lang="en-US" sz="2500">
              <a:solidFill>
                <a:srgbClr val="000000"/>
              </a:solidFill>
              <a:latin typeface="Helvetica World"/>
              <a:ea typeface="Helvetica World"/>
              <a:cs typeface="Helvetica World"/>
              <a:sym typeface="Helvetica World"/>
            </a:endParaRPr>
          </a:p>
        </p:txBody>
      </p:sp>
      <p:sp>
        <p:nvSpPr>
          <p:cNvPr id="9" name="TextBox 9"/>
          <p:cNvSpPr txBox="1"/>
          <p:nvPr/>
        </p:nvSpPr>
        <p:spPr>
          <a:xfrm>
            <a:off x="738734" y="2454377"/>
            <a:ext cx="5850246" cy="462179"/>
          </a:xfrm>
          <a:prstGeom prst="rect">
            <a:avLst/>
          </a:prstGeom>
        </p:spPr>
        <p:txBody>
          <a:bodyPr lIns="0" tIns="0" rIns="0" bIns="0" rtlCol="0" anchor="t">
            <a:spAutoFit/>
          </a:bodyPr>
          <a:lstStyle/>
          <a:p>
            <a:pPr marL="0" lvl="0" indent="0" algn="l">
              <a:lnSpc>
                <a:spcPts val="3492"/>
              </a:lnSpc>
            </a:pPr>
            <a:r>
              <a:rPr lang="en-US" sz="2750" b="1">
                <a:solidFill>
                  <a:srgbClr val="145A5D"/>
                </a:solidFill>
                <a:latin typeface="Helvetica World Bold"/>
                <a:ea typeface="Helvetica World Bold"/>
                <a:cs typeface="Helvetica World Bold"/>
                <a:sym typeface="Helvetica World Bold"/>
              </a:rPr>
              <a:t>Toronto's Housing Challenges</a:t>
            </a:r>
          </a:p>
        </p:txBody>
      </p:sp>
      <p:sp>
        <p:nvSpPr>
          <p:cNvPr id="10" name="TextBox 10"/>
          <p:cNvSpPr txBox="1"/>
          <p:nvPr/>
        </p:nvSpPr>
        <p:spPr>
          <a:xfrm>
            <a:off x="9605903" y="2454377"/>
            <a:ext cx="7296250" cy="462179"/>
          </a:xfrm>
          <a:prstGeom prst="rect">
            <a:avLst/>
          </a:prstGeom>
        </p:spPr>
        <p:txBody>
          <a:bodyPr lIns="0" tIns="0" rIns="0" bIns="0" rtlCol="0" anchor="t">
            <a:spAutoFit/>
          </a:bodyPr>
          <a:lstStyle/>
          <a:p>
            <a:pPr marL="0" lvl="0" indent="0" algn="l">
              <a:lnSpc>
                <a:spcPts val="3492"/>
              </a:lnSpc>
            </a:pPr>
            <a:r>
              <a:rPr lang="en-US" sz="2750" b="1">
                <a:solidFill>
                  <a:srgbClr val="145A5D"/>
                </a:solidFill>
                <a:latin typeface="Helvetica World Bold"/>
                <a:ea typeface="Helvetica World Bold"/>
                <a:cs typeface="Helvetica World Bold"/>
                <a:sym typeface="Helvetica World Bold"/>
              </a:rPr>
              <a:t>Apartment Building Standards Program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F888D"/>
        </a:solidFill>
        <a:effectLst/>
      </p:bgPr>
    </p:bg>
    <p:spTree>
      <p:nvGrpSpPr>
        <p:cNvPr id="1" name=""/>
        <p:cNvGrpSpPr/>
        <p:nvPr/>
      </p:nvGrpSpPr>
      <p:grpSpPr>
        <a:xfrm>
          <a:off x="0" y="0"/>
          <a:ext cx="0" cy="0"/>
          <a:chOff x="0" y="0"/>
          <a:chExt cx="0" cy="0"/>
        </a:xfrm>
      </p:grpSpPr>
      <p:sp>
        <p:nvSpPr>
          <p:cNvPr id="2" name="Freeform 2"/>
          <p:cNvSpPr/>
          <p:nvPr/>
        </p:nvSpPr>
        <p:spPr>
          <a:xfrm>
            <a:off x="-1606889" y="2521530"/>
            <a:ext cx="8993507" cy="9696504"/>
          </a:xfrm>
          <a:custGeom>
            <a:avLst/>
            <a:gdLst/>
            <a:ahLst/>
            <a:cxnLst/>
            <a:rect l="l" t="t" r="r" b="b"/>
            <a:pathLst>
              <a:path w="8993507" h="9696504">
                <a:moveTo>
                  <a:pt x="0" y="0"/>
                </a:moveTo>
                <a:lnTo>
                  <a:pt x="8993508" y="0"/>
                </a:lnTo>
                <a:lnTo>
                  <a:pt x="8993508" y="9696504"/>
                </a:lnTo>
                <a:lnTo>
                  <a:pt x="0" y="9696504"/>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31257" y="2910635"/>
            <a:ext cx="16550912" cy="2086536"/>
            <a:chOff x="0" y="0"/>
            <a:chExt cx="4515032" cy="569200"/>
          </a:xfrm>
        </p:grpSpPr>
        <p:sp>
          <p:nvSpPr>
            <p:cNvPr id="4" name="Freeform 4"/>
            <p:cNvSpPr/>
            <p:nvPr/>
          </p:nvSpPr>
          <p:spPr>
            <a:xfrm>
              <a:off x="0" y="0"/>
              <a:ext cx="4515032" cy="569200"/>
            </a:xfrm>
            <a:custGeom>
              <a:avLst/>
              <a:gdLst/>
              <a:ahLst/>
              <a:cxnLst/>
              <a:rect l="l" t="t" r="r" b="b"/>
              <a:pathLst>
                <a:path w="4515032" h="569200">
                  <a:moveTo>
                    <a:pt x="23856" y="0"/>
                  </a:moveTo>
                  <a:lnTo>
                    <a:pt x="4491176" y="0"/>
                  </a:lnTo>
                  <a:cubicBezTo>
                    <a:pt x="4504351" y="0"/>
                    <a:pt x="4515032" y="10681"/>
                    <a:pt x="4515032" y="23856"/>
                  </a:cubicBezTo>
                  <a:lnTo>
                    <a:pt x="4515032" y="545344"/>
                  </a:lnTo>
                  <a:cubicBezTo>
                    <a:pt x="4515032" y="558519"/>
                    <a:pt x="4504351" y="569200"/>
                    <a:pt x="4491176" y="569200"/>
                  </a:cubicBezTo>
                  <a:lnTo>
                    <a:pt x="23856" y="569200"/>
                  </a:lnTo>
                  <a:cubicBezTo>
                    <a:pt x="10681" y="569200"/>
                    <a:pt x="0" y="558519"/>
                    <a:pt x="0" y="545344"/>
                  </a:cubicBezTo>
                  <a:lnTo>
                    <a:pt x="0" y="23856"/>
                  </a:lnTo>
                  <a:cubicBezTo>
                    <a:pt x="0" y="10681"/>
                    <a:pt x="10681" y="0"/>
                    <a:pt x="23856" y="0"/>
                  </a:cubicBezTo>
                  <a:close/>
                </a:path>
              </a:pathLst>
            </a:custGeom>
            <a:solidFill>
              <a:srgbClr val="F4F4F4"/>
            </a:solidFill>
          </p:spPr>
        </p:sp>
        <p:sp>
          <p:nvSpPr>
            <p:cNvPr id="5" name="TextBox 5"/>
            <p:cNvSpPr txBox="1"/>
            <p:nvPr/>
          </p:nvSpPr>
          <p:spPr>
            <a:xfrm>
              <a:off x="0" y="-38100"/>
              <a:ext cx="4515032" cy="6073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flipV="1">
            <a:off x="9126814" y="3192844"/>
            <a:ext cx="17186" cy="1571012"/>
          </a:xfrm>
          <a:prstGeom prst="line">
            <a:avLst/>
          </a:prstGeom>
          <a:ln w="19050" cap="flat">
            <a:solidFill>
              <a:srgbClr val="145A5D"/>
            </a:solidFill>
            <a:prstDash val="solid"/>
            <a:headEnd type="none" w="sm" len="sm"/>
            <a:tailEnd type="none" w="sm" len="sm"/>
          </a:ln>
        </p:spPr>
      </p:sp>
      <p:sp>
        <p:nvSpPr>
          <p:cNvPr id="7" name="TextBox 7"/>
          <p:cNvSpPr txBox="1"/>
          <p:nvPr/>
        </p:nvSpPr>
        <p:spPr>
          <a:xfrm>
            <a:off x="931257" y="633771"/>
            <a:ext cx="4959534" cy="951784"/>
          </a:xfrm>
          <a:prstGeom prst="rect">
            <a:avLst/>
          </a:prstGeom>
        </p:spPr>
        <p:txBody>
          <a:bodyPr lIns="0" tIns="0" rIns="0" bIns="0" rtlCol="0" anchor="t">
            <a:spAutoFit/>
          </a:bodyPr>
          <a:lstStyle/>
          <a:p>
            <a:pPr algn="l">
              <a:lnSpc>
                <a:spcPts val="6311"/>
              </a:lnSpc>
            </a:pPr>
            <a:r>
              <a:rPr lang="en-US" sz="6714" b="1">
                <a:solidFill>
                  <a:srgbClr val="EFEFEF"/>
                </a:solidFill>
                <a:latin typeface="Helvetica World Bold"/>
                <a:ea typeface="Helvetica World Bold"/>
                <a:cs typeface="Helvetica World Bold"/>
                <a:sym typeface="Helvetica World Bold"/>
              </a:rPr>
              <a:t>Conclusion</a:t>
            </a:r>
          </a:p>
        </p:txBody>
      </p:sp>
      <p:sp>
        <p:nvSpPr>
          <p:cNvPr id="8" name="TextBox 8"/>
          <p:cNvSpPr txBox="1"/>
          <p:nvPr/>
        </p:nvSpPr>
        <p:spPr>
          <a:xfrm>
            <a:off x="931257" y="1793750"/>
            <a:ext cx="15657973" cy="727710"/>
          </a:xfrm>
          <a:prstGeom prst="rect">
            <a:avLst/>
          </a:prstGeom>
        </p:spPr>
        <p:txBody>
          <a:bodyPr lIns="0" tIns="0" rIns="0" bIns="0" rtlCol="0" anchor="t">
            <a:spAutoFit/>
          </a:bodyPr>
          <a:lstStyle/>
          <a:p>
            <a:pPr marL="0" lvl="0" indent="0" algn="l">
              <a:lnSpc>
                <a:spcPts val="2940"/>
              </a:lnSpc>
            </a:pPr>
            <a:r>
              <a:rPr lang="en-US" sz="2100">
                <a:solidFill>
                  <a:srgbClr val="FFFFFF"/>
                </a:solidFill>
                <a:latin typeface="Helvetica World"/>
                <a:ea typeface="Helvetica World"/>
                <a:cs typeface="Helvetica World"/>
                <a:sym typeface="Helvetica World"/>
              </a:rPr>
              <a:t>Our project on apartment building standards has successfully concluded, delivering valuable insights and establishing a robust framework for future initiatives. Key outcomes include:</a:t>
            </a:r>
          </a:p>
        </p:txBody>
      </p:sp>
      <p:sp>
        <p:nvSpPr>
          <p:cNvPr id="9" name="TextBox 9"/>
          <p:cNvSpPr txBox="1"/>
          <p:nvPr/>
        </p:nvSpPr>
        <p:spPr>
          <a:xfrm>
            <a:off x="1504005" y="3974789"/>
            <a:ext cx="7397851" cy="657606"/>
          </a:xfrm>
          <a:prstGeom prst="rect">
            <a:avLst/>
          </a:prstGeom>
        </p:spPr>
        <p:txBody>
          <a:bodyPr lIns="0" tIns="0" rIns="0" bIns="0" rtlCol="0" anchor="t">
            <a:spAutoFit/>
          </a:bodyPr>
          <a:lstStyle/>
          <a:p>
            <a:pPr marL="453390" lvl="1" indent="-226695" algn="l">
              <a:lnSpc>
                <a:spcPts val="2667"/>
              </a:lnSpc>
              <a:buFont typeface="Arial"/>
              <a:buChar char="•"/>
            </a:pPr>
            <a:r>
              <a:rPr lang="en-US" sz="2100">
                <a:solidFill>
                  <a:srgbClr val="000000"/>
                </a:solidFill>
                <a:latin typeface="Helvetica World"/>
                <a:ea typeface="Helvetica World"/>
                <a:cs typeface="Helvetica World"/>
                <a:sym typeface="Helvetica World"/>
              </a:rPr>
              <a:t>Comprehensive analysis of apartment building conditions</a:t>
            </a:r>
          </a:p>
          <a:p>
            <a:pPr marL="453390" lvl="1" indent="-226695" algn="l">
              <a:lnSpc>
                <a:spcPts val="2667"/>
              </a:lnSpc>
              <a:buFont typeface="Arial"/>
              <a:buChar char="•"/>
            </a:pPr>
            <a:r>
              <a:rPr lang="en-US" sz="2100">
                <a:solidFill>
                  <a:srgbClr val="000000"/>
                </a:solidFill>
                <a:latin typeface="Helvetica World"/>
                <a:ea typeface="Helvetica World"/>
                <a:cs typeface="Helvetica World"/>
                <a:sym typeface="Helvetica World"/>
              </a:rPr>
              <a:t>Identified critical areas for improvement in building design</a:t>
            </a:r>
          </a:p>
        </p:txBody>
      </p:sp>
      <p:sp>
        <p:nvSpPr>
          <p:cNvPr id="10" name="TextBox 10"/>
          <p:cNvSpPr txBox="1"/>
          <p:nvPr/>
        </p:nvSpPr>
        <p:spPr>
          <a:xfrm>
            <a:off x="9730578" y="3974789"/>
            <a:ext cx="7456168" cy="657606"/>
          </a:xfrm>
          <a:prstGeom prst="rect">
            <a:avLst/>
          </a:prstGeom>
        </p:spPr>
        <p:txBody>
          <a:bodyPr lIns="0" tIns="0" rIns="0" bIns="0" rtlCol="0" anchor="t">
            <a:spAutoFit/>
          </a:bodyPr>
          <a:lstStyle/>
          <a:p>
            <a:pPr marL="453390" lvl="1" indent="-226695" algn="l">
              <a:lnSpc>
                <a:spcPts val="2667"/>
              </a:lnSpc>
              <a:buFont typeface="Arial"/>
              <a:buChar char="•"/>
            </a:pPr>
            <a:r>
              <a:rPr lang="en-US" sz="2100">
                <a:solidFill>
                  <a:srgbClr val="000000"/>
                </a:solidFill>
                <a:latin typeface="Helvetica World"/>
                <a:ea typeface="Helvetica World"/>
                <a:cs typeface="Helvetica World"/>
                <a:sym typeface="Helvetica World"/>
              </a:rPr>
              <a:t>Utilized Earned Value Management techniques</a:t>
            </a:r>
          </a:p>
          <a:p>
            <a:pPr marL="453390" lvl="1" indent="-226695" algn="l">
              <a:lnSpc>
                <a:spcPts val="2667"/>
              </a:lnSpc>
              <a:buFont typeface="Arial"/>
              <a:buChar char="•"/>
            </a:pPr>
            <a:r>
              <a:rPr lang="en-US" sz="2100">
                <a:solidFill>
                  <a:srgbClr val="000000"/>
                </a:solidFill>
                <a:latin typeface="Helvetica World"/>
                <a:ea typeface="Helvetica World"/>
                <a:cs typeface="Helvetica World"/>
                <a:sym typeface="Helvetica World"/>
              </a:rPr>
              <a:t>Monitored project progress using SPI and CPI</a:t>
            </a:r>
          </a:p>
        </p:txBody>
      </p:sp>
      <p:sp>
        <p:nvSpPr>
          <p:cNvPr id="11" name="TextBox 11"/>
          <p:cNvSpPr txBox="1"/>
          <p:nvPr/>
        </p:nvSpPr>
        <p:spPr>
          <a:xfrm>
            <a:off x="1496928" y="3298399"/>
            <a:ext cx="5998948" cy="408178"/>
          </a:xfrm>
          <a:prstGeom prst="rect">
            <a:avLst/>
          </a:prstGeom>
        </p:spPr>
        <p:txBody>
          <a:bodyPr lIns="0" tIns="0" rIns="0" bIns="0" rtlCol="0" anchor="t">
            <a:spAutoFit/>
          </a:bodyPr>
          <a:lstStyle/>
          <a:p>
            <a:pPr marL="0" lvl="0" indent="0" algn="l">
              <a:lnSpc>
                <a:spcPts val="2921"/>
              </a:lnSpc>
            </a:pPr>
            <a:r>
              <a:rPr lang="en-US" sz="2300" b="1">
                <a:solidFill>
                  <a:srgbClr val="145A5D"/>
                </a:solidFill>
                <a:latin typeface="Helvetica World Bold"/>
                <a:ea typeface="Helvetica World Bold"/>
                <a:cs typeface="Helvetica World Bold"/>
                <a:sym typeface="Helvetica World Bold"/>
              </a:rPr>
              <a:t>Data-Driven Standards</a:t>
            </a:r>
          </a:p>
        </p:txBody>
      </p:sp>
      <p:sp>
        <p:nvSpPr>
          <p:cNvPr id="12" name="TextBox 12"/>
          <p:cNvSpPr txBox="1"/>
          <p:nvPr/>
        </p:nvSpPr>
        <p:spPr>
          <a:xfrm>
            <a:off x="9723501" y="3298399"/>
            <a:ext cx="5998948" cy="408178"/>
          </a:xfrm>
          <a:prstGeom prst="rect">
            <a:avLst/>
          </a:prstGeom>
        </p:spPr>
        <p:txBody>
          <a:bodyPr lIns="0" tIns="0" rIns="0" bIns="0" rtlCol="0" anchor="t">
            <a:spAutoFit/>
          </a:bodyPr>
          <a:lstStyle/>
          <a:p>
            <a:pPr marL="0" lvl="0" indent="0" algn="l">
              <a:lnSpc>
                <a:spcPts val="2921"/>
              </a:lnSpc>
            </a:pPr>
            <a:r>
              <a:rPr lang="en-US" sz="2300" b="1">
                <a:solidFill>
                  <a:srgbClr val="145A5D"/>
                </a:solidFill>
                <a:latin typeface="Helvetica World Bold"/>
                <a:ea typeface="Helvetica World Bold"/>
                <a:cs typeface="Helvetica World Bold"/>
                <a:sym typeface="Helvetica World Bold"/>
              </a:rPr>
              <a:t>Performance Metrics</a:t>
            </a:r>
          </a:p>
        </p:txBody>
      </p:sp>
      <p:sp>
        <p:nvSpPr>
          <p:cNvPr id="13" name="TextBox 13"/>
          <p:cNvSpPr txBox="1"/>
          <p:nvPr/>
        </p:nvSpPr>
        <p:spPr>
          <a:xfrm>
            <a:off x="1028700" y="5616296"/>
            <a:ext cx="15560530" cy="3328035"/>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Helvetica World"/>
                <a:ea typeface="Helvetica World"/>
                <a:cs typeface="Helvetica World"/>
                <a:sym typeface="Helvetica World"/>
              </a:rPr>
              <a:t>Our approach is built on a foundation of innovation, collaboration, and unwavering commitment to excellence. This project has not only achieved its objectives but also:</a:t>
            </a:r>
          </a:p>
          <a:p>
            <a:pPr algn="l">
              <a:lnSpc>
                <a:spcPts val="2940"/>
              </a:lnSpc>
              <a:spcBef>
                <a:spcPct val="0"/>
              </a:spcBef>
            </a:pPr>
            <a:endParaRPr lang="en-US" sz="2100">
              <a:solidFill>
                <a:srgbClr val="FFFFFF"/>
              </a:solidFill>
              <a:latin typeface="Helvetica World"/>
              <a:ea typeface="Helvetica World"/>
              <a:cs typeface="Helvetica World"/>
              <a:sym typeface="Helvetica World"/>
            </a:endParaRPr>
          </a:p>
          <a:p>
            <a:pPr marL="453392" lvl="1" indent="-226696" algn="l">
              <a:lnSpc>
                <a:spcPts val="2940"/>
              </a:lnSpc>
              <a:spcBef>
                <a:spcPct val="0"/>
              </a:spcBef>
              <a:buFont typeface="Arial"/>
              <a:buChar char="•"/>
            </a:pPr>
            <a:r>
              <a:rPr lang="en-US" sz="2100">
                <a:solidFill>
                  <a:srgbClr val="FFFFFF"/>
                </a:solidFill>
                <a:latin typeface="Helvetica World"/>
                <a:ea typeface="Helvetica World"/>
                <a:cs typeface="Helvetica World"/>
                <a:sym typeface="Helvetica World"/>
              </a:rPr>
              <a:t>Enhanced apartment building standards</a:t>
            </a:r>
          </a:p>
          <a:p>
            <a:pPr marL="453392" lvl="1" indent="-226696" algn="l">
              <a:lnSpc>
                <a:spcPts val="2940"/>
              </a:lnSpc>
              <a:spcBef>
                <a:spcPct val="0"/>
              </a:spcBef>
              <a:buFont typeface="Arial"/>
              <a:buChar char="•"/>
            </a:pPr>
            <a:r>
              <a:rPr lang="en-US" sz="2100">
                <a:solidFill>
                  <a:srgbClr val="FFFFFF"/>
                </a:solidFill>
                <a:latin typeface="Helvetica World"/>
                <a:ea typeface="Helvetica World"/>
                <a:cs typeface="Helvetica World"/>
                <a:sym typeface="Helvetica World"/>
              </a:rPr>
              <a:t>Provided a model for future data-driven projects</a:t>
            </a:r>
          </a:p>
          <a:p>
            <a:pPr marL="453392" lvl="1" indent="-226696" algn="l">
              <a:lnSpc>
                <a:spcPts val="2940"/>
              </a:lnSpc>
              <a:spcBef>
                <a:spcPct val="0"/>
              </a:spcBef>
              <a:buFont typeface="Arial"/>
              <a:buChar char="•"/>
            </a:pPr>
            <a:r>
              <a:rPr lang="en-US" sz="2100">
                <a:solidFill>
                  <a:srgbClr val="FFFFFF"/>
                </a:solidFill>
                <a:latin typeface="Helvetica World"/>
                <a:ea typeface="Helvetica World"/>
                <a:cs typeface="Helvetica World"/>
                <a:sym typeface="Helvetica World"/>
              </a:rPr>
              <a:t>Contributed to organizational learning and best practices</a:t>
            </a:r>
          </a:p>
          <a:p>
            <a:pPr algn="l">
              <a:lnSpc>
                <a:spcPts val="2940"/>
              </a:lnSpc>
              <a:spcBef>
                <a:spcPct val="0"/>
              </a:spcBef>
            </a:pPr>
            <a:endParaRPr lang="en-US" sz="2100">
              <a:solidFill>
                <a:srgbClr val="FFFFFF"/>
              </a:solidFill>
              <a:latin typeface="Helvetica World"/>
              <a:ea typeface="Helvetica World"/>
              <a:cs typeface="Helvetica World"/>
              <a:sym typeface="Helvetica World"/>
            </a:endParaRPr>
          </a:p>
          <a:p>
            <a:pPr algn="l">
              <a:lnSpc>
                <a:spcPts val="2940"/>
              </a:lnSpc>
              <a:spcBef>
                <a:spcPct val="0"/>
              </a:spcBef>
            </a:pPr>
            <a:r>
              <a:rPr lang="en-US" sz="2100">
                <a:solidFill>
                  <a:srgbClr val="FFFFFF"/>
                </a:solidFill>
                <a:latin typeface="Helvetica World"/>
                <a:ea typeface="Helvetica World"/>
                <a:cs typeface="Helvetica World"/>
                <a:sym typeface="Helvetica World"/>
              </a:rPr>
              <a:t>Moving forward, we will leverage these insights to drive further success and innovation in urban development and project management.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764735" y="-2290065"/>
            <a:ext cx="7630504" cy="8226958"/>
          </a:xfrm>
          <a:custGeom>
            <a:avLst/>
            <a:gdLst/>
            <a:ahLst/>
            <a:cxnLst/>
            <a:rect l="l" t="t" r="r" b="b"/>
            <a:pathLst>
              <a:path w="7630504" h="8226958">
                <a:moveTo>
                  <a:pt x="0" y="8226958"/>
                </a:moveTo>
                <a:lnTo>
                  <a:pt x="7630504" y="8226958"/>
                </a:lnTo>
                <a:lnTo>
                  <a:pt x="7630504" y="0"/>
                </a:lnTo>
                <a:lnTo>
                  <a:pt x="0" y="0"/>
                </a:lnTo>
                <a:lnTo>
                  <a:pt x="0" y="8226958"/>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8856543" y="1905224"/>
            <a:ext cx="14682409" cy="5453630"/>
          </a:xfrm>
          <a:custGeom>
            <a:avLst/>
            <a:gdLst/>
            <a:ahLst/>
            <a:cxnLst/>
            <a:rect l="l" t="t" r="r" b="b"/>
            <a:pathLst>
              <a:path w="14682409" h="5453630">
                <a:moveTo>
                  <a:pt x="0" y="0"/>
                </a:moveTo>
                <a:lnTo>
                  <a:pt x="14682409" y="0"/>
                </a:lnTo>
                <a:lnTo>
                  <a:pt x="14682409" y="5453630"/>
                </a:lnTo>
                <a:lnTo>
                  <a:pt x="0" y="5453630"/>
                </a:lnTo>
                <a:lnTo>
                  <a:pt x="0" y="0"/>
                </a:lnTo>
                <a:close/>
              </a:path>
            </a:pathLst>
          </a:custGeom>
          <a:blipFill>
            <a:blip r:embed="rId4">
              <a:extLst>
                <a:ext uri="{96DAC541-7B7A-43D3-8B79-37D633B846F1}">
                  <asvg:svgBlip xmlns:asvg="http://schemas.microsoft.com/office/drawing/2016/SVG/main" r:embed="rId5"/>
                </a:ext>
              </a:extLst>
            </a:blip>
            <a:stretch>
              <a:fillRect t="-49114" b="-40014"/>
            </a:stretch>
          </a:blipFill>
        </p:spPr>
      </p:sp>
      <p:sp>
        <p:nvSpPr>
          <p:cNvPr id="4" name="Freeform 4" descr="Rainbow Blur Effect"/>
          <p:cNvSpPr/>
          <p:nvPr/>
        </p:nvSpPr>
        <p:spPr>
          <a:xfrm>
            <a:off x="1180660" y="2423567"/>
            <a:ext cx="1803453" cy="1426982"/>
          </a:xfrm>
          <a:custGeom>
            <a:avLst/>
            <a:gdLst/>
            <a:ahLst/>
            <a:cxnLst/>
            <a:rect l="l" t="t" r="r" b="b"/>
            <a:pathLst>
              <a:path w="1803453" h="1426982">
                <a:moveTo>
                  <a:pt x="0" y="0"/>
                </a:moveTo>
                <a:lnTo>
                  <a:pt x="1803453" y="0"/>
                </a:lnTo>
                <a:lnTo>
                  <a:pt x="1803453" y="1426982"/>
                </a:lnTo>
                <a:lnTo>
                  <a:pt x="0" y="1426982"/>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5" name="Freeform 5" descr="Rainbow Blur Effect"/>
          <p:cNvSpPr/>
          <p:nvPr/>
        </p:nvSpPr>
        <p:spPr>
          <a:xfrm>
            <a:off x="1093770" y="5009083"/>
            <a:ext cx="1803453" cy="1426982"/>
          </a:xfrm>
          <a:custGeom>
            <a:avLst/>
            <a:gdLst/>
            <a:ahLst/>
            <a:cxnLst/>
            <a:rect l="l" t="t" r="r" b="b"/>
            <a:pathLst>
              <a:path w="1803453" h="1426982">
                <a:moveTo>
                  <a:pt x="0" y="0"/>
                </a:moveTo>
                <a:lnTo>
                  <a:pt x="1803453" y="0"/>
                </a:lnTo>
                <a:lnTo>
                  <a:pt x="1803453" y="1426982"/>
                </a:lnTo>
                <a:lnTo>
                  <a:pt x="0" y="1426982"/>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686109" y="2335752"/>
            <a:ext cx="309388" cy="346653"/>
          </a:xfrm>
          <a:custGeom>
            <a:avLst/>
            <a:gdLst/>
            <a:ahLst/>
            <a:cxnLst/>
            <a:rect l="l" t="t" r="r" b="b"/>
            <a:pathLst>
              <a:path w="309388" h="346653">
                <a:moveTo>
                  <a:pt x="0" y="0"/>
                </a:moveTo>
                <a:lnTo>
                  <a:pt x="309388" y="0"/>
                </a:lnTo>
                <a:lnTo>
                  <a:pt x="309388" y="346653"/>
                </a:lnTo>
                <a:lnTo>
                  <a:pt x="0" y="3466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398115" y="1927266"/>
            <a:ext cx="11879830" cy="755139"/>
          </a:xfrm>
          <a:prstGeom prst="rect">
            <a:avLst/>
          </a:prstGeom>
        </p:spPr>
        <p:txBody>
          <a:bodyPr lIns="0" tIns="0" rIns="0" bIns="0" rtlCol="0" anchor="t">
            <a:spAutoFit/>
          </a:bodyPr>
          <a:lstStyle/>
          <a:p>
            <a:pPr algn="l">
              <a:lnSpc>
                <a:spcPts val="6534"/>
              </a:lnSpc>
            </a:pPr>
            <a:r>
              <a:rPr lang="en-US" sz="3267" u="sng" spc="169">
                <a:solidFill>
                  <a:srgbClr val="000000"/>
                </a:solidFill>
                <a:latin typeface="Barlow SemiCondensed"/>
                <a:ea typeface="Barlow SemiCondensed"/>
                <a:cs typeface="Barlow SemiCondensed"/>
                <a:sym typeface="Barlow SemiCondensed"/>
                <a:hlinkClick r:id="rId10" tooltip="https://open.toronto.ca/dataset/apartment-building-evaluation/"/>
              </a:rPr>
              <a:t>https://open.toronto.ca/dataset/apartment-building-evaluation/</a:t>
            </a:r>
          </a:p>
        </p:txBody>
      </p:sp>
      <p:sp>
        <p:nvSpPr>
          <p:cNvPr id="8" name="TextBox 8"/>
          <p:cNvSpPr txBox="1"/>
          <p:nvPr/>
        </p:nvSpPr>
        <p:spPr>
          <a:xfrm>
            <a:off x="2398115" y="2910372"/>
            <a:ext cx="12748172" cy="1585079"/>
          </a:xfrm>
          <a:prstGeom prst="rect">
            <a:avLst/>
          </a:prstGeom>
        </p:spPr>
        <p:txBody>
          <a:bodyPr lIns="0" tIns="0" rIns="0" bIns="0" rtlCol="0" anchor="t">
            <a:spAutoFit/>
          </a:bodyPr>
          <a:lstStyle/>
          <a:p>
            <a:pPr marL="0" lvl="1" indent="0" algn="l">
              <a:lnSpc>
                <a:spcPts val="6534"/>
              </a:lnSpc>
              <a:spcBef>
                <a:spcPct val="0"/>
              </a:spcBef>
            </a:pPr>
            <a:r>
              <a:rPr lang="en-US" sz="3267" u="sng" spc="169">
                <a:solidFill>
                  <a:srgbClr val="000000"/>
                </a:solidFill>
                <a:latin typeface="Barlow SemiCondensed"/>
                <a:ea typeface="Barlow SemiCondensed"/>
                <a:cs typeface="Barlow SemiCondensed"/>
                <a:sym typeface="Barlow SemiCondensed"/>
                <a:hlinkClick r:id="rId11" tooltip="https://open.toronto.ca/dataset/upcoming-and-recently-completed-affordable-housing-units/"/>
              </a:rPr>
              <a:t>https://open.toronto.ca/dataset/upcoming-and-recently-completed-affordable-housing-units/</a:t>
            </a:r>
          </a:p>
        </p:txBody>
      </p:sp>
      <p:sp>
        <p:nvSpPr>
          <p:cNvPr id="9" name="TextBox 9"/>
          <p:cNvSpPr txBox="1"/>
          <p:nvPr/>
        </p:nvSpPr>
        <p:spPr>
          <a:xfrm>
            <a:off x="2398115" y="5640933"/>
            <a:ext cx="13212264" cy="755139"/>
          </a:xfrm>
          <a:prstGeom prst="rect">
            <a:avLst/>
          </a:prstGeom>
        </p:spPr>
        <p:txBody>
          <a:bodyPr lIns="0" tIns="0" rIns="0" bIns="0" rtlCol="0" anchor="t">
            <a:spAutoFit/>
          </a:bodyPr>
          <a:lstStyle/>
          <a:p>
            <a:pPr marL="0" lvl="1" indent="0" algn="l">
              <a:lnSpc>
                <a:spcPts val="6534"/>
              </a:lnSpc>
              <a:spcBef>
                <a:spcPct val="0"/>
              </a:spcBef>
            </a:pPr>
            <a:r>
              <a:rPr lang="en-US" sz="3267" u="sng" spc="169">
                <a:solidFill>
                  <a:srgbClr val="000000"/>
                </a:solidFill>
                <a:latin typeface="Barlow SemiCondensed"/>
                <a:ea typeface="Barlow SemiCondensed"/>
                <a:cs typeface="Barlow SemiCondensed"/>
                <a:sym typeface="Barlow SemiCondensed"/>
                <a:hlinkClick r:id="rId12" tooltip="https://www.toronto.ca/services-payments/venues-facilities-bookings/"/>
              </a:rPr>
              <a:t>https://www.toronto.ca/services-payments/venues-facilities-bookings/</a:t>
            </a:r>
          </a:p>
        </p:txBody>
      </p:sp>
      <p:sp>
        <p:nvSpPr>
          <p:cNvPr id="10" name="TextBox 10"/>
          <p:cNvSpPr txBox="1"/>
          <p:nvPr/>
        </p:nvSpPr>
        <p:spPr>
          <a:xfrm>
            <a:off x="2398115" y="4636926"/>
            <a:ext cx="12368126" cy="755139"/>
          </a:xfrm>
          <a:prstGeom prst="rect">
            <a:avLst/>
          </a:prstGeom>
        </p:spPr>
        <p:txBody>
          <a:bodyPr lIns="0" tIns="0" rIns="0" bIns="0" rtlCol="0" anchor="t">
            <a:spAutoFit/>
          </a:bodyPr>
          <a:lstStyle/>
          <a:p>
            <a:pPr marL="0" lvl="1" indent="0" algn="l">
              <a:lnSpc>
                <a:spcPts val="6534"/>
              </a:lnSpc>
              <a:spcBef>
                <a:spcPct val="0"/>
              </a:spcBef>
            </a:pPr>
            <a:r>
              <a:rPr lang="en-US" sz="3267" u="sng" spc="169">
                <a:solidFill>
                  <a:srgbClr val="000000"/>
                </a:solidFill>
                <a:latin typeface="Barlow SemiCondensed"/>
                <a:ea typeface="Barlow SemiCondensed"/>
                <a:cs typeface="Barlow SemiCondensed"/>
                <a:sym typeface="Barlow SemiCondensed"/>
                <a:hlinkClick r:id="rId13" tooltip="https://www.toronto.ca/services-payments/building-construction/"/>
              </a:rPr>
              <a:t>https://www.toronto.ca/services-payments/building-construction/</a:t>
            </a:r>
            <a:r>
              <a:rPr lang="en-US" sz="3267" u="sng" spc="169">
                <a:solidFill>
                  <a:srgbClr val="000000"/>
                </a:solidFill>
                <a:latin typeface="Barlow SemiCondensed"/>
                <a:ea typeface="Barlow SemiCondensed"/>
                <a:cs typeface="Barlow SemiCondensed"/>
                <a:sym typeface="Barlow SemiCondensed"/>
                <a:hlinkClick r:id="rId13" tooltip="https://www.toronto.ca/services-payments/building-construction/"/>
              </a:rPr>
              <a:t> </a:t>
            </a:r>
          </a:p>
        </p:txBody>
      </p:sp>
      <p:sp>
        <p:nvSpPr>
          <p:cNvPr id="11" name="TextBox 11"/>
          <p:cNvSpPr txBox="1"/>
          <p:nvPr/>
        </p:nvSpPr>
        <p:spPr>
          <a:xfrm>
            <a:off x="2398115" y="6723612"/>
            <a:ext cx="14080605" cy="2415019"/>
          </a:xfrm>
          <a:prstGeom prst="rect">
            <a:avLst/>
          </a:prstGeom>
        </p:spPr>
        <p:txBody>
          <a:bodyPr lIns="0" tIns="0" rIns="0" bIns="0" rtlCol="0" anchor="t">
            <a:spAutoFit/>
          </a:bodyPr>
          <a:lstStyle/>
          <a:p>
            <a:pPr marL="0" lvl="1" indent="0" algn="l">
              <a:lnSpc>
                <a:spcPts val="6534"/>
              </a:lnSpc>
              <a:spcBef>
                <a:spcPct val="0"/>
              </a:spcBef>
            </a:pPr>
            <a:r>
              <a:rPr lang="en-US" sz="3267" u="sng" spc="169">
                <a:solidFill>
                  <a:srgbClr val="000000"/>
                </a:solidFill>
                <a:latin typeface="Barlow SemiCondensed"/>
                <a:ea typeface="Barlow SemiCondensed"/>
                <a:cs typeface="Barlow SemiCondensed"/>
                <a:sym typeface="Barlow SemiCondensed"/>
                <a:hlinkClick r:id="rId14" tooltip="https://www.toronto.ca/community-people/housing-shelter/rental-housing-tenant-information/rental-housing-standards/apartment-building-standards/rentsafeto-for-building-owners/"/>
              </a:rPr>
              <a:t>https://www.toronto.ca/community-people/housing-shelter/rental-housing-tenant-information/rental-housing-standards/apartment-building-standards/rentsafeto-for-building-owners/</a:t>
            </a:r>
          </a:p>
        </p:txBody>
      </p:sp>
      <p:sp>
        <p:nvSpPr>
          <p:cNvPr id="12" name="TextBox 12"/>
          <p:cNvSpPr txBox="1"/>
          <p:nvPr/>
        </p:nvSpPr>
        <p:spPr>
          <a:xfrm>
            <a:off x="443620" y="484602"/>
            <a:ext cx="5049098" cy="951312"/>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References</a:t>
            </a:r>
          </a:p>
        </p:txBody>
      </p:sp>
      <p:sp>
        <p:nvSpPr>
          <p:cNvPr id="13" name="Freeform 13"/>
          <p:cNvSpPr/>
          <p:nvPr/>
        </p:nvSpPr>
        <p:spPr>
          <a:xfrm>
            <a:off x="1686109" y="3272322"/>
            <a:ext cx="309388" cy="346653"/>
          </a:xfrm>
          <a:custGeom>
            <a:avLst/>
            <a:gdLst/>
            <a:ahLst/>
            <a:cxnLst/>
            <a:rect l="l" t="t" r="r" b="b"/>
            <a:pathLst>
              <a:path w="309388" h="346653">
                <a:moveTo>
                  <a:pt x="0" y="0"/>
                </a:moveTo>
                <a:lnTo>
                  <a:pt x="309388" y="0"/>
                </a:lnTo>
                <a:lnTo>
                  <a:pt x="309388" y="346653"/>
                </a:lnTo>
                <a:lnTo>
                  <a:pt x="0" y="3466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686109" y="5037658"/>
            <a:ext cx="309388" cy="346653"/>
          </a:xfrm>
          <a:custGeom>
            <a:avLst/>
            <a:gdLst/>
            <a:ahLst/>
            <a:cxnLst/>
            <a:rect l="l" t="t" r="r" b="b"/>
            <a:pathLst>
              <a:path w="309388" h="346653">
                <a:moveTo>
                  <a:pt x="0" y="0"/>
                </a:moveTo>
                <a:lnTo>
                  <a:pt x="309388" y="0"/>
                </a:lnTo>
                <a:lnTo>
                  <a:pt x="309388" y="346653"/>
                </a:lnTo>
                <a:lnTo>
                  <a:pt x="0" y="3466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1686109" y="6021389"/>
            <a:ext cx="309388" cy="346653"/>
          </a:xfrm>
          <a:custGeom>
            <a:avLst/>
            <a:gdLst/>
            <a:ahLst/>
            <a:cxnLst/>
            <a:rect l="l" t="t" r="r" b="b"/>
            <a:pathLst>
              <a:path w="309388" h="346653">
                <a:moveTo>
                  <a:pt x="0" y="0"/>
                </a:moveTo>
                <a:lnTo>
                  <a:pt x="309388" y="0"/>
                </a:lnTo>
                <a:lnTo>
                  <a:pt x="309388" y="346653"/>
                </a:lnTo>
                <a:lnTo>
                  <a:pt x="0" y="3466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1686109" y="7135185"/>
            <a:ext cx="309388" cy="346653"/>
          </a:xfrm>
          <a:custGeom>
            <a:avLst/>
            <a:gdLst/>
            <a:ahLst/>
            <a:cxnLst/>
            <a:rect l="l" t="t" r="r" b="b"/>
            <a:pathLst>
              <a:path w="309388" h="346653">
                <a:moveTo>
                  <a:pt x="0" y="0"/>
                </a:moveTo>
                <a:lnTo>
                  <a:pt x="309388" y="0"/>
                </a:lnTo>
                <a:lnTo>
                  <a:pt x="309388" y="346652"/>
                </a:lnTo>
                <a:lnTo>
                  <a:pt x="0" y="3466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7986650" y="-474537"/>
            <a:ext cx="16376244" cy="10910673"/>
          </a:xfrm>
          <a:custGeom>
            <a:avLst/>
            <a:gdLst/>
            <a:ahLst/>
            <a:cxnLst/>
            <a:rect l="l" t="t" r="r" b="b"/>
            <a:pathLst>
              <a:path w="16376244" h="10910673">
                <a:moveTo>
                  <a:pt x="0" y="0"/>
                </a:moveTo>
                <a:lnTo>
                  <a:pt x="16376244" y="0"/>
                </a:lnTo>
                <a:lnTo>
                  <a:pt x="16376244" y="10910673"/>
                </a:lnTo>
                <a:lnTo>
                  <a:pt x="0" y="10910673"/>
                </a:lnTo>
                <a:lnTo>
                  <a:pt x="0" y="0"/>
                </a:lnTo>
                <a:close/>
              </a:path>
            </a:pathLst>
          </a:custGeom>
          <a:blipFill>
            <a:blip r:embed="rId2"/>
            <a:stretch>
              <a:fillRect/>
            </a:stretch>
          </a:blipFill>
        </p:spPr>
      </p:sp>
      <p:sp>
        <p:nvSpPr>
          <p:cNvPr id="3" name="Freeform 3"/>
          <p:cNvSpPr/>
          <p:nvPr/>
        </p:nvSpPr>
        <p:spPr>
          <a:xfrm rot="5400000" flipV="1">
            <a:off x="12789939" y="4504524"/>
            <a:ext cx="6572421" cy="6825730"/>
          </a:xfrm>
          <a:custGeom>
            <a:avLst/>
            <a:gdLst/>
            <a:ahLst/>
            <a:cxnLst/>
            <a:rect l="l" t="t" r="r" b="b"/>
            <a:pathLst>
              <a:path w="6572421" h="6825730">
                <a:moveTo>
                  <a:pt x="0" y="6825730"/>
                </a:moveTo>
                <a:lnTo>
                  <a:pt x="6572421" y="6825730"/>
                </a:lnTo>
                <a:lnTo>
                  <a:pt x="6572421" y="0"/>
                </a:lnTo>
                <a:lnTo>
                  <a:pt x="0" y="0"/>
                </a:lnTo>
                <a:lnTo>
                  <a:pt x="0" y="6825730"/>
                </a:lnTo>
                <a:close/>
              </a:path>
            </a:pathLst>
          </a:custGeom>
          <a:blipFill>
            <a:blip r:embed="rId3">
              <a:extLst>
                <a:ext uri="{96DAC541-7B7A-43D3-8B79-37D633B846F1}">
                  <asvg:svgBlip xmlns:asvg="http://schemas.microsoft.com/office/drawing/2016/SVG/main" r:embed="rId4"/>
                </a:ext>
              </a:extLst>
            </a:blip>
            <a:stretch>
              <a:fillRect l="-99240"/>
            </a:stretch>
          </a:blipFill>
        </p:spPr>
      </p:sp>
      <p:sp>
        <p:nvSpPr>
          <p:cNvPr id="4" name="Freeform 4"/>
          <p:cNvSpPr/>
          <p:nvPr/>
        </p:nvSpPr>
        <p:spPr>
          <a:xfrm rot="5400000" flipV="1">
            <a:off x="11666801" y="3381386"/>
            <a:ext cx="12100971" cy="3543455"/>
          </a:xfrm>
          <a:custGeom>
            <a:avLst/>
            <a:gdLst/>
            <a:ahLst/>
            <a:cxnLst/>
            <a:rect l="l" t="t" r="r" b="b"/>
            <a:pathLst>
              <a:path w="12100971" h="3543455">
                <a:moveTo>
                  <a:pt x="0" y="3543455"/>
                </a:moveTo>
                <a:lnTo>
                  <a:pt x="12100972" y="3543455"/>
                </a:lnTo>
                <a:lnTo>
                  <a:pt x="12100972" y="0"/>
                </a:lnTo>
                <a:lnTo>
                  <a:pt x="0" y="0"/>
                </a:lnTo>
                <a:lnTo>
                  <a:pt x="0" y="3543455"/>
                </a:lnTo>
                <a:close/>
              </a:path>
            </a:pathLst>
          </a:custGeom>
          <a:blipFill>
            <a:blip r:embed="rId3">
              <a:extLst>
                <a:ext uri="{96DAC541-7B7A-43D3-8B79-37D633B846F1}">
                  <asvg:svgBlip xmlns:asvg="http://schemas.microsoft.com/office/drawing/2016/SVG/main" r:embed="rId4"/>
                </a:ext>
              </a:extLst>
            </a:blip>
            <a:stretch>
              <a:fillRect l="-8213" t="-92629"/>
            </a:stretch>
          </a:blipFill>
        </p:spPr>
      </p:sp>
      <p:sp>
        <p:nvSpPr>
          <p:cNvPr id="5" name="Freeform 5"/>
          <p:cNvSpPr/>
          <p:nvPr/>
        </p:nvSpPr>
        <p:spPr>
          <a:xfrm rot="6197566">
            <a:off x="3422793" y="1542178"/>
            <a:ext cx="11386832" cy="6290069"/>
          </a:xfrm>
          <a:custGeom>
            <a:avLst/>
            <a:gdLst/>
            <a:ahLst/>
            <a:cxnLst/>
            <a:rect l="l" t="t" r="r" b="b"/>
            <a:pathLst>
              <a:path w="11386832" h="6290069">
                <a:moveTo>
                  <a:pt x="0" y="0"/>
                </a:moveTo>
                <a:lnTo>
                  <a:pt x="11386833" y="0"/>
                </a:lnTo>
                <a:lnTo>
                  <a:pt x="11386833" y="6290069"/>
                </a:lnTo>
                <a:lnTo>
                  <a:pt x="0" y="6290069"/>
                </a:lnTo>
                <a:lnTo>
                  <a:pt x="0" y="0"/>
                </a:lnTo>
                <a:close/>
              </a:path>
            </a:pathLst>
          </a:custGeom>
          <a:blipFill>
            <a:blip r:embed="rId5">
              <a:extLst>
                <a:ext uri="{96DAC541-7B7A-43D3-8B79-37D633B846F1}">
                  <asvg:svgBlip xmlns:asvg="http://schemas.microsoft.com/office/drawing/2016/SVG/main" r:embed="rId6"/>
                </a:ext>
              </a:extLst>
            </a:blip>
            <a:stretch>
              <a:fillRect l="-15000" t="-8515"/>
            </a:stretch>
          </a:blipFill>
        </p:spPr>
      </p:sp>
      <p:sp>
        <p:nvSpPr>
          <p:cNvPr id="6" name="Freeform 6"/>
          <p:cNvSpPr/>
          <p:nvPr/>
        </p:nvSpPr>
        <p:spPr>
          <a:xfrm flipV="1">
            <a:off x="-1499921" y="-3278998"/>
            <a:ext cx="8993507" cy="9696504"/>
          </a:xfrm>
          <a:custGeom>
            <a:avLst/>
            <a:gdLst/>
            <a:ahLst/>
            <a:cxnLst/>
            <a:rect l="l" t="t" r="r" b="b"/>
            <a:pathLst>
              <a:path w="8993507" h="9696504">
                <a:moveTo>
                  <a:pt x="0" y="9696504"/>
                </a:moveTo>
                <a:lnTo>
                  <a:pt x="8993508" y="9696504"/>
                </a:lnTo>
                <a:lnTo>
                  <a:pt x="8993508" y="0"/>
                </a:lnTo>
                <a:lnTo>
                  <a:pt x="0" y="0"/>
                </a:lnTo>
                <a:lnTo>
                  <a:pt x="0" y="9696504"/>
                </a:lnTo>
                <a:close/>
              </a:path>
            </a:pathLst>
          </a:custGeom>
          <a:blipFill>
            <a:blip r:embed="rId7">
              <a:alphaModFix amt="41000"/>
              <a:extLst>
                <a:ext uri="{96DAC541-7B7A-43D3-8B79-37D633B846F1}">
                  <asvg:svgBlip xmlns:asvg="http://schemas.microsoft.com/office/drawing/2016/SVG/main" r:embed="rId8"/>
                </a:ext>
              </a:extLst>
            </a:blip>
            <a:stretch>
              <a:fillRect/>
            </a:stretch>
          </a:blipFill>
        </p:spPr>
      </p:sp>
      <p:sp>
        <p:nvSpPr>
          <p:cNvPr id="7" name="Freeform 7"/>
          <p:cNvSpPr/>
          <p:nvPr/>
        </p:nvSpPr>
        <p:spPr>
          <a:xfrm>
            <a:off x="7841836" y="4656136"/>
            <a:ext cx="5825129" cy="5725099"/>
          </a:xfrm>
          <a:custGeom>
            <a:avLst/>
            <a:gdLst/>
            <a:ahLst/>
            <a:cxnLst/>
            <a:rect l="l" t="t" r="r" b="b"/>
            <a:pathLst>
              <a:path w="5825129" h="5725099">
                <a:moveTo>
                  <a:pt x="0" y="0"/>
                </a:moveTo>
                <a:lnTo>
                  <a:pt x="5825129" y="0"/>
                </a:lnTo>
                <a:lnTo>
                  <a:pt x="5825129" y="5725099"/>
                </a:lnTo>
                <a:lnTo>
                  <a:pt x="0" y="5725099"/>
                </a:lnTo>
                <a:lnTo>
                  <a:pt x="0" y="0"/>
                </a:lnTo>
                <a:close/>
              </a:path>
            </a:pathLst>
          </a:custGeom>
          <a:blipFill>
            <a:blip r:embed="rId9">
              <a:alphaModFix amt="26000"/>
            </a:blip>
            <a:stretch>
              <a:fillRect l="-1111" t="-2004" r="-1111" b="-2004"/>
            </a:stretch>
          </a:blipFill>
        </p:spPr>
      </p:sp>
      <p:grpSp>
        <p:nvGrpSpPr>
          <p:cNvPr id="8" name="Group 8"/>
          <p:cNvGrpSpPr/>
          <p:nvPr/>
        </p:nvGrpSpPr>
        <p:grpSpPr>
          <a:xfrm>
            <a:off x="8120324" y="4980800"/>
            <a:ext cx="5075792" cy="5075772"/>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EFEFEF"/>
            </a:solidFill>
            <a:ln w="12700">
              <a:solidFill>
                <a:srgbClr val="000000"/>
              </a:solidFill>
            </a:ln>
          </p:spPr>
        </p:sp>
      </p:grpSp>
      <p:grpSp>
        <p:nvGrpSpPr>
          <p:cNvPr id="10" name="Group 10"/>
          <p:cNvGrpSpPr/>
          <p:nvPr/>
        </p:nvGrpSpPr>
        <p:grpSpPr>
          <a:xfrm>
            <a:off x="8288232" y="5143500"/>
            <a:ext cx="4759025" cy="4759006"/>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44013" r="-5798"/>
              </a:stretch>
            </a:blipFill>
          </p:spPr>
        </p:sp>
      </p:grpSp>
      <p:sp>
        <p:nvSpPr>
          <p:cNvPr id="12" name="AutoShape 12"/>
          <p:cNvSpPr/>
          <p:nvPr/>
        </p:nvSpPr>
        <p:spPr>
          <a:xfrm>
            <a:off x="545839" y="5499697"/>
            <a:ext cx="7231261" cy="0"/>
          </a:xfrm>
          <a:prstGeom prst="line">
            <a:avLst/>
          </a:prstGeom>
          <a:ln w="19050" cap="flat">
            <a:solidFill>
              <a:srgbClr val="2D2A21"/>
            </a:solidFill>
            <a:prstDash val="solid"/>
            <a:headEnd type="none" w="sm" len="sm"/>
            <a:tailEnd type="none" w="sm" len="sm"/>
          </a:ln>
        </p:spPr>
      </p:sp>
      <p:grpSp>
        <p:nvGrpSpPr>
          <p:cNvPr id="13" name="Group 13"/>
          <p:cNvGrpSpPr/>
          <p:nvPr/>
        </p:nvGrpSpPr>
        <p:grpSpPr>
          <a:xfrm>
            <a:off x="-5507965" y="7518686"/>
            <a:ext cx="13859876" cy="3406764"/>
            <a:chOff x="0" y="0"/>
            <a:chExt cx="1947257" cy="478637"/>
          </a:xfrm>
        </p:grpSpPr>
        <p:sp>
          <p:nvSpPr>
            <p:cNvPr id="14" name="Freeform 14"/>
            <p:cNvSpPr/>
            <p:nvPr/>
          </p:nvSpPr>
          <p:spPr>
            <a:xfrm>
              <a:off x="8490" y="0"/>
              <a:ext cx="1930276" cy="478637"/>
            </a:xfrm>
            <a:custGeom>
              <a:avLst/>
              <a:gdLst/>
              <a:ahLst/>
              <a:cxnLst/>
              <a:rect l="l" t="t" r="r" b="b"/>
              <a:pathLst>
                <a:path w="1930276" h="478637">
                  <a:moveTo>
                    <a:pt x="1707638" y="0"/>
                  </a:moveTo>
                  <a:lnTo>
                    <a:pt x="19439" y="0"/>
                  </a:lnTo>
                  <a:cubicBezTo>
                    <a:pt x="13237" y="0"/>
                    <a:pt x="7448" y="3111"/>
                    <a:pt x="4025" y="8283"/>
                  </a:cubicBezTo>
                  <a:cubicBezTo>
                    <a:pt x="602" y="13455"/>
                    <a:pt x="0" y="19999"/>
                    <a:pt x="2424" y="25708"/>
                  </a:cubicBezTo>
                  <a:lnTo>
                    <a:pt x="183796" y="452928"/>
                  </a:lnTo>
                  <a:cubicBezTo>
                    <a:pt x="190413" y="468515"/>
                    <a:pt x="205706" y="478637"/>
                    <a:pt x="222639" y="478637"/>
                  </a:cubicBezTo>
                  <a:lnTo>
                    <a:pt x="1910838" y="478637"/>
                  </a:lnTo>
                  <a:cubicBezTo>
                    <a:pt x="1917041" y="478637"/>
                    <a:pt x="1922830" y="475526"/>
                    <a:pt x="1926253" y="470354"/>
                  </a:cubicBezTo>
                  <a:cubicBezTo>
                    <a:pt x="1929676" y="465182"/>
                    <a:pt x="1930277" y="458638"/>
                    <a:pt x="1927853" y="452928"/>
                  </a:cubicBezTo>
                  <a:lnTo>
                    <a:pt x="1746482" y="25708"/>
                  </a:lnTo>
                  <a:cubicBezTo>
                    <a:pt x="1739864" y="10122"/>
                    <a:pt x="1724571" y="0"/>
                    <a:pt x="1707638" y="0"/>
                  </a:cubicBezTo>
                  <a:close/>
                </a:path>
              </a:pathLst>
            </a:custGeom>
            <a:solidFill>
              <a:srgbClr val="146C70"/>
            </a:solidFill>
          </p:spPr>
        </p:sp>
        <p:sp>
          <p:nvSpPr>
            <p:cNvPr id="15" name="TextBox 15"/>
            <p:cNvSpPr txBox="1"/>
            <p:nvPr/>
          </p:nvSpPr>
          <p:spPr>
            <a:xfrm>
              <a:off x="101600" y="-38100"/>
              <a:ext cx="1744057" cy="516737"/>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545839" y="2738004"/>
            <a:ext cx="6166304" cy="1342719"/>
          </a:xfrm>
          <a:prstGeom prst="rect">
            <a:avLst/>
          </a:prstGeom>
        </p:spPr>
        <p:txBody>
          <a:bodyPr lIns="0" tIns="0" rIns="0" bIns="0" rtlCol="0" anchor="t">
            <a:spAutoFit/>
          </a:bodyPr>
          <a:lstStyle/>
          <a:p>
            <a:pPr algn="l">
              <a:lnSpc>
                <a:spcPts val="9036"/>
              </a:lnSpc>
            </a:pPr>
            <a:r>
              <a:rPr lang="en-US" sz="9315" b="1">
                <a:solidFill>
                  <a:srgbClr val="146C70"/>
                </a:solidFill>
                <a:latin typeface="Helvetica World Bold"/>
                <a:ea typeface="Helvetica World Bold"/>
                <a:cs typeface="Helvetica World Bold"/>
                <a:sym typeface="Helvetica World Bold"/>
              </a:rPr>
              <a:t>Thank You </a:t>
            </a:r>
          </a:p>
        </p:txBody>
      </p:sp>
      <p:sp>
        <p:nvSpPr>
          <p:cNvPr id="17" name="TextBox 17"/>
          <p:cNvSpPr txBox="1"/>
          <p:nvPr/>
        </p:nvSpPr>
        <p:spPr>
          <a:xfrm>
            <a:off x="545839" y="5892710"/>
            <a:ext cx="7772532" cy="1001968"/>
          </a:xfrm>
          <a:prstGeom prst="rect">
            <a:avLst/>
          </a:prstGeom>
        </p:spPr>
        <p:txBody>
          <a:bodyPr lIns="0" tIns="0" rIns="0" bIns="0" rtlCol="0" anchor="t">
            <a:spAutoFit/>
          </a:bodyPr>
          <a:lstStyle/>
          <a:p>
            <a:pPr algn="l">
              <a:lnSpc>
                <a:spcPts val="4098"/>
              </a:lnSpc>
            </a:pPr>
            <a:r>
              <a:rPr lang="en-US" sz="2927" spc="58">
                <a:solidFill>
                  <a:srgbClr val="000000"/>
                </a:solidFill>
                <a:latin typeface="Helvetica World"/>
                <a:ea typeface="Helvetica World"/>
                <a:cs typeface="Helvetica World"/>
                <a:sym typeface="Helvetica World"/>
              </a:rPr>
              <a:t>We look forward to the journey ahead, where we can turn our shared vision into reality.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764735" y="-2290065"/>
            <a:ext cx="7630504" cy="8226958"/>
          </a:xfrm>
          <a:custGeom>
            <a:avLst/>
            <a:gdLst/>
            <a:ahLst/>
            <a:cxnLst/>
            <a:rect l="l" t="t" r="r" b="b"/>
            <a:pathLst>
              <a:path w="7630504" h="8226958">
                <a:moveTo>
                  <a:pt x="0" y="8226958"/>
                </a:moveTo>
                <a:lnTo>
                  <a:pt x="7630504" y="8226958"/>
                </a:lnTo>
                <a:lnTo>
                  <a:pt x="7630504" y="0"/>
                </a:lnTo>
                <a:lnTo>
                  <a:pt x="0" y="0"/>
                </a:lnTo>
                <a:lnTo>
                  <a:pt x="0" y="8226958"/>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697809" y="-861514"/>
            <a:ext cx="12066664" cy="11636699"/>
            <a:chOff x="0" y="0"/>
            <a:chExt cx="3178051" cy="3064810"/>
          </a:xfrm>
        </p:grpSpPr>
        <p:sp>
          <p:nvSpPr>
            <p:cNvPr id="4" name="Freeform 4"/>
            <p:cNvSpPr/>
            <p:nvPr/>
          </p:nvSpPr>
          <p:spPr>
            <a:xfrm>
              <a:off x="0" y="0"/>
              <a:ext cx="3178051" cy="3064810"/>
            </a:xfrm>
            <a:custGeom>
              <a:avLst/>
              <a:gdLst/>
              <a:ahLst/>
              <a:cxnLst/>
              <a:rect l="l" t="t" r="r" b="b"/>
              <a:pathLst>
                <a:path w="3178051" h="3064810">
                  <a:moveTo>
                    <a:pt x="0" y="0"/>
                  </a:moveTo>
                  <a:lnTo>
                    <a:pt x="3178051" y="0"/>
                  </a:lnTo>
                  <a:lnTo>
                    <a:pt x="3178051" y="3064810"/>
                  </a:lnTo>
                  <a:lnTo>
                    <a:pt x="0" y="3064810"/>
                  </a:lnTo>
                  <a:close/>
                </a:path>
              </a:pathLst>
            </a:custGeom>
            <a:solidFill>
              <a:srgbClr val="1F888D"/>
            </a:solidFill>
          </p:spPr>
        </p:sp>
        <p:sp>
          <p:nvSpPr>
            <p:cNvPr id="5" name="TextBox 5"/>
            <p:cNvSpPr txBox="1"/>
            <p:nvPr/>
          </p:nvSpPr>
          <p:spPr>
            <a:xfrm>
              <a:off x="0" y="-38100"/>
              <a:ext cx="3178051" cy="310291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5400000">
            <a:off x="8856543" y="1905224"/>
            <a:ext cx="14682409" cy="5453630"/>
          </a:xfrm>
          <a:custGeom>
            <a:avLst/>
            <a:gdLst/>
            <a:ahLst/>
            <a:cxnLst/>
            <a:rect l="l" t="t" r="r" b="b"/>
            <a:pathLst>
              <a:path w="14682409" h="5453630">
                <a:moveTo>
                  <a:pt x="0" y="0"/>
                </a:moveTo>
                <a:lnTo>
                  <a:pt x="14682409" y="0"/>
                </a:lnTo>
                <a:lnTo>
                  <a:pt x="14682409" y="5453630"/>
                </a:lnTo>
                <a:lnTo>
                  <a:pt x="0" y="5453630"/>
                </a:lnTo>
                <a:lnTo>
                  <a:pt x="0" y="0"/>
                </a:lnTo>
                <a:close/>
              </a:path>
            </a:pathLst>
          </a:custGeom>
          <a:blipFill>
            <a:blip r:embed="rId4">
              <a:extLst>
                <a:ext uri="{96DAC541-7B7A-43D3-8B79-37D633B846F1}">
                  <asvg:svgBlip xmlns:asvg="http://schemas.microsoft.com/office/drawing/2016/SVG/main" r:embed="rId5"/>
                </a:ext>
              </a:extLst>
            </a:blip>
            <a:stretch>
              <a:fillRect t="-49114" b="-40014"/>
            </a:stretch>
          </a:blipFill>
        </p:spPr>
      </p:sp>
      <p:sp>
        <p:nvSpPr>
          <p:cNvPr id="7" name="AutoShape 7"/>
          <p:cNvSpPr/>
          <p:nvPr/>
        </p:nvSpPr>
        <p:spPr>
          <a:xfrm flipV="1">
            <a:off x="9973354" y="735948"/>
            <a:ext cx="0" cy="9170027"/>
          </a:xfrm>
          <a:prstGeom prst="line">
            <a:avLst/>
          </a:prstGeom>
          <a:ln w="19050" cap="flat">
            <a:solidFill>
              <a:srgbClr val="EFEFEF"/>
            </a:solidFill>
            <a:prstDash val="solid"/>
            <a:headEnd type="none" w="sm" len="sm"/>
            <a:tailEnd type="none" w="sm" len="sm"/>
          </a:ln>
        </p:spPr>
      </p:sp>
      <p:grpSp>
        <p:nvGrpSpPr>
          <p:cNvPr id="8" name="Group 8"/>
          <p:cNvGrpSpPr/>
          <p:nvPr/>
        </p:nvGrpSpPr>
        <p:grpSpPr>
          <a:xfrm>
            <a:off x="9233810" y="140972"/>
            <a:ext cx="1479087" cy="14790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233810" y="3424030"/>
            <a:ext cx="1479087" cy="14790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233810" y="6630888"/>
            <a:ext cx="1479087" cy="14790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888D"/>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384602" y="282239"/>
            <a:ext cx="1177504" cy="117750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6C7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384602" y="3574822"/>
            <a:ext cx="1177504" cy="117750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6C70"/>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384602" y="6781680"/>
            <a:ext cx="1177504" cy="117750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6C70"/>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0" y="5412535"/>
            <a:ext cx="8697809" cy="4881645"/>
          </a:xfrm>
          <a:custGeom>
            <a:avLst/>
            <a:gdLst/>
            <a:ahLst/>
            <a:cxnLst/>
            <a:rect l="l" t="t" r="r" b="b"/>
            <a:pathLst>
              <a:path w="8697809" h="4881645">
                <a:moveTo>
                  <a:pt x="0" y="0"/>
                </a:moveTo>
                <a:lnTo>
                  <a:pt x="8697809" y="0"/>
                </a:lnTo>
                <a:lnTo>
                  <a:pt x="8697809" y="4881645"/>
                </a:lnTo>
                <a:lnTo>
                  <a:pt x="0" y="4881645"/>
                </a:lnTo>
                <a:lnTo>
                  <a:pt x="0" y="0"/>
                </a:lnTo>
                <a:close/>
              </a:path>
            </a:pathLst>
          </a:custGeom>
          <a:blipFill>
            <a:blip r:embed="rId6"/>
            <a:stretch>
              <a:fillRect/>
            </a:stretch>
          </a:blipFill>
        </p:spPr>
      </p:sp>
      <p:sp>
        <p:nvSpPr>
          <p:cNvPr id="27" name="TextBox 27"/>
          <p:cNvSpPr txBox="1"/>
          <p:nvPr/>
        </p:nvSpPr>
        <p:spPr>
          <a:xfrm>
            <a:off x="490126" y="2090703"/>
            <a:ext cx="7501901" cy="2768725"/>
          </a:xfrm>
          <a:prstGeom prst="rect">
            <a:avLst/>
          </a:prstGeom>
        </p:spPr>
        <p:txBody>
          <a:bodyPr lIns="0" tIns="0" rIns="0" bIns="0" rtlCol="0" anchor="t">
            <a:spAutoFit/>
          </a:bodyPr>
          <a:lstStyle/>
          <a:p>
            <a:pPr marL="0" lvl="0" indent="0" algn="l">
              <a:lnSpc>
                <a:spcPts val="3650"/>
              </a:lnSpc>
            </a:pPr>
            <a:r>
              <a:rPr lang="en-US" sz="2607">
                <a:solidFill>
                  <a:srgbClr val="000000"/>
                </a:solidFill>
                <a:latin typeface="Helvetica World"/>
                <a:ea typeface="Helvetica World"/>
                <a:cs typeface="Helvetica World"/>
                <a:sym typeface="Helvetica World"/>
              </a:rPr>
              <a:t>The Apartment Building Evaluation dataset, sourced from the Open Toronto official website, provides comprehensive information on apartment buildings across Toronto, including details on building conditions, maintenance issues, and resident satisfaction.</a:t>
            </a:r>
          </a:p>
        </p:txBody>
      </p:sp>
      <p:sp>
        <p:nvSpPr>
          <p:cNvPr id="28" name="TextBox 28"/>
          <p:cNvSpPr txBox="1"/>
          <p:nvPr/>
        </p:nvSpPr>
        <p:spPr>
          <a:xfrm>
            <a:off x="491057" y="897873"/>
            <a:ext cx="6938585" cy="951784"/>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Data Source</a:t>
            </a:r>
          </a:p>
        </p:txBody>
      </p:sp>
      <p:sp>
        <p:nvSpPr>
          <p:cNvPr id="29" name="TextBox 29"/>
          <p:cNvSpPr txBox="1"/>
          <p:nvPr/>
        </p:nvSpPr>
        <p:spPr>
          <a:xfrm>
            <a:off x="9507545" y="584214"/>
            <a:ext cx="931618" cy="650494"/>
          </a:xfrm>
          <a:prstGeom prst="rect">
            <a:avLst/>
          </a:prstGeom>
        </p:spPr>
        <p:txBody>
          <a:bodyPr lIns="0" tIns="0" rIns="0" bIns="0" rtlCol="0" anchor="t">
            <a:spAutoFit/>
          </a:bodyPr>
          <a:lstStyle/>
          <a:p>
            <a:pPr algn="ctr">
              <a:lnSpc>
                <a:spcPts val="4418"/>
              </a:lnSpc>
            </a:pPr>
            <a:r>
              <a:rPr lang="en-US" sz="4700" b="1">
                <a:solidFill>
                  <a:srgbClr val="FFFFFF"/>
                </a:solidFill>
                <a:latin typeface="Helvetica World Bold"/>
                <a:ea typeface="Helvetica World Bold"/>
                <a:cs typeface="Helvetica World Bold"/>
                <a:sym typeface="Helvetica World Bold"/>
              </a:rPr>
              <a:t>01</a:t>
            </a:r>
          </a:p>
        </p:txBody>
      </p:sp>
      <p:sp>
        <p:nvSpPr>
          <p:cNvPr id="30" name="TextBox 30"/>
          <p:cNvSpPr txBox="1"/>
          <p:nvPr/>
        </p:nvSpPr>
        <p:spPr>
          <a:xfrm>
            <a:off x="9507545" y="3876798"/>
            <a:ext cx="931618" cy="650494"/>
          </a:xfrm>
          <a:prstGeom prst="rect">
            <a:avLst/>
          </a:prstGeom>
        </p:spPr>
        <p:txBody>
          <a:bodyPr lIns="0" tIns="0" rIns="0" bIns="0" rtlCol="0" anchor="t">
            <a:spAutoFit/>
          </a:bodyPr>
          <a:lstStyle/>
          <a:p>
            <a:pPr algn="ctr">
              <a:lnSpc>
                <a:spcPts val="4418"/>
              </a:lnSpc>
            </a:pPr>
            <a:r>
              <a:rPr lang="en-US" sz="4700" b="1">
                <a:solidFill>
                  <a:srgbClr val="FFFFFF"/>
                </a:solidFill>
                <a:latin typeface="Helvetica World Bold"/>
                <a:ea typeface="Helvetica World Bold"/>
                <a:cs typeface="Helvetica World Bold"/>
                <a:sym typeface="Helvetica World Bold"/>
              </a:rPr>
              <a:t>02</a:t>
            </a:r>
          </a:p>
        </p:txBody>
      </p:sp>
      <p:sp>
        <p:nvSpPr>
          <p:cNvPr id="31" name="TextBox 31"/>
          <p:cNvSpPr txBox="1"/>
          <p:nvPr/>
        </p:nvSpPr>
        <p:spPr>
          <a:xfrm>
            <a:off x="11142119" y="1266025"/>
            <a:ext cx="6151304" cy="2433947"/>
          </a:xfrm>
          <a:prstGeom prst="rect">
            <a:avLst/>
          </a:prstGeom>
        </p:spPr>
        <p:txBody>
          <a:bodyPr lIns="0" tIns="0" rIns="0" bIns="0" rtlCol="0" anchor="t">
            <a:spAutoFit/>
          </a:bodyPr>
          <a:lstStyle/>
          <a:p>
            <a:pPr marL="552534" lvl="1" indent="-276267" algn="l">
              <a:lnSpc>
                <a:spcPts val="3250"/>
              </a:lnSpc>
              <a:buFont typeface="Arial"/>
              <a:buChar char="•"/>
            </a:pPr>
            <a:r>
              <a:rPr lang="en-US" sz="2559">
                <a:solidFill>
                  <a:srgbClr val="FFFFFF"/>
                </a:solidFill>
                <a:latin typeface="Helvetica World"/>
                <a:ea typeface="Helvetica World"/>
                <a:cs typeface="Helvetica World"/>
                <a:sym typeface="Helvetica World"/>
              </a:rPr>
              <a:t>Source: Open Toronto official website</a:t>
            </a:r>
          </a:p>
          <a:p>
            <a:pPr marL="552534" lvl="1" indent="-276267" algn="l">
              <a:lnSpc>
                <a:spcPts val="3250"/>
              </a:lnSpc>
              <a:buFont typeface="Arial"/>
              <a:buChar char="•"/>
            </a:pPr>
            <a:r>
              <a:rPr lang="en-US" sz="2559">
                <a:solidFill>
                  <a:srgbClr val="FFFFFF"/>
                </a:solidFill>
                <a:latin typeface="Helvetica World"/>
                <a:ea typeface="Helvetica World"/>
                <a:cs typeface="Helvetica World"/>
                <a:sym typeface="Helvetica World"/>
              </a:rPr>
              <a:t>Comprehensive Apartment Building Evaluation dataset</a:t>
            </a:r>
          </a:p>
          <a:p>
            <a:pPr marL="552534" lvl="1" indent="-276267" algn="l">
              <a:lnSpc>
                <a:spcPts val="3250"/>
              </a:lnSpc>
              <a:buFont typeface="Arial"/>
              <a:buChar char="•"/>
            </a:pPr>
            <a:r>
              <a:rPr lang="en-US" sz="2559">
                <a:solidFill>
                  <a:srgbClr val="FFFFFF"/>
                </a:solidFill>
                <a:latin typeface="Helvetica World"/>
                <a:ea typeface="Helvetica World"/>
                <a:cs typeface="Helvetica World"/>
                <a:sym typeface="Helvetica World"/>
              </a:rPr>
              <a:t>Covers apartment buildings across Toronto</a:t>
            </a:r>
          </a:p>
          <a:p>
            <a:pPr marL="0" lvl="0" indent="0" algn="l">
              <a:lnSpc>
                <a:spcPts val="3250"/>
              </a:lnSpc>
            </a:pPr>
            <a:endParaRPr lang="en-US" sz="2559">
              <a:solidFill>
                <a:srgbClr val="FFFFFF"/>
              </a:solidFill>
              <a:latin typeface="Helvetica World"/>
              <a:ea typeface="Helvetica World"/>
              <a:cs typeface="Helvetica World"/>
              <a:sym typeface="Helvetica World"/>
            </a:endParaRPr>
          </a:p>
        </p:txBody>
      </p:sp>
      <p:sp>
        <p:nvSpPr>
          <p:cNvPr id="32" name="TextBox 32"/>
          <p:cNvSpPr txBox="1"/>
          <p:nvPr/>
        </p:nvSpPr>
        <p:spPr>
          <a:xfrm>
            <a:off x="11142119" y="4568807"/>
            <a:ext cx="6633912" cy="2433947"/>
          </a:xfrm>
          <a:prstGeom prst="rect">
            <a:avLst/>
          </a:prstGeom>
        </p:spPr>
        <p:txBody>
          <a:bodyPr lIns="0" tIns="0" rIns="0" bIns="0" rtlCol="0" anchor="t">
            <a:spAutoFit/>
          </a:bodyPr>
          <a:lstStyle/>
          <a:p>
            <a:pPr marL="552534" lvl="1" indent="-276267" algn="l">
              <a:lnSpc>
                <a:spcPts val="3250"/>
              </a:lnSpc>
              <a:buFont typeface="Arial"/>
              <a:buChar char="•"/>
            </a:pPr>
            <a:r>
              <a:rPr lang="en-US" sz="2559">
                <a:solidFill>
                  <a:srgbClr val="FFFFFF"/>
                </a:solidFill>
                <a:latin typeface="Helvetica World"/>
                <a:ea typeface="Helvetica World"/>
                <a:cs typeface="Helvetica World"/>
                <a:sym typeface="Helvetica World"/>
              </a:rPr>
              <a:t>Includes historical data up to 2023</a:t>
            </a:r>
          </a:p>
          <a:p>
            <a:pPr marL="552534" lvl="1" indent="-276267" algn="l">
              <a:lnSpc>
                <a:spcPts val="3250"/>
              </a:lnSpc>
              <a:buFont typeface="Arial"/>
              <a:buChar char="•"/>
            </a:pPr>
            <a:r>
              <a:rPr lang="en-US" sz="2559">
                <a:solidFill>
                  <a:srgbClr val="FFFFFF"/>
                </a:solidFill>
                <a:latin typeface="Helvetica World"/>
                <a:ea typeface="Helvetica World"/>
                <a:cs typeface="Helvetica World"/>
                <a:sym typeface="Helvetica World"/>
              </a:rPr>
              <a:t>Contains detailed information on building conditions</a:t>
            </a:r>
          </a:p>
          <a:p>
            <a:pPr marL="552534" lvl="1" indent="-276267" algn="l">
              <a:lnSpc>
                <a:spcPts val="3250"/>
              </a:lnSpc>
              <a:buFont typeface="Arial"/>
              <a:buChar char="•"/>
            </a:pPr>
            <a:r>
              <a:rPr lang="en-US" sz="2559">
                <a:solidFill>
                  <a:srgbClr val="FFFFFF"/>
                </a:solidFill>
                <a:latin typeface="Helvetica World"/>
                <a:ea typeface="Helvetica World"/>
                <a:cs typeface="Helvetica World"/>
                <a:sym typeface="Helvetica World"/>
              </a:rPr>
              <a:t>Tracks maintenance, safety, and resident satisfaction metrics</a:t>
            </a:r>
          </a:p>
          <a:p>
            <a:pPr marL="0" lvl="0" indent="0" algn="l">
              <a:lnSpc>
                <a:spcPts val="3250"/>
              </a:lnSpc>
            </a:pPr>
            <a:endParaRPr lang="en-US" sz="2559">
              <a:solidFill>
                <a:srgbClr val="FFFFFF"/>
              </a:solidFill>
              <a:latin typeface="Helvetica World"/>
              <a:ea typeface="Helvetica World"/>
              <a:cs typeface="Helvetica World"/>
              <a:sym typeface="Helvetica World"/>
            </a:endParaRPr>
          </a:p>
        </p:txBody>
      </p:sp>
      <p:sp>
        <p:nvSpPr>
          <p:cNvPr id="33" name="TextBox 33"/>
          <p:cNvSpPr txBox="1"/>
          <p:nvPr/>
        </p:nvSpPr>
        <p:spPr>
          <a:xfrm>
            <a:off x="11142119" y="500484"/>
            <a:ext cx="3448314" cy="532432"/>
          </a:xfrm>
          <a:prstGeom prst="rect">
            <a:avLst/>
          </a:prstGeom>
        </p:spPr>
        <p:txBody>
          <a:bodyPr lIns="0" tIns="0" rIns="0" bIns="0" rtlCol="0" anchor="t">
            <a:spAutoFit/>
          </a:bodyPr>
          <a:lstStyle/>
          <a:p>
            <a:pPr marL="0" lvl="0" indent="0" algn="l">
              <a:lnSpc>
                <a:spcPts val="3948"/>
              </a:lnSpc>
            </a:pPr>
            <a:r>
              <a:rPr lang="en-US" sz="3108" b="1">
                <a:solidFill>
                  <a:srgbClr val="FFFFFF"/>
                </a:solidFill>
                <a:latin typeface="Helvetica World Bold"/>
                <a:ea typeface="Helvetica World Bold"/>
                <a:cs typeface="Helvetica World Bold"/>
                <a:sym typeface="Helvetica World Bold"/>
              </a:rPr>
              <a:t>Dataset Overview</a:t>
            </a:r>
          </a:p>
        </p:txBody>
      </p:sp>
      <p:sp>
        <p:nvSpPr>
          <p:cNvPr id="34" name="TextBox 34"/>
          <p:cNvSpPr txBox="1"/>
          <p:nvPr/>
        </p:nvSpPr>
        <p:spPr>
          <a:xfrm>
            <a:off x="11142119" y="3803265"/>
            <a:ext cx="4505806" cy="532432"/>
          </a:xfrm>
          <a:prstGeom prst="rect">
            <a:avLst/>
          </a:prstGeom>
        </p:spPr>
        <p:txBody>
          <a:bodyPr lIns="0" tIns="0" rIns="0" bIns="0" rtlCol="0" anchor="t">
            <a:spAutoFit/>
          </a:bodyPr>
          <a:lstStyle/>
          <a:p>
            <a:pPr marL="0" lvl="0" indent="0" algn="l">
              <a:lnSpc>
                <a:spcPts val="3948"/>
              </a:lnSpc>
            </a:pPr>
            <a:r>
              <a:rPr lang="en-US" sz="3108" b="1">
                <a:solidFill>
                  <a:srgbClr val="FFFFFF"/>
                </a:solidFill>
                <a:latin typeface="Helvetica World Bold"/>
                <a:ea typeface="Helvetica World Bold"/>
                <a:cs typeface="Helvetica World Bold"/>
                <a:sym typeface="Helvetica World Bold"/>
              </a:rPr>
              <a:t>Dataset Characteristics</a:t>
            </a:r>
          </a:p>
        </p:txBody>
      </p:sp>
      <p:sp>
        <p:nvSpPr>
          <p:cNvPr id="35" name="TextBox 35"/>
          <p:cNvSpPr txBox="1"/>
          <p:nvPr/>
        </p:nvSpPr>
        <p:spPr>
          <a:xfrm>
            <a:off x="11142119" y="7860232"/>
            <a:ext cx="6151304" cy="2433947"/>
          </a:xfrm>
          <a:prstGeom prst="rect">
            <a:avLst/>
          </a:prstGeom>
        </p:spPr>
        <p:txBody>
          <a:bodyPr lIns="0" tIns="0" rIns="0" bIns="0" rtlCol="0" anchor="t">
            <a:spAutoFit/>
          </a:bodyPr>
          <a:lstStyle/>
          <a:p>
            <a:pPr marL="552534" lvl="1" indent="-276267" algn="l">
              <a:lnSpc>
                <a:spcPts val="3250"/>
              </a:lnSpc>
              <a:buFont typeface="Arial"/>
              <a:buChar char="•"/>
            </a:pPr>
            <a:r>
              <a:rPr lang="en-US" sz="2559">
                <a:solidFill>
                  <a:srgbClr val="FFFFFF"/>
                </a:solidFill>
                <a:latin typeface="Helvetica World"/>
                <a:ea typeface="Helvetica World"/>
                <a:cs typeface="Helvetica World"/>
                <a:sym typeface="Helvetica World"/>
              </a:rPr>
              <a:t>Updated daily</a:t>
            </a:r>
          </a:p>
          <a:p>
            <a:pPr marL="552534" lvl="1" indent="-276267" algn="l">
              <a:lnSpc>
                <a:spcPts val="3250"/>
              </a:lnSpc>
              <a:buFont typeface="Arial"/>
              <a:buChar char="•"/>
            </a:pPr>
            <a:r>
              <a:rPr lang="en-US" sz="2559">
                <a:solidFill>
                  <a:srgbClr val="FFFFFF"/>
                </a:solidFill>
                <a:latin typeface="Helvetica World"/>
                <a:ea typeface="Helvetica World"/>
                <a:cs typeface="Helvetica World"/>
                <a:sym typeface="Helvetica World"/>
              </a:rPr>
              <a:t>Ensures real-time and current information</a:t>
            </a:r>
          </a:p>
          <a:p>
            <a:pPr marL="552534" lvl="1" indent="-276267" algn="l">
              <a:lnSpc>
                <a:spcPts val="3250"/>
              </a:lnSpc>
              <a:buFont typeface="Arial"/>
              <a:buChar char="•"/>
            </a:pPr>
            <a:r>
              <a:rPr lang="en-US" sz="2559">
                <a:solidFill>
                  <a:srgbClr val="FFFFFF"/>
                </a:solidFill>
                <a:latin typeface="Helvetica World"/>
                <a:ea typeface="Helvetica World"/>
                <a:cs typeface="Helvetica World"/>
                <a:sym typeface="Helvetica World"/>
              </a:rPr>
              <a:t>Provides most recent insights into apartment building standards</a:t>
            </a:r>
          </a:p>
          <a:p>
            <a:pPr marL="0" lvl="0" indent="0" algn="l">
              <a:lnSpc>
                <a:spcPts val="3250"/>
              </a:lnSpc>
            </a:pPr>
            <a:endParaRPr lang="en-US" sz="2559">
              <a:solidFill>
                <a:srgbClr val="FFFFFF"/>
              </a:solidFill>
              <a:latin typeface="Helvetica World"/>
              <a:ea typeface="Helvetica World"/>
              <a:cs typeface="Helvetica World"/>
              <a:sym typeface="Helvetica World"/>
            </a:endParaRPr>
          </a:p>
        </p:txBody>
      </p:sp>
      <p:sp>
        <p:nvSpPr>
          <p:cNvPr id="36" name="TextBox 36"/>
          <p:cNvSpPr txBox="1"/>
          <p:nvPr/>
        </p:nvSpPr>
        <p:spPr>
          <a:xfrm>
            <a:off x="11142119" y="7094691"/>
            <a:ext cx="4814751" cy="532432"/>
          </a:xfrm>
          <a:prstGeom prst="rect">
            <a:avLst/>
          </a:prstGeom>
        </p:spPr>
        <p:txBody>
          <a:bodyPr lIns="0" tIns="0" rIns="0" bIns="0" rtlCol="0" anchor="t">
            <a:spAutoFit/>
          </a:bodyPr>
          <a:lstStyle/>
          <a:p>
            <a:pPr marL="0" lvl="0" indent="0" algn="l">
              <a:lnSpc>
                <a:spcPts val="3948"/>
              </a:lnSpc>
            </a:pPr>
            <a:r>
              <a:rPr lang="en-US" sz="3108" b="1">
                <a:solidFill>
                  <a:srgbClr val="FFFFFF"/>
                </a:solidFill>
                <a:latin typeface="Helvetica World Bold"/>
                <a:ea typeface="Helvetica World Bold"/>
                <a:cs typeface="Helvetica World Bold"/>
                <a:sym typeface="Helvetica World Bold"/>
              </a:rPr>
              <a:t>Data Update Frequency</a:t>
            </a:r>
          </a:p>
        </p:txBody>
      </p:sp>
      <p:sp>
        <p:nvSpPr>
          <p:cNvPr id="37" name="TextBox 37"/>
          <p:cNvSpPr txBox="1"/>
          <p:nvPr/>
        </p:nvSpPr>
        <p:spPr>
          <a:xfrm>
            <a:off x="9507545" y="7083656"/>
            <a:ext cx="931618" cy="650494"/>
          </a:xfrm>
          <a:prstGeom prst="rect">
            <a:avLst/>
          </a:prstGeom>
        </p:spPr>
        <p:txBody>
          <a:bodyPr lIns="0" tIns="0" rIns="0" bIns="0" rtlCol="0" anchor="t">
            <a:spAutoFit/>
          </a:bodyPr>
          <a:lstStyle/>
          <a:p>
            <a:pPr algn="ctr">
              <a:lnSpc>
                <a:spcPts val="4418"/>
              </a:lnSpc>
            </a:pPr>
            <a:r>
              <a:rPr lang="en-US" sz="4700" b="1">
                <a:solidFill>
                  <a:srgbClr val="FFFFFF"/>
                </a:solidFill>
                <a:latin typeface="Helvetica World Bold"/>
                <a:ea typeface="Helvetica World Bold"/>
                <a:cs typeface="Helvetica World Bold"/>
                <a:sym typeface="Helvetica World Bold"/>
              </a:rPr>
              <a:t>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642402" y="5143500"/>
            <a:ext cx="3045023" cy="4850473"/>
            <a:chOff x="0" y="0"/>
            <a:chExt cx="801981" cy="1277491"/>
          </a:xfrm>
        </p:grpSpPr>
        <p:sp>
          <p:nvSpPr>
            <p:cNvPr id="3" name="Freeform 3"/>
            <p:cNvSpPr/>
            <p:nvPr/>
          </p:nvSpPr>
          <p:spPr>
            <a:xfrm>
              <a:off x="0" y="0"/>
              <a:ext cx="801981" cy="1277491"/>
            </a:xfrm>
            <a:custGeom>
              <a:avLst/>
              <a:gdLst/>
              <a:ahLst/>
              <a:cxnLst/>
              <a:rect l="l" t="t" r="r" b="b"/>
              <a:pathLst>
                <a:path w="801981" h="1277491">
                  <a:moveTo>
                    <a:pt x="165261" y="0"/>
                  </a:moveTo>
                  <a:lnTo>
                    <a:pt x="636720" y="0"/>
                  </a:lnTo>
                  <a:cubicBezTo>
                    <a:pt x="727991" y="0"/>
                    <a:pt x="801981" y="73990"/>
                    <a:pt x="801981" y="165261"/>
                  </a:cubicBezTo>
                  <a:lnTo>
                    <a:pt x="801981" y="1112229"/>
                  </a:lnTo>
                  <a:cubicBezTo>
                    <a:pt x="801981" y="1156059"/>
                    <a:pt x="784570" y="1198094"/>
                    <a:pt x="753578" y="1229087"/>
                  </a:cubicBezTo>
                  <a:cubicBezTo>
                    <a:pt x="722585" y="1260079"/>
                    <a:pt x="680550" y="1277491"/>
                    <a:pt x="636720" y="1277491"/>
                  </a:cubicBezTo>
                  <a:lnTo>
                    <a:pt x="165261" y="1277491"/>
                  </a:lnTo>
                  <a:cubicBezTo>
                    <a:pt x="121431" y="1277491"/>
                    <a:pt x="79396" y="1260079"/>
                    <a:pt x="48404" y="1229087"/>
                  </a:cubicBezTo>
                  <a:cubicBezTo>
                    <a:pt x="17411" y="1198094"/>
                    <a:pt x="0" y="1156059"/>
                    <a:pt x="0" y="1112229"/>
                  </a:cubicBezTo>
                  <a:lnTo>
                    <a:pt x="0" y="165261"/>
                  </a:lnTo>
                  <a:cubicBezTo>
                    <a:pt x="0" y="121431"/>
                    <a:pt x="17411" y="79396"/>
                    <a:pt x="48404" y="48404"/>
                  </a:cubicBezTo>
                  <a:cubicBezTo>
                    <a:pt x="79396" y="17411"/>
                    <a:pt x="121431" y="0"/>
                    <a:pt x="165261" y="0"/>
                  </a:cubicBezTo>
                  <a:close/>
                </a:path>
              </a:pathLst>
            </a:custGeom>
            <a:solidFill>
              <a:srgbClr val="145A5D">
                <a:alpha val="28627"/>
              </a:srgbClr>
            </a:solidFill>
          </p:spPr>
        </p:sp>
        <p:sp>
          <p:nvSpPr>
            <p:cNvPr id="4" name="TextBox 4"/>
            <p:cNvSpPr txBox="1"/>
            <p:nvPr/>
          </p:nvSpPr>
          <p:spPr>
            <a:xfrm>
              <a:off x="0" y="-38100"/>
              <a:ext cx="801981" cy="131559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77100" y="3884328"/>
            <a:ext cx="3045023" cy="4485393"/>
            <a:chOff x="0" y="0"/>
            <a:chExt cx="801981" cy="1181338"/>
          </a:xfrm>
        </p:grpSpPr>
        <p:sp>
          <p:nvSpPr>
            <p:cNvPr id="6" name="Freeform 6"/>
            <p:cNvSpPr/>
            <p:nvPr/>
          </p:nvSpPr>
          <p:spPr>
            <a:xfrm>
              <a:off x="0" y="0"/>
              <a:ext cx="801981" cy="1181338"/>
            </a:xfrm>
            <a:custGeom>
              <a:avLst/>
              <a:gdLst/>
              <a:ahLst/>
              <a:cxnLst/>
              <a:rect l="l" t="t" r="r" b="b"/>
              <a:pathLst>
                <a:path w="801981" h="1181338">
                  <a:moveTo>
                    <a:pt x="165261" y="0"/>
                  </a:moveTo>
                  <a:lnTo>
                    <a:pt x="636720" y="0"/>
                  </a:lnTo>
                  <a:cubicBezTo>
                    <a:pt x="727991" y="0"/>
                    <a:pt x="801981" y="73990"/>
                    <a:pt x="801981" y="165261"/>
                  </a:cubicBezTo>
                  <a:lnTo>
                    <a:pt x="801981" y="1016077"/>
                  </a:lnTo>
                  <a:cubicBezTo>
                    <a:pt x="801981" y="1059907"/>
                    <a:pt x="784570" y="1101942"/>
                    <a:pt x="753578" y="1132934"/>
                  </a:cubicBezTo>
                  <a:cubicBezTo>
                    <a:pt x="722585" y="1163927"/>
                    <a:pt x="680550" y="1181338"/>
                    <a:pt x="636720" y="1181338"/>
                  </a:cubicBezTo>
                  <a:lnTo>
                    <a:pt x="165261" y="1181338"/>
                  </a:lnTo>
                  <a:cubicBezTo>
                    <a:pt x="121431" y="1181338"/>
                    <a:pt x="79396" y="1163927"/>
                    <a:pt x="48404" y="1132934"/>
                  </a:cubicBezTo>
                  <a:cubicBezTo>
                    <a:pt x="17411" y="1101942"/>
                    <a:pt x="0" y="1059907"/>
                    <a:pt x="0" y="1016077"/>
                  </a:cubicBezTo>
                  <a:lnTo>
                    <a:pt x="0" y="165261"/>
                  </a:lnTo>
                  <a:cubicBezTo>
                    <a:pt x="0" y="121431"/>
                    <a:pt x="17411" y="79396"/>
                    <a:pt x="48404" y="48404"/>
                  </a:cubicBezTo>
                  <a:cubicBezTo>
                    <a:pt x="79396" y="17411"/>
                    <a:pt x="121431" y="0"/>
                    <a:pt x="165261" y="0"/>
                  </a:cubicBezTo>
                  <a:close/>
                </a:path>
              </a:pathLst>
            </a:custGeom>
            <a:solidFill>
              <a:srgbClr val="145A5D">
                <a:alpha val="28627"/>
              </a:srgbClr>
            </a:solidFill>
          </p:spPr>
        </p:sp>
        <p:sp>
          <p:nvSpPr>
            <p:cNvPr id="7" name="TextBox 7"/>
            <p:cNvSpPr txBox="1"/>
            <p:nvPr/>
          </p:nvSpPr>
          <p:spPr>
            <a:xfrm>
              <a:off x="0" y="-38100"/>
              <a:ext cx="801981" cy="12194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73200" y="3939631"/>
            <a:ext cx="3045023" cy="4430091"/>
            <a:chOff x="0" y="0"/>
            <a:chExt cx="801981" cy="1166773"/>
          </a:xfrm>
        </p:grpSpPr>
        <p:sp>
          <p:nvSpPr>
            <p:cNvPr id="9" name="Freeform 9"/>
            <p:cNvSpPr/>
            <p:nvPr/>
          </p:nvSpPr>
          <p:spPr>
            <a:xfrm>
              <a:off x="0" y="0"/>
              <a:ext cx="801981" cy="1166773"/>
            </a:xfrm>
            <a:custGeom>
              <a:avLst/>
              <a:gdLst/>
              <a:ahLst/>
              <a:cxnLst/>
              <a:rect l="l" t="t" r="r" b="b"/>
              <a:pathLst>
                <a:path w="801981" h="1166773">
                  <a:moveTo>
                    <a:pt x="165261" y="0"/>
                  </a:moveTo>
                  <a:lnTo>
                    <a:pt x="636720" y="0"/>
                  </a:lnTo>
                  <a:cubicBezTo>
                    <a:pt x="727991" y="0"/>
                    <a:pt x="801981" y="73990"/>
                    <a:pt x="801981" y="165261"/>
                  </a:cubicBezTo>
                  <a:lnTo>
                    <a:pt x="801981" y="1001511"/>
                  </a:lnTo>
                  <a:cubicBezTo>
                    <a:pt x="801981" y="1045342"/>
                    <a:pt x="784570" y="1087376"/>
                    <a:pt x="753578" y="1118369"/>
                  </a:cubicBezTo>
                  <a:cubicBezTo>
                    <a:pt x="722585" y="1149361"/>
                    <a:pt x="680550" y="1166773"/>
                    <a:pt x="636720" y="1166773"/>
                  </a:cubicBezTo>
                  <a:lnTo>
                    <a:pt x="165261" y="1166773"/>
                  </a:lnTo>
                  <a:cubicBezTo>
                    <a:pt x="121431" y="1166773"/>
                    <a:pt x="79396" y="1149361"/>
                    <a:pt x="48404" y="1118369"/>
                  </a:cubicBezTo>
                  <a:cubicBezTo>
                    <a:pt x="17411" y="1087376"/>
                    <a:pt x="0" y="1045342"/>
                    <a:pt x="0" y="1001511"/>
                  </a:cubicBezTo>
                  <a:lnTo>
                    <a:pt x="0" y="165261"/>
                  </a:lnTo>
                  <a:cubicBezTo>
                    <a:pt x="0" y="121431"/>
                    <a:pt x="17411" y="79396"/>
                    <a:pt x="48404" y="48404"/>
                  </a:cubicBezTo>
                  <a:cubicBezTo>
                    <a:pt x="79396" y="17411"/>
                    <a:pt x="121431" y="0"/>
                    <a:pt x="165261" y="0"/>
                  </a:cubicBezTo>
                  <a:close/>
                </a:path>
              </a:pathLst>
            </a:custGeom>
            <a:solidFill>
              <a:srgbClr val="145A5D">
                <a:alpha val="28627"/>
              </a:srgbClr>
            </a:solidFill>
          </p:spPr>
        </p:sp>
        <p:sp>
          <p:nvSpPr>
            <p:cNvPr id="10" name="TextBox 10"/>
            <p:cNvSpPr txBox="1"/>
            <p:nvPr/>
          </p:nvSpPr>
          <p:spPr>
            <a:xfrm>
              <a:off x="0" y="-38100"/>
              <a:ext cx="801981" cy="120487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12" name="Freeform 12"/>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13" name="Group 13"/>
          <p:cNvGrpSpPr/>
          <p:nvPr/>
        </p:nvGrpSpPr>
        <p:grpSpPr>
          <a:xfrm>
            <a:off x="460177" y="4034383"/>
            <a:ext cx="3045023" cy="4335339"/>
            <a:chOff x="0" y="0"/>
            <a:chExt cx="801981" cy="1141818"/>
          </a:xfrm>
        </p:grpSpPr>
        <p:sp>
          <p:nvSpPr>
            <p:cNvPr id="14" name="Freeform 14"/>
            <p:cNvSpPr/>
            <p:nvPr/>
          </p:nvSpPr>
          <p:spPr>
            <a:xfrm>
              <a:off x="0" y="0"/>
              <a:ext cx="801981" cy="1141818"/>
            </a:xfrm>
            <a:custGeom>
              <a:avLst/>
              <a:gdLst/>
              <a:ahLst/>
              <a:cxnLst/>
              <a:rect l="l" t="t" r="r" b="b"/>
              <a:pathLst>
                <a:path w="801981" h="1141818">
                  <a:moveTo>
                    <a:pt x="165261" y="0"/>
                  </a:moveTo>
                  <a:lnTo>
                    <a:pt x="636720" y="0"/>
                  </a:lnTo>
                  <a:cubicBezTo>
                    <a:pt x="727991" y="0"/>
                    <a:pt x="801981" y="73990"/>
                    <a:pt x="801981" y="165261"/>
                  </a:cubicBezTo>
                  <a:lnTo>
                    <a:pt x="801981" y="976556"/>
                  </a:lnTo>
                  <a:cubicBezTo>
                    <a:pt x="801981" y="1020386"/>
                    <a:pt x="784570" y="1062421"/>
                    <a:pt x="753578" y="1093414"/>
                  </a:cubicBezTo>
                  <a:cubicBezTo>
                    <a:pt x="722585" y="1124406"/>
                    <a:pt x="680550" y="1141818"/>
                    <a:pt x="636720" y="1141818"/>
                  </a:cubicBezTo>
                  <a:lnTo>
                    <a:pt x="165261" y="1141818"/>
                  </a:lnTo>
                  <a:cubicBezTo>
                    <a:pt x="121431" y="1141818"/>
                    <a:pt x="79396" y="1124406"/>
                    <a:pt x="48404" y="1093414"/>
                  </a:cubicBezTo>
                  <a:cubicBezTo>
                    <a:pt x="17411" y="1062421"/>
                    <a:pt x="0" y="1020386"/>
                    <a:pt x="0" y="976556"/>
                  </a:cubicBezTo>
                  <a:lnTo>
                    <a:pt x="0" y="165261"/>
                  </a:lnTo>
                  <a:cubicBezTo>
                    <a:pt x="0" y="121431"/>
                    <a:pt x="17411" y="79396"/>
                    <a:pt x="48404" y="48404"/>
                  </a:cubicBezTo>
                  <a:cubicBezTo>
                    <a:pt x="79396" y="17411"/>
                    <a:pt x="121431" y="0"/>
                    <a:pt x="165261" y="0"/>
                  </a:cubicBezTo>
                  <a:close/>
                </a:path>
              </a:pathLst>
            </a:custGeom>
            <a:solidFill>
              <a:srgbClr val="145A5D">
                <a:alpha val="28627"/>
              </a:srgbClr>
            </a:solidFill>
          </p:spPr>
        </p:sp>
        <p:sp>
          <p:nvSpPr>
            <p:cNvPr id="15" name="TextBox 15"/>
            <p:cNvSpPr txBox="1"/>
            <p:nvPr/>
          </p:nvSpPr>
          <p:spPr>
            <a:xfrm>
              <a:off x="0" y="-38100"/>
              <a:ext cx="801981" cy="11799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991736" y="5053438"/>
            <a:ext cx="3045023" cy="4940535"/>
            <a:chOff x="0" y="0"/>
            <a:chExt cx="801981" cy="1301211"/>
          </a:xfrm>
        </p:grpSpPr>
        <p:sp>
          <p:nvSpPr>
            <p:cNvPr id="17" name="Freeform 17"/>
            <p:cNvSpPr/>
            <p:nvPr/>
          </p:nvSpPr>
          <p:spPr>
            <a:xfrm>
              <a:off x="0" y="0"/>
              <a:ext cx="801981" cy="1301211"/>
            </a:xfrm>
            <a:custGeom>
              <a:avLst/>
              <a:gdLst/>
              <a:ahLst/>
              <a:cxnLst/>
              <a:rect l="l" t="t" r="r" b="b"/>
              <a:pathLst>
                <a:path w="801981" h="1301211">
                  <a:moveTo>
                    <a:pt x="165261" y="0"/>
                  </a:moveTo>
                  <a:lnTo>
                    <a:pt x="636720" y="0"/>
                  </a:lnTo>
                  <a:cubicBezTo>
                    <a:pt x="727991" y="0"/>
                    <a:pt x="801981" y="73990"/>
                    <a:pt x="801981" y="165261"/>
                  </a:cubicBezTo>
                  <a:lnTo>
                    <a:pt x="801981" y="1135949"/>
                  </a:lnTo>
                  <a:cubicBezTo>
                    <a:pt x="801981" y="1179780"/>
                    <a:pt x="784570" y="1221814"/>
                    <a:pt x="753578" y="1252807"/>
                  </a:cubicBezTo>
                  <a:cubicBezTo>
                    <a:pt x="722585" y="1283799"/>
                    <a:pt x="680550" y="1301211"/>
                    <a:pt x="636720" y="1301211"/>
                  </a:cubicBezTo>
                  <a:lnTo>
                    <a:pt x="165261" y="1301211"/>
                  </a:lnTo>
                  <a:cubicBezTo>
                    <a:pt x="121431" y="1301211"/>
                    <a:pt x="79396" y="1283799"/>
                    <a:pt x="48404" y="1252807"/>
                  </a:cubicBezTo>
                  <a:cubicBezTo>
                    <a:pt x="17411" y="1221814"/>
                    <a:pt x="0" y="1179780"/>
                    <a:pt x="0" y="1135949"/>
                  </a:cubicBezTo>
                  <a:lnTo>
                    <a:pt x="0" y="165261"/>
                  </a:lnTo>
                  <a:cubicBezTo>
                    <a:pt x="0" y="121431"/>
                    <a:pt x="17411" y="79396"/>
                    <a:pt x="48404" y="48404"/>
                  </a:cubicBezTo>
                  <a:cubicBezTo>
                    <a:pt x="79396" y="17411"/>
                    <a:pt x="121431" y="0"/>
                    <a:pt x="165261" y="0"/>
                  </a:cubicBezTo>
                  <a:close/>
                </a:path>
              </a:pathLst>
            </a:custGeom>
            <a:solidFill>
              <a:srgbClr val="145A5D">
                <a:alpha val="28627"/>
              </a:srgbClr>
            </a:solidFill>
          </p:spPr>
        </p:sp>
        <p:sp>
          <p:nvSpPr>
            <p:cNvPr id="18" name="TextBox 18"/>
            <p:cNvSpPr txBox="1"/>
            <p:nvPr/>
          </p:nvSpPr>
          <p:spPr>
            <a:xfrm>
              <a:off x="0" y="-38100"/>
              <a:ext cx="801981" cy="1339311"/>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20" name="Group 20"/>
          <p:cNvGrpSpPr/>
          <p:nvPr/>
        </p:nvGrpSpPr>
        <p:grpSpPr>
          <a:xfrm>
            <a:off x="1877178" y="2228115"/>
            <a:ext cx="211020" cy="21102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388199" y="3042048"/>
            <a:ext cx="211020" cy="21102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14640" y="2228115"/>
            <a:ext cx="211020" cy="21102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5629790" y="2228115"/>
            <a:ext cx="211020" cy="21102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039600" y="3042048"/>
            <a:ext cx="211020" cy="21102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447675" y="2683110"/>
            <a:ext cx="3086100" cy="308610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914407" y="3173545"/>
            <a:ext cx="2152636" cy="215263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a:off x="1479423" y="3482431"/>
            <a:ext cx="1022604" cy="1534865"/>
          </a:xfrm>
          <a:custGeom>
            <a:avLst/>
            <a:gdLst/>
            <a:ahLst/>
            <a:cxnLst/>
            <a:rect l="l" t="t" r="r" b="b"/>
            <a:pathLst>
              <a:path w="1022604" h="1534865">
                <a:moveTo>
                  <a:pt x="0" y="0"/>
                </a:moveTo>
                <a:lnTo>
                  <a:pt x="1022604" y="0"/>
                </a:lnTo>
                <a:lnTo>
                  <a:pt x="1022604" y="1534865"/>
                </a:lnTo>
                <a:lnTo>
                  <a:pt x="0" y="1534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42" name="Group 42"/>
          <p:cNvGrpSpPr/>
          <p:nvPr/>
        </p:nvGrpSpPr>
        <p:grpSpPr>
          <a:xfrm>
            <a:off x="3950659" y="3540044"/>
            <a:ext cx="3086100" cy="308610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4417391" y="4006776"/>
            <a:ext cx="2152636" cy="2152636"/>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Freeform 48"/>
          <p:cNvSpPr/>
          <p:nvPr/>
        </p:nvSpPr>
        <p:spPr>
          <a:xfrm>
            <a:off x="4883826" y="4494279"/>
            <a:ext cx="1219767" cy="1177630"/>
          </a:xfrm>
          <a:custGeom>
            <a:avLst/>
            <a:gdLst/>
            <a:ahLst/>
            <a:cxnLst/>
            <a:rect l="l" t="t" r="r" b="b"/>
            <a:pathLst>
              <a:path w="1219767" h="1177630">
                <a:moveTo>
                  <a:pt x="0" y="0"/>
                </a:moveTo>
                <a:lnTo>
                  <a:pt x="1219767" y="0"/>
                </a:lnTo>
                <a:lnTo>
                  <a:pt x="1219767" y="1177630"/>
                </a:lnTo>
                <a:lnTo>
                  <a:pt x="0" y="1177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49" name="Group 49"/>
          <p:cNvGrpSpPr/>
          <p:nvPr/>
        </p:nvGrpSpPr>
        <p:grpSpPr>
          <a:xfrm>
            <a:off x="7277100" y="2683110"/>
            <a:ext cx="3086100" cy="3086100"/>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solidFill>
          </p:spPr>
        </p:sp>
        <p:sp>
          <p:nvSpPr>
            <p:cNvPr id="51" name="TextBox 5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7743832" y="3173545"/>
            <a:ext cx="2152636" cy="2152636"/>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4" name="TextBox 5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5" name="Freeform 55"/>
          <p:cNvSpPr/>
          <p:nvPr/>
        </p:nvSpPr>
        <p:spPr>
          <a:xfrm>
            <a:off x="8146387" y="3561923"/>
            <a:ext cx="1347525" cy="1347525"/>
          </a:xfrm>
          <a:custGeom>
            <a:avLst/>
            <a:gdLst/>
            <a:ahLst/>
            <a:cxnLst/>
            <a:rect l="l" t="t" r="r" b="b"/>
            <a:pathLst>
              <a:path w="1347525" h="1347525">
                <a:moveTo>
                  <a:pt x="0" y="0"/>
                </a:moveTo>
                <a:lnTo>
                  <a:pt x="1347526" y="0"/>
                </a:lnTo>
                <a:lnTo>
                  <a:pt x="1347526" y="1347525"/>
                </a:lnTo>
                <a:lnTo>
                  <a:pt x="0" y="13475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56" name="Group 56"/>
          <p:cNvGrpSpPr/>
          <p:nvPr/>
        </p:nvGrpSpPr>
        <p:grpSpPr>
          <a:xfrm>
            <a:off x="10601325" y="3540044"/>
            <a:ext cx="3086100" cy="3086100"/>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11068792" y="4006776"/>
            <a:ext cx="2152636" cy="2152636"/>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11465667" y="4403652"/>
            <a:ext cx="1358885" cy="1358885"/>
          </a:xfrm>
          <a:custGeom>
            <a:avLst/>
            <a:gdLst/>
            <a:ahLst/>
            <a:cxnLst/>
            <a:rect l="l" t="t" r="r" b="b"/>
            <a:pathLst>
              <a:path w="1358885" h="1358885">
                <a:moveTo>
                  <a:pt x="0" y="0"/>
                </a:moveTo>
                <a:lnTo>
                  <a:pt x="1358885" y="0"/>
                </a:lnTo>
                <a:lnTo>
                  <a:pt x="1358885" y="1358884"/>
                </a:lnTo>
                <a:lnTo>
                  <a:pt x="0" y="13588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63" name="Group 63"/>
          <p:cNvGrpSpPr/>
          <p:nvPr/>
        </p:nvGrpSpPr>
        <p:grpSpPr>
          <a:xfrm>
            <a:off x="14192250" y="2683110"/>
            <a:ext cx="3086100" cy="3086100"/>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solidFill>
          </p:spPr>
        </p:sp>
        <p:sp>
          <p:nvSpPr>
            <p:cNvPr id="65" name="TextBox 6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4658982" y="3173545"/>
            <a:ext cx="2152636" cy="2152636"/>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9" name="Freeform 69"/>
          <p:cNvSpPr/>
          <p:nvPr/>
        </p:nvSpPr>
        <p:spPr>
          <a:xfrm>
            <a:off x="14905614" y="3327113"/>
            <a:ext cx="1659371" cy="1634481"/>
          </a:xfrm>
          <a:custGeom>
            <a:avLst/>
            <a:gdLst/>
            <a:ahLst/>
            <a:cxnLst/>
            <a:rect l="l" t="t" r="r" b="b"/>
            <a:pathLst>
              <a:path w="1659371" h="1634481">
                <a:moveTo>
                  <a:pt x="0" y="0"/>
                </a:moveTo>
                <a:lnTo>
                  <a:pt x="1659372" y="0"/>
                </a:lnTo>
                <a:lnTo>
                  <a:pt x="1659372" y="1634481"/>
                </a:lnTo>
                <a:lnTo>
                  <a:pt x="0" y="163448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0" name="Freeform 70"/>
          <p:cNvSpPr/>
          <p:nvPr/>
        </p:nvSpPr>
        <p:spPr>
          <a:xfrm rot="2468302">
            <a:off x="2991841"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1" name="TextBox 71"/>
          <p:cNvSpPr txBox="1"/>
          <p:nvPr/>
        </p:nvSpPr>
        <p:spPr>
          <a:xfrm>
            <a:off x="1280815" y="1608255"/>
            <a:ext cx="1403747"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Helvetica World"/>
                <a:ea typeface="Helvetica World"/>
                <a:cs typeface="Helvetica World"/>
                <a:sym typeface="Helvetica World"/>
              </a:rPr>
              <a:t>Initiation</a:t>
            </a:r>
          </a:p>
        </p:txBody>
      </p:sp>
      <p:sp>
        <p:nvSpPr>
          <p:cNvPr id="72" name="TextBox 72"/>
          <p:cNvSpPr txBox="1"/>
          <p:nvPr/>
        </p:nvSpPr>
        <p:spPr>
          <a:xfrm>
            <a:off x="4760165" y="2428485"/>
            <a:ext cx="1467088"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Helvetica World"/>
                <a:ea typeface="Helvetica World"/>
                <a:cs typeface="Helvetica World"/>
                <a:sym typeface="Helvetica World"/>
              </a:rPr>
              <a:t>Planning</a:t>
            </a:r>
          </a:p>
        </p:txBody>
      </p:sp>
      <p:sp>
        <p:nvSpPr>
          <p:cNvPr id="73" name="TextBox 73"/>
          <p:cNvSpPr txBox="1"/>
          <p:nvPr/>
        </p:nvSpPr>
        <p:spPr>
          <a:xfrm>
            <a:off x="11356104" y="2447535"/>
            <a:ext cx="1780461" cy="495300"/>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Helvetica World"/>
                <a:ea typeface="Helvetica World"/>
                <a:cs typeface="Helvetica World"/>
                <a:sym typeface="Helvetica World"/>
              </a:rPr>
              <a:t>Monitoring</a:t>
            </a:r>
          </a:p>
        </p:txBody>
      </p:sp>
      <p:sp>
        <p:nvSpPr>
          <p:cNvPr id="74" name="TextBox 74"/>
          <p:cNvSpPr txBox="1"/>
          <p:nvPr/>
        </p:nvSpPr>
        <p:spPr>
          <a:xfrm>
            <a:off x="7987129" y="1608255"/>
            <a:ext cx="166604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Helvetica World"/>
                <a:ea typeface="Helvetica World"/>
                <a:cs typeface="Helvetica World"/>
                <a:sym typeface="Helvetica World"/>
              </a:rPr>
              <a:t>Executing</a:t>
            </a:r>
          </a:p>
        </p:txBody>
      </p:sp>
      <p:sp>
        <p:nvSpPr>
          <p:cNvPr id="75" name="TextBox 75"/>
          <p:cNvSpPr txBox="1"/>
          <p:nvPr/>
        </p:nvSpPr>
        <p:spPr>
          <a:xfrm>
            <a:off x="15100221" y="1608255"/>
            <a:ext cx="1270159"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Helvetica World"/>
                <a:ea typeface="Helvetica World"/>
                <a:cs typeface="Helvetica World"/>
                <a:sym typeface="Helvetica World"/>
              </a:rPr>
              <a:t>Closing</a:t>
            </a:r>
          </a:p>
        </p:txBody>
      </p:sp>
      <p:sp>
        <p:nvSpPr>
          <p:cNvPr id="76" name="Freeform 76"/>
          <p:cNvSpPr/>
          <p:nvPr/>
        </p:nvSpPr>
        <p:spPr>
          <a:xfrm rot="2390192">
            <a:off x="9688557" y="4769471"/>
            <a:ext cx="1626713" cy="506314"/>
          </a:xfrm>
          <a:custGeom>
            <a:avLst/>
            <a:gdLst/>
            <a:ahLst/>
            <a:cxnLst/>
            <a:rect l="l" t="t" r="r" b="b"/>
            <a:pathLst>
              <a:path w="1626713" h="506314">
                <a:moveTo>
                  <a:pt x="0" y="0"/>
                </a:moveTo>
                <a:lnTo>
                  <a:pt x="1626713" y="0"/>
                </a:lnTo>
                <a:lnTo>
                  <a:pt x="1626713" y="506315"/>
                </a:lnTo>
                <a:lnTo>
                  <a:pt x="0" y="50631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7" name="Freeform 77"/>
          <p:cNvSpPr/>
          <p:nvPr/>
        </p:nvSpPr>
        <p:spPr>
          <a:xfrm rot="-2411041">
            <a:off x="6378361" y="4856947"/>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8" name="Freeform 78"/>
          <p:cNvSpPr/>
          <p:nvPr/>
        </p:nvSpPr>
        <p:spPr>
          <a:xfrm rot="-2380642">
            <a:off x="13001653"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9" name="TextBox 79"/>
          <p:cNvSpPr txBox="1"/>
          <p:nvPr/>
        </p:nvSpPr>
        <p:spPr>
          <a:xfrm>
            <a:off x="1071205" y="5978760"/>
            <a:ext cx="1822966" cy="666242"/>
          </a:xfrm>
          <a:prstGeom prst="rect">
            <a:avLst/>
          </a:prstGeom>
        </p:spPr>
        <p:txBody>
          <a:bodyPr lIns="0" tIns="0" rIns="0" bIns="0" rtlCol="0" anchor="t">
            <a:spAutoFit/>
          </a:bodyPr>
          <a:lstStyle/>
          <a:p>
            <a:pPr algn="ctr">
              <a:lnSpc>
                <a:spcPts val="2548"/>
              </a:lnSpc>
            </a:pPr>
            <a:r>
              <a:rPr lang="en-US" sz="1820" b="1">
                <a:solidFill>
                  <a:srgbClr val="145A5D"/>
                </a:solidFill>
                <a:latin typeface="Helvetica World Bold"/>
                <a:ea typeface="Helvetica World Bold"/>
                <a:cs typeface="Helvetica World Bold"/>
                <a:sym typeface="Helvetica World Bold"/>
              </a:rPr>
              <a:t>Project Charter</a:t>
            </a:r>
          </a:p>
          <a:p>
            <a:pPr algn="ctr">
              <a:lnSpc>
                <a:spcPts val="2548"/>
              </a:lnSpc>
              <a:spcBef>
                <a:spcPct val="0"/>
              </a:spcBef>
            </a:pPr>
            <a:r>
              <a:rPr lang="en-US" sz="1820" b="1">
                <a:solidFill>
                  <a:srgbClr val="145A5D"/>
                </a:solidFill>
                <a:latin typeface="Helvetica World Bold"/>
                <a:ea typeface="Helvetica World Bold"/>
                <a:cs typeface="Helvetica World Bold"/>
                <a:sym typeface="Helvetica World Bold"/>
              </a:rPr>
              <a:t>Project Initiation</a:t>
            </a:r>
          </a:p>
        </p:txBody>
      </p:sp>
      <p:sp>
        <p:nvSpPr>
          <p:cNvPr id="80" name="TextBox 80"/>
          <p:cNvSpPr txBox="1"/>
          <p:nvPr/>
        </p:nvSpPr>
        <p:spPr>
          <a:xfrm>
            <a:off x="4340946" y="6819037"/>
            <a:ext cx="2305526" cy="1677797"/>
          </a:xfrm>
          <a:prstGeom prst="rect">
            <a:avLst/>
          </a:prstGeom>
        </p:spPr>
        <p:txBody>
          <a:bodyPr lIns="0" tIns="0" rIns="0" bIns="0" rtlCol="0" anchor="t">
            <a:spAutoFit/>
          </a:bodyPr>
          <a:lstStyle/>
          <a:p>
            <a:pPr algn="ctr">
              <a:lnSpc>
                <a:spcPts val="2548"/>
              </a:lnSpc>
            </a:pPr>
            <a:r>
              <a:rPr lang="en-US" sz="1820" b="1">
                <a:solidFill>
                  <a:srgbClr val="145A5D"/>
                </a:solidFill>
                <a:latin typeface="Helvetica World Bold"/>
                <a:ea typeface="Helvetica World Bold"/>
                <a:cs typeface="Helvetica World Bold"/>
                <a:sym typeface="Helvetica World Bold"/>
              </a:rPr>
              <a:t>Scope &amp; Budget</a:t>
            </a:r>
          </a:p>
          <a:p>
            <a:pPr algn="ctr">
              <a:lnSpc>
                <a:spcPts val="2548"/>
              </a:lnSpc>
            </a:pPr>
            <a:r>
              <a:rPr lang="en-US" sz="1820" b="1">
                <a:solidFill>
                  <a:srgbClr val="145A5D"/>
                </a:solidFill>
                <a:latin typeface="Helvetica World Bold"/>
                <a:ea typeface="Helvetica World Bold"/>
                <a:cs typeface="Helvetica World Bold"/>
                <a:sym typeface="Helvetica World Bold"/>
              </a:rPr>
              <a:t>WBS</a:t>
            </a:r>
          </a:p>
          <a:p>
            <a:pPr algn="ctr">
              <a:lnSpc>
                <a:spcPts val="2548"/>
              </a:lnSpc>
            </a:pPr>
            <a:r>
              <a:rPr lang="en-US" sz="1820" b="1">
                <a:solidFill>
                  <a:srgbClr val="145A5D"/>
                </a:solidFill>
                <a:latin typeface="Helvetica World Bold"/>
                <a:ea typeface="Helvetica World Bold"/>
                <a:cs typeface="Helvetica World Bold"/>
                <a:sym typeface="Helvetica World Bold"/>
              </a:rPr>
              <a:t>Gantt Chart</a:t>
            </a:r>
          </a:p>
          <a:p>
            <a:pPr algn="ctr">
              <a:lnSpc>
                <a:spcPts val="2548"/>
              </a:lnSpc>
            </a:pPr>
            <a:r>
              <a:rPr lang="en-US" sz="1820" b="1">
                <a:solidFill>
                  <a:srgbClr val="145A5D"/>
                </a:solidFill>
                <a:latin typeface="Helvetica World Bold"/>
                <a:ea typeface="Helvetica World Bold"/>
                <a:cs typeface="Helvetica World Bold"/>
                <a:sym typeface="Helvetica World Bold"/>
              </a:rPr>
              <a:t>Communication Plan</a:t>
            </a:r>
          </a:p>
          <a:p>
            <a:pPr algn="ctr">
              <a:lnSpc>
                <a:spcPts val="2548"/>
              </a:lnSpc>
              <a:spcBef>
                <a:spcPct val="0"/>
              </a:spcBef>
            </a:pPr>
            <a:r>
              <a:rPr lang="en-US" sz="1820" b="1">
                <a:solidFill>
                  <a:srgbClr val="145A5D"/>
                </a:solidFill>
                <a:latin typeface="Helvetica World Bold"/>
                <a:ea typeface="Helvetica World Bold"/>
                <a:cs typeface="Helvetica World Bold"/>
                <a:sym typeface="Helvetica World Bold"/>
              </a:rPr>
              <a:t>Risk Management</a:t>
            </a:r>
          </a:p>
        </p:txBody>
      </p:sp>
      <p:sp>
        <p:nvSpPr>
          <p:cNvPr id="81" name="TextBox 81"/>
          <p:cNvSpPr txBox="1"/>
          <p:nvPr/>
        </p:nvSpPr>
        <p:spPr>
          <a:xfrm>
            <a:off x="7398008" y="5978760"/>
            <a:ext cx="2803208" cy="1677797"/>
          </a:xfrm>
          <a:prstGeom prst="rect">
            <a:avLst/>
          </a:prstGeom>
        </p:spPr>
        <p:txBody>
          <a:bodyPr lIns="0" tIns="0" rIns="0" bIns="0" rtlCol="0" anchor="t">
            <a:spAutoFit/>
          </a:bodyPr>
          <a:lstStyle/>
          <a:p>
            <a:pPr algn="ctr">
              <a:lnSpc>
                <a:spcPts val="2548"/>
              </a:lnSpc>
            </a:pPr>
            <a:r>
              <a:rPr lang="en-US" sz="1820" b="1">
                <a:solidFill>
                  <a:srgbClr val="145A5D"/>
                </a:solidFill>
                <a:latin typeface="Helvetica World Bold"/>
                <a:ea typeface="Helvetica World Bold"/>
                <a:cs typeface="Helvetica World Bold"/>
                <a:sym typeface="Helvetica World Bold"/>
              </a:rPr>
              <a:t>Team Management</a:t>
            </a:r>
          </a:p>
          <a:p>
            <a:pPr algn="ctr">
              <a:lnSpc>
                <a:spcPts val="2548"/>
              </a:lnSpc>
            </a:pPr>
            <a:r>
              <a:rPr lang="en-US" sz="1820" b="1">
                <a:solidFill>
                  <a:srgbClr val="145A5D"/>
                </a:solidFill>
                <a:latin typeface="Helvetica World Bold"/>
                <a:ea typeface="Helvetica World Bold"/>
                <a:cs typeface="Helvetica World Bold"/>
                <a:sym typeface="Helvetica World Bold"/>
              </a:rPr>
              <a:t>Resource Allocation</a:t>
            </a:r>
          </a:p>
          <a:p>
            <a:pPr algn="ctr">
              <a:lnSpc>
                <a:spcPts val="2548"/>
              </a:lnSpc>
            </a:pPr>
            <a:r>
              <a:rPr lang="en-US" sz="1820" b="1">
                <a:solidFill>
                  <a:srgbClr val="145A5D"/>
                </a:solidFill>
                <a:latin typeface="Helvetica World Bold"/>
                <a:ea typeface="Helvetica World Bold"/>
                <a:cs typeface="Helvetica World Bold"/>
                <a:sym typeface="Helvetica World Bold"/>
              </a:rPr>
              <a:t>Task Execution</a:t>
            </a:r>
          </a:p>
          <a:p>
            <a:pPr algn="ctr">
              <a:lnSpc>
                <a:spcPts val="2548"/>
              </a:lnSpc>
            </a:pPr>
            <a:r>
              <a:rPr lang="en-US" sz="1820" b="1">
                <a:solidFill>
                  <a:srgbClr val="145A5D"/>
                </a:solidFill>
                <a:latin typeface="Helvetica World Bold"/>
                <a:ea typeface="Helvetica World Bold"/>
                <a:cs typeface="Helvetica World Bold"/>
                <a:sym typeface="Helvetica World Bold"/>
              </a:rPr>
              <a:t>Quality Assurance</a:t>
            </a:r>
          </a:p>
          <a:p>
            <a:pPr algn="ctr">
              <a:lnSpc>
                <a:spcPts val="2548"/>
              </a:lnSpc>
              <a:spcBef>
                <a:spcPct val="0"/>
              </a:spcBef>
            </a:pPr>
            <a:r>
              <a:rPr lang="en-US" sz="1820" b="1">
                <a:solidFill>
                  <a:srgbClr val="145A5D"/>
                </a:solidFill>
                <a:latin typeface="Helvetica World Bold"/>
                <a:ea typeface="Helvetica World Bold"/>
                <a:cs typeface="Helvetica World Bold"/>
                <a:sym typeface="Helvetica World Bold"/>
              </a:rPr>
              <a:t>Stakeholder Engagement</a:t>
            </a:r>
          </a:p>
        </p:txBody>
      </p:sp>
      <p:sp>
        <p:nvSpPr>
          <p:cNvPr id="82" name="TextBox 82"/>
          <p:cNvSpPr txBox="1"/>
          <p:nvPr/>
        </p:nvSpPr>
        <p:spPr>
          <a:xfrm>
            <a:off x="10914876" y="6819037"/>
            <a:ext cx="2458998" cy="1677797"/>
          </a:xfrm>
          <a:prstGeom prst="rect">
            <a:avLst/>
          </a:prstGeom>
        </p:spPr>
        <p:txBody>
          <a:bodyPr lIns="0" tIns="0" rIns="0" bIns="0" rtlCol="0" anchor="t">
            <a:spAutoFit/>
          </a:bodyPr>
          <a:lstStyle/>
          <a:p>
            <a:pPr algn="ctr">
              <a:lnSpc>
                <a:spcPts val="2548"/>
              </a:lnSpc>
            </a:pPr>
            <a:r>
              <a:rPr lang="en-US" sz="1820" b="1">
                <a:solidFill>
                  <a:srgbClr val="145A5D"/>
                </a:solidFill>
                <a:latin typeface="Helvetica World Bold"/>
                <a:ea typeface="Helvetica World Bold"/>
                <a:cs typeface="Helvetica World Bold"/>
                <a:sym typeface="Helvetica World Bold"/>
              </a:rPr>
              <a:t>Performance Tracking</a:t>
            </a:r>
          </a:p>
          <a:p>
            <a:pPr algn="ctr">
              <a:lnSpc>
                <a:spcPts val="2548"/>
              </a:lnSpc>
            </a:pPr>
            <a:r>
              <a:rPr lang="en-US" sz="1820" b="1">
                <a:solidFill>
                  <a:srgbClr val="145A5D"/>
                </a:solidFill>
                <a:latin typeface="Helvetica World Bold"/>
                <a:ea typeface="Helvetica World Bold"/>
                <a:cs typeface="Helvetica World Bold"/>
                <a:sym typeface="Helvetica World Bold"/>
              </a:rPr>
              <a:t>Progress Reporting</a:t>
            </a:r>
          </a:p>
          <a:p>
            <a:pPr algn="ctr">
              <a:lnSpc>
                <a:spcPts val="2548"/>
              </a:lnSpc>
            </a:pPr>
            <a:r>
              <a:rPr lang="en-US" sz="1820" b="1">
                <a:solidFill>
                  <a:srgbClr val="145A5D"/>
                </a:solidFill>
                <a:latin typeface="Helvetica World Bold"/>
                <a:ea typeface="Helvetica World Bold"/>
                <a:cs typeface="Helvetica World Bold"/>
                <a:sym typeface="Helvetica World Bold"/>
              </a:rPr>
              <a:t>Change Management</a:t>
            </a:r>
          </a:p>
          <a:p>
            <a:pPr algn="ctr">
              <a:lnSpc>
                <a:spcPts val="2548"/>
              </a:lnSpc>
            </a:pPr>
            <a:r>
              <a:rPr lang="en-US" sz="1820" b="1">
                <a:solidFill>
                  <a:srgbClr val="145A5D"/>
                </a:solidFill>
                <a:latin typeface="Helvetica World Bold"/>
                <a:ea typeface="Helvetica World Bold"/>
                <a:cs typeface="Helvetica World Bold"/>
                <a:sym typeface="Helvetica World Bold"/>
              </a:rPr>
              <a:t>Risk Monitoring</a:t>
            </a:r>
          </a:p>
          <a:p>
            <a:pPr algn="ctr">
              <a:lnSpc>
                <a:spcPts val="2548"/>
              </a:lnSpc>
              <a:spcBef>
                <a:spcPct val="0"/>
              </a:spcBef>
            </a:pPr>
            <a:r>
              <a:rPr lang="en-US" sz="1820" b="1">
                <a:solidFill>
                  <a:srgbClr val="145A5D"/>
                </a:solidFill>
                <a:latin typeface="Helvetica World Bold"/>
                <a:ea typeface="Helvetica World Bold"/>
                <a:cs typeface="Helvetica World Bold"/>
                <a:sym typeface="Helvetica World Bold"/>
              </a:rPr>
              <a:t>Issue Resolution</a:t>
            </a:r>
          </a:p>
        </p:txBody>
      </p:sp>
      <p:sp>
        <p:nvSpPr>
          <p:cNvPr id="83" name="TextBox 83"/>
          <p:cNvSpPr txBox="1"/>
          <p:nvPr/>
        </p:nvSpPr>
        <p:spPr>
          <a:xfrm>
            <a:off x="14462581" y="5978760"/>
            <a:ext cx="2545437" cy="1677797"/>
          </a:xfrm>
          <a:prstGeom prst="rect">
            <a:avLst/>
          </a:prstGeom>
        </p:spPr>
        <p:txBody>
          <a:bodyPr lIns="0" tIns="0" rIns="0" bIns="0" rtlCol="0" anchor="t">
            <a:spAutoFit/>
          </a:bodyPr>
          <a:lstStyle/>
          <a:p>
            <a:pPr algn="ctr">
              <a:lnSpc>
                <a:spcPts val="2548"/>
              </a:lnSpc>
            </a:pPr>
            <a:r>
              <a:rPr lang="en-US" sz="1820" b="1">
                <a:solidFill>
                  <a:srgbClr val="145A5D"/>
                </a:solidFill>
                <a:latin typeface="Helvetica World Bold"/>
                <a:ea typeface="Helvetica World Bold"/>
                <a:cs typeface="Helvetica World Bold"/>
                <a:sym typeface="Helvetica World Bold"/>
              </a:rPr>
              <a:t>Deliverable Handover</a:t>
            </a:r>
          </a:p>
          <a:p>
            <a:pPr algn="ctr">
              <a:lnSpc>
                <a:spcPts val="2548"/>
              </a:lnSpc>
            </a:pPr>
            <a:r>
              <a:rPr lang="en-US" sz="1820" b="1">
                <a:solidFill>
                  <a:srgbClr val="145A5D"/>
                </a:solidFill>
                <a:latin typeface="Helvetica World Bold"/>
                <a:ea typeface="Helvetica World Bold"/>
                <a:cs typeface="Helvetica World Bold"/>
                <a:sym typeface="Helvetica World Bold"/>
              </a:rPr>
              <a:t>Project Documentation</a:t>
            </a:r>
          </a:p>
          <a:p>
            <a:pPr algn="ctr">
              <a:lnSpc>
                <a:spcPts val="2548"/>
              </a:lnSpc>
            </a:pPr>
            <a:r>
              <a:rPr lang="en-US" sz="1820" b="1">
                <a:solidFill>
                  <a:srgbClr val="145A5D"/>
                </a:solidFill>
                <a:latin typeface="Helvetica World Bold"/>
                <a:ea typeface="Helvetica World Bold"/>
                <a:cs typeface="Helvetica World Bold"/>
                <a:sym typeface="Helvetica World Bold"/>
              </a:rPr>
              <a:t>Team Release</a:t>
            </a:r>
          </a:p>
          <a:p>
            <a:pPr algn="ctr">
              <a:lnSpc>
                <a:spcPts val="2548"/>
              </a:lnSpc>
            </a:pPr>
            <a:r>
              <a:rPr lang="en-US" sz="1820" b="1">
                <a:solidFill>
                  <a:srgbClr val="145A5D"/>
                </a:solidFill>
                <a:latin typeface="Helvetica World Bold"/>
                <a:ea typeface="Helvetica World Bold"/>
                <a:cs typeface="Helvetica World Bold"/>
                <a:sym typeface="Helvetica World Bold"/>
              </a:rPr>
              <a:t>Lessons Learned</a:t>
            </a:r>
          </a:p>
          <a:p>
            <a:pPr algn="ctr">
              <a:lnSpc>
                <a:spcPts val="2548"/>
              </a:lnSpc>
              <a:spcBef>
                <a:spcPct val="0"/>
              </a:spcBef>
            </a:pPr>
            <a:r>
              <a:rPr lang="en-US" sz="1820" b="1">
                <a:solidFill>
                  <a:srgbClr val="145A5D"/>
                </a:solidFill>
                <a:latin typeface="Helvetica World Bold"/>
                <a:ea typeface="Helvetica World Bold"/>
                <a:cs typeface="Helvetica World Bold"/>
                <a:sym typeface="Helvetica World Bold"/>
              </a:rPr>
              <a:t>Stakeholder Sign-off</a:t>
            </a:r>
          </a:p>
        </p:txBody>
      </p:sp>
      <p:sp>
        <p:nvSpPr>
          <p:cNvPr id="84" name="TextBox 84"/>
          <p:cNvSpPr txBox="1"/>
          <p:nvPr/>
        </p:nvSpPr>
        <p:spPr>
          <a:xfrm>
            <a:off x="738734" y="633771"/>
            <a:ext cx="5634630" cy="951784"/>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642402" y="5143500"/>
            <a:ext cx="3045023" cy="4850473"/>
            <a:chOff x="0" y="0"/>
            <a:chExt cx="801981" cy="1277491"/>
          </a:xfrm>
        </p:grpSpPr>
        <p:sp>
          <p:nvSpPr>
            <p:cNvPr id="3" name="Freeform 3"/>
            <p:cNvSpPr/>
            <p:nvPr/>
          </p:nvSpPr>
          <p:spPr>
            <a:xfrm>
              <a:off x="0" y="0"/>
              <a:ext cx="801981" cy="1277491"/>
            </a:xfrm>
            <a:custGeom>
              <a:avLst/>
              <a:gdLst/>
              <a:ahLst/>
              <a:cxnLst/>
              <a:rect l="l" t="t" r="r" b="b"/>
              <a:pathLst>
                <a:path w="801981" h="1277491">
                  <a:moveTo>
                    <a:pt x="165261" y="0"/>
                  </a:moveTo>
                  <a:lnTo>
                    <a:pt x="636720" y="0"/>
                  </a:lnTo>
                  <a:cubicBezTo>
                    <a:pt x="727991" y="0"/>
                    <a:pt x="801981" y="73990"/>
                    <a:pt x="801981" y="165261"/>
                  </a:cubicBezTo>
                  <a:lnTo>
                    <a:pt x="801981" y="1112229"/>
                  </a:lnTo>
                  <a:cubicBezTo>
                    <a:pt x="801981" y="1156059"/>
                    <a:pt x="784570" y="1198094"/>
                    <a:pt x="753578" y="1229087"/>
                  </a:cubicBezTo>
                  <a:cubicBezTo>
                    <a:pt x="722585" y="1260079"/>
                    <a:pt x="680550" y="1277491"/>
                    <a:pt x="636720" y="1277491"/>
                  </a:cubicBezTo>
                  <a:lnTo>
                    <a:pt x="165261" y="1277491"/>
                  </a:lnTo>
                  <a:cubicBezTo>
                    <a:pt x="121431" y="1277491"/>
                    <a:pt x="79396" y="1260079"/>
                    <a:pt x="48404" y="1229087"/>
                  </a:cubicBezTo>
                  <a:cubicBezTo>
                    <a:pt x="17411" y="1198094"/>
                    <a:pt x="0" y="1156059"/>
                    <a:pt x="0" y="1112229"/>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4" name="TextBox 4"/>
            <p:cNvSpPr txBox="1"/>
            <p:nvPr/>
          </p:nvSpPr>
          <p:spPr>
            <a:xfrm>
              <a:off x="0" y="-38100"/>
              <a:ext cx="801981" cy="131559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77100" y="3884328"/>
            <a:ext cx="3045023" cy="4485393"/>
            <a:chOff x="0" y="0"/>
            <a:chExt cx="801981" cy="1181338"/>
          </a:xfrm>
        </p:grpSpPr>
        <p:sp>
          <p:nvSpPr>
            <p:cNvPr id="6" name="Freeform 6"/>
            <p:cNvSpPr/>
            <p:nvPr/>
          </p:nvSpPr>
          <p:spPr>
            <a:xfrm>
              <a:off x="0" y="0"/>
              <a:ext cx="801981" cy="1181338"/>
            </a:xfrm>
            <a:custGeom>
              <a:avLst/>
              <a:gdLst/>
              <a:ahLst/>
              <a:cxnLst/>
              <a:rect l="l" t="t" r="r" b="b"/>
              <a:pathLst>
                <a:path w="801981" h="1181338">
                  <a:moveTo>
                    <a:pt x="165261" y="0"/>
                  </a:moveTo>
                  <a:lnTo>
                    <a:pt x="636720" y="0"/>
                  </a:lnTo>
                  <a:cubicBezTo>
                    <a:pt x="727991" y="0"/>
                    <a:pt x="801981" y="73990"/>
                    <a:pt x="801981" y="165261"/>
                  </a:cubicBezTo>
                  <a:lnTo>
                    <a:pt x="801981" y="1016077"/>
                  </a:lnTo>
                  <a:cubicBezTo>
                    <a:pt x="801981" y="1059907"/>
                    <a:pt x="784570" y="1101942"/>
                    <a:pt x="753578" y="1132934"/>
                  </a:cubicBezTo>
                  <a:cubicBezTo>
                    <a:pt x="722585" y="1163927"/>
                    <a:pt x="680550" y="1181338"/>
                    <a:pt x="636720" y="1181338"/>
                  </a:cubicBezTo>
                  <a:lnTo>
                    <a:pt x="165261" y="1181338"/>
                  </a:lnTo>
                  <a:cubicBezTo>
                    <a:pt x="121431" y="1181338"/>
                    <a:pt x="79396" y="1163927"/>
                    <a:pt x="48404" y="1132934"/>
                  </a:cubicBezTo>
                  <a:cubicBezTo>
                    <a:pt x="17411" y="1101942"/>
                    <a:pt x="0" y="1059907"/>
                    <a:pt x="0" y="1016077"/>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7" name="TextBox 7"/>
            <p:cNvSpPr txBox="1"/>
            <p:nvPr/>
          </p:nvSpPr>
          <p:spPr>
            <a:xfrm>
              <a:off x="0" y="-38100"/>
              <a:ext cx="801981" cy="12194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73200" y="3939631"/>
            <a:ext cx="3045023" cy="4430091"/>
            <a:chOff x="0" y="0"/>
            <a:chExt cx="801981" cy="1166773"/>
          </a:xfrm>
        </p:grpSpPr>
        <p:sp>
          <p:nvSpPr>
            <p:cNvPr id="9" name="Freeform 9"/>
            <p:cNvSpPr/>
            <p:nvPr/>
          </p:nvSpPr>
          <p:spPr>
            <a:xfrm>
              <a:off x="0" y="0"/>
              <a:ext cx="801981" cy="1166773"/>
            </a:xfrm>
            <a:custGeom>
              <a:avLst/>
              <a:gdLst/>
              <a:ahLst/>
              <a:cxnLst/>
              <a:rect l="l" t="t" r="r" b="b"/>
              <a:pathLst>
                <a:path w="801981" h="1166773">
                  <a:moveTo>
                    <a:pt x="165261" y="0"/>
                  </a:moveTo>
                  <a:lnTo>
                    <a:pt x="636720" y="0"/>
                  </a:lnTo>
                  <a:cubicBezTo>
                    <a:pt x="727991" y="0"/>
                    <a:pt x="801981" y="73990"/>
                    <a:pt x="801981" y="165261"/>
                  </a:cubicBezTo>
                  <a:lnTo>
                    <a:pt x="801981" y="1001511"/>
                  </a:lnTo>
                  <a:cubicBezTo>
                    <a:pt x="801981" y="1045342"/>
                    <a:pt x="784570" y="1087376"/>
                    <a:pt x="753578" y="1118369"/>
                  </a:cubicBezTo>
                  <a:cubicBezTo>
                    <a:pt x="722585" y="1149361"/>
                    <a:pt x="680550" y="1166773"/>
                    <a:pt x="636720" y="1166773"/>
                  </a:cubicBezTo>
                  <a:lnTo>
                    <a:pt x="165261" y="1166773"/>
                  </a:lnTo>
                  <a:cubicBezTo>
                    <a:pt x="121431" y="1166773"/>
                    <a:pt x="79396" y="1149361"/>
                    <a:pt x="48404" y="1118369"/>
                  </a:cubicBezTo>
                  <a:cubicBezTo>
                    <a:pt x="17411" y="1087376"/>
                    <a:pt x="0" y="1045342"/>
                    <a:pt x="0" y="1001511"/>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0" name="TextBox 10"/>
            <p:cNvSpPr txBox="1"/>
            <p:nvPr/>
          </p:nvSpPr>
          <p:spPr>
            <a:xfrm>
              <a:off x="0" y="-38100"/>
              <a:ext cx="801981" cy="120487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12" name="Freeform 12"/>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13" name="Group 13"/>
          <p:cNvGrpSpPr/>
          <p:nvPr/>
        </p:nvGrpSpPr>
        <p:grpSpPr>
          <a:xfrm>
            <a:off x="460177" y="4034383"/>
            <a:ext cx="3045023" cy="4335339"/>
            <a:chOff x="0" y="0"/>
            <a:chExt cx="801981" cy="1141818"/>
          </a:xfrm>
        </p:grpSpPr>
        <p:sp>
          <p:nvSpPr>
            <p:cNvPr id="14" name="Freeform 14"/>
            <p:cNvSpPr/>
            <p:nvPr/>
          </p:nvSpPr>
          <p:spPr>
            <a:xfrm>
              <a:off x="0" y="0"/>
              <a:ext cx="801981" cy="1141818"/>
            </a:xfrm>
            <a:custGeom>
              <a:avLst/>
              <a:gdLst/>
              <a:ahLst/>
              <a:cxnLst/>
              <a:rect l="l" t="t" r="r" b="b"/>
              <a:pathLst>
                <a:path w="801981" h="1141818">
                  <a:moveTo>
                    <a:pt x="165261" y="0"/>
                  </a:moveTo>
                  <a:lnTo>
                    <a:pt x="636720" y="0"/>
                  </a:lnTo>
                  <a:cubicBezTo>
                    <a:pt x="727991" y="0"/>
                    <a:pt x="801981" y="73990"/>
                    <a:pt x="801981" y="165261"/>
                  </a:cubicBezTo>
                  <a:lnTo>
                    <a:pt x="801981" y="976556"/>
                  </a:lnTo>
                  <a:cubicBezTo>
                    <a:pt x="801981" y="1020386"/>
                    <a:pt x="784570" y="1062421"/>
                    <a:pt x="753578" y="1093414"/>
                  </a:cubicBezTo>
                  <a:cubicBezTo>
                    <a:pt x="722585" y="1124406"/>
                    <a:pt x="680550" y="1141818"/>
                    <a:pt x="636720" y="1141818"/>
                  </a:cubicBezTo>
                  <a:lnTo>
                    <a:pt x="165261" y="1141818"/>
                  </a:lnTo>
                  <a:cubicBezTo>
                    <a:pt x="121431" y="1141818"/>
                    <a:pt x="79396" y="1124406"/>
                    <a:pt x="48404" y="1093414"/>
                  </a:cubicBezTo>
                  <a:cubicBezTo>
                    <a:pt x="17411" y="1062421"/>
                    <a:pt x="0" y="1020386"/>
                    <a:pt x="0" y="976556"/>
                  </a:cubicBezTo>
                  <a:lnTo>
                    <a:pt x="0" y="165261"/>
                  </a:lnTo>
                  <a:cubicBezTo>
                    <a:pt x="0" y="121431"/>
                    <a:pt x="17411" y="79396"/>
                    <a:pt x="48404" y="48404"/>
                  </a:cubicBezTo>
                  <a:cubicBezTo>
                    <a:pt x="79396" y="17411"/>
                    <a:pt x="121431" y="0"/>
                    <a:pt x="165261" y="0"/>
                  </a:cubicBezTo>
                  <a:close/>
                </a:path>
              </a:pathLst>
            </a:custGeom>
            <a:solidFill>
              <a:srgbClr val="145A5D">
                <a:alpha val="28627"/>
              </a:srgbClr>
            </a:solidFill>
          </p:spPr>
        </p:sp>
        <p:sp>
          <p:nvSpPr>
            <p:cNvPr id="15" name="TextBox 15"/>
            <p:cNvSpPr txBox="1"/>
            <p:nvPr/>
          </p:nvSpPr>
          <p:spPr>
            <a:xfrm>
              <a:off x="0" y="-38100"/>
              <a:ext cx="801981" cy="11799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991736" y="5053438"/>
            <a:ext cx="3045023" cy="4940535"/>
            <a:chOff x="0" y="0"/>
            <a:chExt cx="801981" cy="1301211"/>
          </a:xfrm>
        </p:grpSpPr>
        <p:sp>
          <p:nvSpPr>
            <p:cNvPr id="17" name="Freeform 17"/>
            <p:cNvSpPr/>
            <p:nvPr/>
          </p:nvSpPr>
          <p:spPr>
            <a:xfrm>
              <a:off x="0" y="0"/>
              <a:ext cx="801981" cy="1301211"/>
            </a:xfrm>
            <a:custGeom>
              <a:avLst/>
              <a:gdLst/>
              <a:ahLst/>
              <a:cxnLst/>
              <a:rect l="l" t="t" r="r" b="b"/>
              <a:pathLst>
                <a:path w="801981" h="1301211">
                  <a:moveTo>
                    <a:pt x="165261" y="0"/>
                  </a:moveTo>
                  <a:lnTo>
                    <a:pt x="636720" y="0"/>
                  </a:lnTo>
                  <a:cubicBezTo>
                    <a:pt x="727991" y="0"/>
                    <a:pt x="801981" y="73990"/>
                    <a:pt x="801981" y="165261"/>
                  </a:cubicBezTo>
                  <a:lnTo>
                    <a:pt x="801981" y="1135949"/>
                  </a:lnTo>
                  <a:cubicBezTo>
                    <a:pt x="801981" y="1179780"/>
                    <a:pt x="784570" y="1221814"/>
                    <a:pt x="753578" y="1252807"/>
                  </a:cubicBezTo>
                  <a:cubicBezTo>
                    <a:pt x="722585" y="1283799"/>
                    <a:pt x="680550" y="1301211"/>
                    <a:pt x="636720" y="1301211"/>
                  </a:cubicBezTo>
                  <a:lnTo>
                    <a:pt x="165261" y="1301211"/>
                  </a:lnTo>
                  <a:cubicBezTo>
                    <a:pt x="121431" y="1301211"/>
                    <a:pt x="79396" y="1283799"/>
                    <a:pt x="48404" y="1252807"/>
                  </a:cubicBezTo>
                  <a:cubicBezTo>
                    <a:pt x="17411" y="1221814"/>
                    <a:pt x="0" y="1179780"/>
                    <a:pt x="0" y="1135949"/>
                  </a:cubicBezTo>
                  <a:lnTo>
                    <a:pt x="0" y="165261"/>
                  </a:lnTo>
                  <a:cubicBezTo>
                    <a:pt x="0" y="121431"/>
                    <a:pt x="17411" y="79396"/>
                    <a:pt x="48404" y="48404"/>
                  </a:cubicBezTo>
                  <a:cubicBezTo>
                    <a:pt x="79396" y="17411"/>
                    <a:pt x="121431" y="0"/>
                    <a:pt x="165261" y="0"/>
                  </a:cubicBezTo>
                  <a:close/>
                </a:path>
              </a:pathLst>
            </a:custGeom>
            <a:solidFill>
              <a:srgbClr val="145A5D">
                <a:alpha val="29804"/>
              </a:srgbClr>
            </a:solidFill>
          </p:spPr>
        </p:sp>
        <p:sp>
          <p:nvSpPr>
            <p:cNvPr id="18" name="TextBox 18"/>
            <p:cNvSpPr txBox="1"/>
            <p:nvPr/>
          </p:nvSpPr>
          <p:spPr>
            <a:xfrm>
              <a:off x="0" y="-38100"/>
              <a:ext cx="801981" cy="1339311"/>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grpSp>
        <p:nvGrpSpPr>
          <p:cNvPr id="20" name="Group 20"/>
          <p:cNvGrpSpPr/>
          <p:nvPr/>
        </p:nvGrpSpPr>
        <p:grpSpPr>
          <a:xfrm>
            <a:off x="1877178" y="2228115"/>
            <a:ext cx="211020" cy="21102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388199" y="3042048"/>
            <a:ext cx="211020" cy="21102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14640" y="2228115"/>
            <a:ext cx="211020" cy="21102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5629790" y="2228115"/>
            <a:ext cx="211020" cy="21102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039600" y="3042048"/>
            <a:ext cx="211020" cy="21102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29804"/>
              </a:srgbClr>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447675" y="2683110"/>
            <a:ext cx="3086100" cy="308610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914407" y="3173545"/>
            <a:ext cx="2152636" cy="215263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a:off x="1479423" y="3482431"/>
            <a:ext cx="1022604" cy="1534865"/>
          </a:xfrm>
          <a:custGeom>
            <a:avLst/>
            <a:gdLst/>
            <a:ahLst/>
            <a:cxnLst/>
            <a:rect l="l" t="t" r="r" b="b"/>
            <a:pathLst>
              <a:path w="1022604" h="1534865">
                <a:moveTo>
                  <a:pt x="0" y="0"/>
                </a:moveTo>
                <a:lnTo>
                  <a:pt x="1022604" y="0"/>
                </a:lnTo>
                <a:lnTo>
                  <a:pt x="1022604" y="1534865"/>
                </a:lnTo>
                <a:lnTo>
                  <a:pt x="0" y="1534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42" name="Group 42"/>
          <p:cNvGrpSpPr/>
          <p:nvPr/>
        </p:nvGrpSpPr>
        <p:grpSpPr>
          <a:xfrm>
            <a:off x="3950659" y="3540044"/>
            <a:ext cx="3086100" cy="308610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4417391" y="4006776"/>
            <a:ext cx="2152636" cy="2152636"/>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Freeform 48"/>
          <p:cNvSpPr/>
          <p:nvPr/>
        </p:nvSpPr>
        <p:spPr>
          <a:xfrm>
            <a:off x="4883826" y="4494279"/>
            <a:ext cx="1219767" cy="1177630"/>
          </a:xfrm>
          <a:custGeom>
            <a:avLst/>
            <a:gdLst/>
            <a:ahLst/>
            <a:cxnLst/>
            <a:rect l="l" t="t" r="r" b="b"/>
            <a:pathLst>
              <a:path w="1219767" h="1177630">
                <a:moveTo>
                  <a:pt x="0" y="0"/>
                </a:moveTo>
                <a:lnTo>
                  <a:pt x="1219767" y="0"/>
                </a:lnTo>
                <a:lnTo>
                  <a:pt x="1219767" y="1177630"/>
                </a:lnTo>
                <a:lnTo>
                  <a:pt x="0" y="1177630"/>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p:spPr>
      </p:sp>
      <p:grpSp>
        <p:nvGrpSpPr>
          <p:cNvPr id="49" name="Group 49"/>
          <p:cNvGrpSpPr/>
          <p:nvPr/>
        </p:nvGrpSpPr>
        <p:grpSpPr>
          <a:xfrm>
            <a:off x="7277100" y="2683110"/>
            <a:ext cx="3086100" cy="3086100"/>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51" name="TextBox 5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7743832" y="3173545"/>
            <a:ext cx="2152636" cy="2152636"/>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54" name="TextBox 5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5" name="Freeform 55"/>
          <p:cNvSpPr/>
          <p:nvPr/>
        </p:nvSpPr>
        <p:spPr>
          <a:xfrm>
            <a:off x="8146387" y="3561923"/>
            <a:ext cx="1347525" cy="1347525"/>
          </a:xfrm>
          <a:custGeom>
            <a:avLst/>
            <a:gdLst/>
            <a:ahLst/>
            <a:cxnLst/>
            <a:rect l="l" t="t" r="r" b="b"/>
            <a:pathLst>
              <a:path w="1347525" h="1347525">
                <a:moveTo>
                  <a:pt x="0" y="0"/>
                </a:moveTo>
                <a:lnTo>
                  <a:pt x="1347526" y="0"/>
                </a:lnTo>
                <a:lnTo>
                  <a:pt x="1347526" y="1347525"/>
                </a:lnTo>
                <a:lnTo>
                  <a:pt x="0" y="1347525"/>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sp>
      <p:grpSp>
        <p:nvGrpSpPr>
          <p:cNvPr id="56" name="Group 56"/>
          <p:cNvGrpSpPr/>
          <p:nvPr/>
        </p:nvGrpSpPr>
        <p:grpSpPr>
          <a:xfrm>
            <a:off x="10601325" y="3540044"/>
            <a:ext cx="3086100" cy="3086100"/>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11068792" y="4006776"/>
            <a:ext cx="2152636" cy="2152636"/>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11465667" y="4403652"/>
            <a:ext cx="1358885" cy="1358885"/>
          </a:xfrm>
          <a:custGeom>
            <a:avLst/>
            <a:gdLst/>
            <a:ahLst/>
            <a:cxnLst/>
            <a:rect l="l" t="t" r="r" b="b"/>
            <a:pathLst>
              <a:path w="1358885" h="1358885">
                <a:moveTo>
                  <a:pt x="0" y="0"/>
                </a:moveTo>
                <a:lnTo>
                  <a:pt x="1358885" y="0"/>
                </a:lnTo>
                <a:lnTo>
                  <a:pt x="1358885" y="1358884"/>
                </a:lnTo>
                <a:lnTo>
                  <a:pt x="0" y="1358884"/>
                </a:lnTo>
                <a:lnTo>
                  <a:pt x="0" y="0"/>
                </a:lnTo>
                <a:close/>
              </a:path>
            </a:pathLst>
          </a:custGeom>
          <a:blipFill>
            <a:blip r:embed="rId12">
              <a:alphaModFix amt="30000"/>
              <a:extLst>
                <a:ext uri="{96DAC541-7B7A-43D3-8B79-37D633B846F1}">
                  <asvg:svgBlip xmlns:asvg="http://schemas.microsoft.com/office/drawing/2016/SVG/main" r:embed="rId13"/>
                </a:ext>
              </a:extLst>
            </a:blip>
            <a:stretch>
              <a:fillRect/>
            </a:stretch>
          </a:blipFill>
        </p:spPr>
      </p:sp>
      <p:grpSp>
        <p:nvGrpSpPr>
          <p:cNvPr id="63" name="Group 63"/>
          <p:cNvGrpSpPr/>
          <p:nvPr/>
        </p:nvGrpSpPr>
        <p:grpSpPr>
          <a:xfrm>
            <a:off x="14192250" y="2683110"/>
            <a:ext cx="3086100" cy="3086100"/>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A5D">
                <a:alpha val="29804"/>
              </a:srgbClr>
            </a:solidFill>
          </p:spPr>
        </p:sp>
        <p:sp>
          <p:nvSpPr>
            <p:cNvPr id="65" name="TextBox 6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4658982" y="3173545"/>
            <a:ext cx="2152636" cy="2152636"/>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9804"/>
              </a:srgbClr>
            </a:solidFill>
          </p:spPr>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9" name="Freeform 69"/>
          <p:cNvSpPr/>
          <p:nvPr/>
        </p:nvSpPr>
        <p:spPr>
          <a:xfrm>
            <a:off x="14905614" y="3327113"/>
            <a:ext cx="1659371" cy="1634481"/>
          </a:xfrm>
          <a:custGeom>
            <a:avLst/>
            <a:gdLst/>
            <a:ahLst/>
            <a:cxnLst/>
            <a:rect l="l" t="t" r="r" b="b"/>
            <a:pathLst>
              <a:path w="1659371" h="1634481">
                <a:moveTo>
                  <a:pt x="0" y="0"/>
                </a:moveTo>
                <a:lnTo>
                  <a:pt x="1659372" y="0"/>
                </a:lnTo>
                <a:lnTo>
                  <a:pt x="1659372" y="1634481"/>
                </a:lnTo>
                <a:lnTo>
                  <a:pt x="0" y="1634481"/>
                </a:lnTo>
                <a:lnTo>
                  <a:pt x="0" y="0"/>
                </a:lnTo>
                <a:close/>
              </a:path>
            </a:pathLst>
          </a:custGeom>
          <a:blipFill>
            <a:blip r:embed="rId14">
              <a:alphaModFix amt="30000"/>
              <a:extLst>
                <a:ext uri="{96DAC541-7B7A-43D3-8B79-37D633B846F1}">
                  <asvg:svgBlip xmlns:asvg="http://schemas.microsoft.com/office/drawing/2016/SVG/main" r:embed="rId15"/>
                </a:ext>
              </a:extLst>
            </a:blip>
            <a:stretch>
              <a:fillRect/>
            </a:stretch>
          </a:blipFill>
        </p:spPr>
      </p:sp>
      <p:sp>
        <p:nvSpPr>
          <p:cNvPr id="70" name="Freeform 70"/>
          <p:cNvSpPr/>
          <p:nvPr/>
        </p:nvSpPr>
        <p:spPr>
          <a:xfrm rot="2468302">
            <a:off x="2991841"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1" name="TextBox 71"/>
          <p:cNvSpPr txBox="1"/>
          <p:nvPr/>
        </p:nvSpPr>
        <p:spPr>
          <a:xfrm>
            <a:off x="1280815" y="1608255"/>
            <a:ext cx="1403747"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Helvetica World"/>
                <a:ea typeface="Helvetica World"/>
                <a:cs typeface="Helvetica World"/>
                <a:sym typeface="Helvetica World"/>
              </a:rPr>
              <a:t>Initiation</a:t>
            </a:r>
          </a:p>
        </p:txBody>
      </p:sp>
      <p:sp>
        <p:nvSpPr>
          <p:cNvPr id="72" name="TextBox 72"/>
          <p:cNvSpPr txBox="1"/>
          <p:nvPr/>
        </p:nvSpPr>
        <p:spPr>
          <a:xfrm>
            <a:off x="4760165" y="2428485"/>
            <a:ext cx="1467088"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Planning</a:t>
            </a:r>
          </a:p>
        </p:txBody>
      </p:sp>
      <p:sp>
        <p:nvSpPr>
          <p:cNvPr id="73" name="TextBox 73"/>
          <p:cNvSpPr txBox="1"/>
          <p:nvPr/>
        </p:nvSpPr>
        <p:spPr>
          <a:xfrm>
            <a:off x="11356104" y="2447535"/>
            <a:ext cx="1780461" cy="495300"/>
          </a:xfrm>
          <a:prstGeom prst="rect">
            <a:avLst/>
          </a:prstGeom>
        </p:spPr>
        <p:txBody>
          <a:bodyPr lIns="0" tIns="0" rIns="0" bIns="0" rtlCol="0" anchor="t">
            <a:spAutoFit/>
          </a:bodyPr>
          <a:lstStyle/>
          <a:p>
            <a:pPr algn="ctr">
              <a:lnSpc>
                <a:spcPts val="4199"/>
              </a:lnSpc>
              <a:spcBef>
                <a:spcPct val="0"/>
              </a:spcBef>
            </a:pPr>
            <a:r>
              <a:rPr lang="en-US" sz="2999">
                <a:solidFill>
                  <a:srgbClr val="000000">
                    <a:alpha val="29804"/>
                  </a:srgbClr>
                </a:solidFill>
                <a:latin typeface="Helvetica World"/>
                <a:ea typeface="Helvetica World"/>
                <a:cs typeface="Helvetica World"/>
                <a:sym typeface="Helvetica World"/>
              </a:rPr>
              <a:t>Monitoring</a:t>
            </a:r>
          </a:p>
        </p:txBody>
      </p:sp>
      <p:sp>
        <p:nvSpPr>
          <p:cNvPr id="74" name="TextBox 74"/>
          <p:cNvSpPr txBox="1"/>
          <p:nvPr/>
        </p:nvSpPr>
        <p:spPr>
          <a:xfrm>
            <a:off x="7987129" y="1608255"/>
            <a:ext cx="1666042"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Executing</a:t>
            </a:r>
          </a:p>
        </p:txBody>
      </p:sp>
      <p:sp>
        <p:nvSpPr>
          <p:cNvPr id="75" name="TextBox 75"/>
          <p:cNvSpPr txBox="1"/>
          <p:nvPr/>
        </p:nvSpPr>
        <p:spPr>
          <a:xfrm>
            <a:off x="15100221" y="1608255"/>
            <a:ext cx="1270159" cy="514350"/>
          </a:xfrm>
          <a:prstGeom prst="rect">
            <a:avLst/>
          </a:prstGeom>
        </p:spPr>
        <p:txBody>
          <a:bodyPr lIns="0" tIns="0" rIns="0" bIns="0" rtlCol="0" anchor="t">
            <a:spAutoFit/>
          </a:bodyPr>
          <a:lstStyle/>
          <a:p>
            <a:pPr algn="ctr">
              <a:lnSpc>
                <a:spcPts val="4200"/>
              </a:lnSpc>
              <a:spcBef>
                <a:spcPct val="0"/>
              </a:spcBef>
            </a:pPr>
            <a:r>
              <a:rPr lang="en-US" sz="3000">
                <a:solidFill>
                  <a:srgbClr val="000000">
                    <a:alpha val="29804"/>
                  </a:srgbClr>
                </a:solidFill>
                <a:latin typeface="Helvetica World"/>
                <a:ea typeface="Helvetica World"/>
                <a:cs typeface="Helvetica World"/>
                <a:sym typeface="Helvetica World"/>
              </a:rPr>
              <a:t>Closing</a:t>
            </a:r>
          </a:p>
        </p:txBody>
      </p:sp>
      <p:sp>
        <p:nvSpPr>
          <p:cNvPr id="76" name="Freeform 76"/>
          <p:cNvSpPr/>
          <p:nvPr/>
        </p:nvSpPr>
        <p:spPr>
          <a:xfrm rot="2390192">
            <a:off x="9688557" y="4769471"/>
            <a:ext cx="1626713" cy="506314"/>
          </a:xfrm>
          <a:custGeom>
            <a:avLst/>
            <a:gdLst/>
            <a:ahLst/>
            <a:cxnLst/>
            <a:rect l="l" t="t" r="r" b="b"/>
            <a:pathLst>
              <a:path w="1626713" h="506314">
                <a:moveTo>
                  <a:pt x="0" y="0"/>
                </a:moveTo>
                <a:lnTo>
                  <a:pt x="1626713" y="0"/>
                </a:lnTo>
                <a:lnTo>
                  <a:pt x="1626713" y="506315"/>
                </a:lnTo>
                <a:lnTo>
                  <a:pt x="0" y="506315"/>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7" name="Freeform 77"/>
          <p:cNvSpPr/>
          <p:nvPr/>
        </p:nvSpPr>
        <p:spPr>
          <a:xfrm rot="-2411041">
            <a:off x="6378361" y="4856947"/>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8" name="Freeform 78"/>
          <p:cNvSpPr/>
          <p:nvPr/>
        </p:nvSpPr>
        <p:spPr>
          <a:xfrm rot="-2380642">
            <a:off x="13001653" y="4687553"/>
            <a:ext cx="1626713" cy="506314"/>
          </a:xfrm>
          <a:custGeom>
            <a:avLst/>
            <a:gdLst/>
            <a:ahLst/>
            <a:cxnLst/>
            <a:rect l="l" t="t" r="r" b="b"/>
            <a:pathLst>
              <a:path w="1626713" h="506314">
                <a:moveTo>
                  <a:pt x="0" y="0"/>
                </a:moveTo>
                <a:lnTo>
                  <a:pt x="1626713" y="0"/>
                </a:lnTo>
                <a:lnTo>
                  <a:pt x="1626713" y="506314"/>
                </a:lnTo>
                <a:lnTo>
                  <a:pt x="0" y="506314"/>
                </a:lnTo>
                <a:lnTo>
                  <a:pt x="0" y="0"/>
                </a:lnTo>
                <a:close/>
              </a:path>
            </a:pathLst>
          </a:custGeom>
          <a:blipFill>
            <a:blip r:embed="rId16">
              <a:alphaModFix amt="30000"/>
              <a:extLst>
                <a:ext uri="{96DAC541-7B7A-43D3-8B79-37D633B846F1}">
                  <asvg:svgBlip xmlns:asvg="http://schemas.microsoft.com/office/drawing/2016/SVG/main" r:embed="rId17"/>
                </a:ext>
              </a:extLst>
            </a:blip>
            <a:stretch>
              <a:fillRect/>
            </a:stretch>
          </a:blipFill>
        </p:spPr>
      </p:sp>
      <p:sp>
        <p:nvSpPr>
          <p:cNvPr id="79" name="TextBox 79"/>
          <p:cNvSpPr txBox="1"/>
          <p:nvPr/>
        </p:nvSpPr>
        <p:spPr>
          <a:xfrm>
            <a:off x="1071205" y="5978760"/>
            <a:ext cx="1822966" cy="666242"/>
          </a:xfrm>
          <a:prstGeom prst="rect">
            <a:avLst/>
          </a:prstGeom>
        </p:spPr>
        <p:txBody>
          <a:bodyPr lIns="0" tIns="0" rIns="0" bIns="0" rtlCol="0" anchor="t">
            <a:spAutoFit/>
          </a:bodyPr>
          <a:lstStyle/>
          <a:p>
            <a:pPr algn="ctr">
              <a:lnSpc>
                <a:spcPts val="2548"/>
              </a:lnSpc>
            </a:pPr>
            <a:r>
              <a:rPr lang="en-US" sz="1820" b="1">
                <a:solidFill>
                  <a:srgbClr val="145A5D"/>
                </a:solidFill>
                <a:latin typeface="Helvetica World Bold"/>
                <a:ea typeface="Helvetica World Bold"/>
                <a:cs typeface="Helvetica World Bold"/>
                <a:sym typeface="Helvetica World Bold"/>
              </a:rPr>
              <a:t>Project Charter</a:t>
            </a:r>
          </a:p>
          <a:p>
            <a:pPr algn="ctr">
              <a:lnSpc>
                <a:spcPts val="2548"/>
              </a:lnSpc>
              <a:spcBef>
                <a:spcPct val="0"/>
              </a:spcBef>
            </a:pPr>
            <a:r>
              <a:rPr lang="en-US" sz="1820" b="1">
                <a:solidFill>
                  <a:srgbClr val="145A5D"/>
                </a:solidFill>
                <a:latin typeface="Helvetica World Bold"/>
                <a:ea typeface="Helvetica World Bold"/>
                <a:cs typeface="Helvetica World Bold"/>
                <a:sym typeface="Helvetica World Bold"/>
              </a:rPr>
              <a:t>Project Initiation</a:t>
            </a:r>
          </a:p>
        </p:txBody>
      </p:sp>
      <p:sp>
        <p:nvSpPr>
          <p:cNvPr id="80" name="TextBox 80"/>
          <p:cNvSpPr txBox="1"/>
          <p:nvPr/>
        </p:nvSpPr>
        <p:spPr>
          <a:xfrm>
            <a:off x="4340946" y="6819037"/>
            <a:ext cx="2305526"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Scope &amp; Budget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WBS</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Gantt Chart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Communication Plan</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Risk Management</a:t>
            </a:r>
          </a:p>
        </p:txBody>
      </p:sp>
      <p:sp>
        <p:nvSpPr>
          <p:cNvPr id="81" name="TextBox 81"/>
          <p:cNvSpPr txBox="1"/>
          <p:nvPr/>
        </p:nvSpPr>
        <p:spPr>
          <a:xfrm>
            <a:off x="7398008" y="5978760"/>
            <a:ext cx="2803208"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Team Management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Resource Allocation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Task Execution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Quality Assurance</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Stakeholder Engagement</a:t>
            </a:r>
          </a:p>
        </p:txBody>
      </p:sp>
      <p:sp>
        <p:nvSpPr>
          <p:cNvPr id="82" name="TextBox 82"/>
          <p:cNvSpPr txBox="1"/>
          <p:nvPr/>
        </p:nvSpPr>
        <p:spPr>
          <a:xfrm>
            <a:off x="10914876" y="6819037"/>
            <a:ext cx="2458998"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Performance Tracking</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Progress Reporting</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Change Management</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Risk Monitoring</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Issue Resolution</a:t>
            </a:r>
          </a:p>
        </p:txBody>
      </p:sp>
      <p:sp>
        <p:nvSpPr>
          <p:cNvPr id="83" name="TextBox 83"/>
          <p:cNvSpPr txBox="1"/>
          <p:nvPr/>
        </p:nvSpPr>
        <p:spPr>
          <a:xfrm>
            <a:off x="14462581" y="5978760"/>
            <a:ext cx="2545437" cy="1677797"/>
          </a:xfrm>
          <a:prstGeom prst="rect">
            <a:avLst/>
          </a:prstGeom>
        </p:spPr>
        <p:txBody>
          <a:bodyPr lIns="0" tIns="0" rIns="0" bIns="0" rtlCol="0" anchor="t">
            <a:spAutoFit/>
          </a:bodyPr>
          <a:lstStyle/>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Deliverable Handover</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Project Documentation</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Team Release</a:t>
            </a:r>
          </a:p>
          <a:p>
            <a:pPr algn="ctr">
              <a:lnSpc>
                <a:spcPts val="2548"/>
              </a:lnSpc>
            </a:pPr>
            <a:r>
              <a:rPr lang="en-US" sz="1820" b="1">
                <a:solidFill>
                  <a:srgbClr val="145A5D">
                    <a:alpha val="29804"/>
                  </a:srgbClr>
                </a:solidFill>
                <a:latin typeface="Helvetica World Bold"/>
                <a:ea typeface="Helvetica World Bold"/>
                <a:cs typeface="Helvetica World Bold"/>
                <a:sym typeface="Helvetica World Bold"/>
              </a:rPr>
              <a:t>Lessons Learned</a:t>
            </a:r>
          </a:p>
          <a:p>
            <a:pPr algn="ctr">
              <a:lnSpc>
                <a:spcPts val="2548"/>
              </a:lnSpc>
              <a:spcBef>
                <a:spcPct val="0"/>
              </a:spcBef>
            </a:pPr>
            <a:r>
              <a:rPr lang="en-US" sz="1820" b="1">
                <a:solidFill>
                  <a:srgbClr val="145A5D">
                    <a:alpha val="29804"/>
                  </a:srgbClr>
                </a:solidFill>
                <a:latin typeface="Helvetica World Bold"/>
                <a:ea typeface="Helvetica World Bold"/>
                <a:cs typeface="Helvetica World Bold"/>
                <a:sym typeface="Helvetica World Bold"/>
              </a:rPr>
              <a:t>Stakeholder Sign-off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670" flipH="1">
            <a:off x="-269972" y="413317"/>
            <a:ext cx="12838986" cy="13560543"/>
          </a:xfrm>
          <a:custGeom>
            <a:avLst/>
            <a:gdLst/>
            <a:ahLst/>
            <a:cxnLst/>
            <a:rect l="l" t="t" r="r" b="b"/>
            <a:pathLst>
              <a:path w="12838986" h="13560543">
                <a:moveTo>
                  <a:pt x="12838986" y="0"/>
                </a:moveTo>
                <a:lnTo>
                  <a:pt x="0" y="0"/>
                </a:lnTo>
                <a:lnTo>
                  <a:pt x="0" y="13560544"/>
                </a:lnTo>
                <a:lnTo>
                  <a:pt x="12838986" y="13560544"/>
                </a:lnTo>
                <a:lnTo>
                  <a:pt x="12838986" y="0"/>
                </a:lnTo>
                <a:close/>
              </a:path>
            </a:pathLst>
          </a:custGeom>
          <a:blipFill>
            <a:blip r:embed="rId2">
              <a:extLst>
                <a:ext uri="{96DAC541-7B7A-43D3-8B79-37D633B846F1}">
                  <asvg:svgBlip xmlns:asvg="http://schemas.microsoft.com/office/drawing/2016/SVG/main" r:embed="rId3"/>
                </a:ext>
              </a:extLst>
            </a:blip>
            <a:stretch>
              <a:fillRect l="-50348"/>
            </a:stretch>
          </a:blipFill>
        </p:spPr>
      </p:sp>
      <p:sp>
        <p:nvSpPr>
          <p:cNvPr id="3" name="Freeform 3"/>
          <p:cNvSpPr/>
          <p:nvPr/>
        </p:nvSpPr>
        <p:spPr>
          <a:xfrm flipH="1" flipV="1">
            <a:off x="9294493" y="-5272337"/>
            <a:ext cx="8993507" cy="9696504"/>
          </a:xfrm>
          <a:custGeom>
            <a:avLst/>
            <a:gdLst/>
            <a:ahLst/>
            <a:cxnLst/>
            <a:rect l="l" t="t" r="r" b="b"/>
            <a:pathLst>
              <a:path w="8993507" h="9696504">
                <a:moveTo>
                  <a:pt x="8993507" y="9696504"/>
                </a:moveTo>
                <a:lnTo>
                  <a:pt x="0" y="9696504"/>
                </a:lnTo>
                <a:lnTo>
                  <a:pt x="0" y="0"/>
                </a:lnTo>
                <a:lnTo>
                  <a:pt x="8993507" y="0"/>
                </a:lnTo>
                <a:lnTo>
                  <a:pt x="8993507" y="9696504"/>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4" name="Freeform 4"/>
          <p:cNvSpPr/>
          <p:nvPr/>
        </p:nvSpPr>
        <p:spPr>
          <a:xfrm rot="-107396" flipH="1">
            <a:off x="6697318" y="355470"/>
            <a:ext cx="12838986" cy="13560543"/>
          </a:xfrm>
          <a:custGeom>
            <a:avLst/>
            <a:gdLst/>
            <a:ahLst/>
            <a:cxnLst/>
            <a:rect l="l" t="t" r="r" b="b"/>
            <a:pathLst>
              <a:path w="12838986" h="13560543">
                <a:moveTo>
                  <a:pt x="12838986" y="0"/>
                </a:moveTo>
                <a:lnTo>
                  <a:pt x="0" y="0"/>
                </a:lnTo>
                <a:lnTo>
                  <a:pt x="0" y="13560543"/>
                </a:lnTo>
                <a:lnTo>
                  <a:pt x="12838986" y="13560543"/>
                </a:lnTo>
                <a:lnTo>
                  <a:pt x="12838986" y="0"/>
                </a:lnTo>
                <a:close/>
              </a:path>
            </a:pathLst>
          </a:custGeom>
          <a:blipFill>
            <a:blip r:embed="rId2">
              <a:extLst>
                <a:ext uri="{96DAC541-7B7A-43D3-8B79-37D633B846F1}">
                  <asvg:svgBlip xmlns:asvg="http://schemas.microsoft.com/office/drawing/2016/SVG/main" r:embed="rId3"/>
                </a:ext>
              </a:extLst>
            </a:blip>
            <a:stretch>
              <a:fillRect r="-50348"/>
            </a:stretch>
          </a:blipFill>
        </p:spPr>
      </p:sp>
      <p:grpSp>
        <p:nvGrpSpPr>
          <p:cNvPr id="5" name="Group 5"/>
          <p:cNvGrpSpPr/>
          <p:nvPr/>
        </p:nvGrpSpPr>
        <p:grpSpPr>
          <a:xfrm>
            <a:off x="-1241224" y="1584690"/>
            <a:ext cx="9568485" cy="9568446"/>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689A9D"/>
            </a:solidFill>
            <a:ln w="12700">
              <a:solidFill>
                <a:srgbClr val="000000"/>
              </a:solidFill>
            </a:ln>
          </p:spPr>
        </p:sp>
      </p:grpSp>
      <p:grpSp>
        <p:nvGrpSpPr>
          <p:cNvPr id="7" name="Group 7"/>
          <p:cNvGrpSpPr/>
          <p:nvPr/>
        </p:nvGrpSpPr>
        <p:grpSpPr>
          <a:xfrm>
            <a:off x="-924696" y="1864211"/>
            <a:ext cx="8971340" cy="8971304"/>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60531" t="-32567" r="-54596" b="-10851"/>
              </a:stretch>
            </a:blipFill>
          </p:spPr>
        </p:sp>
      </p:grpSp>
      <p:sp>
        <p:nvSpPr>
          <p:cNvPr id="9" name="TextBox 9"/>
          <p:cNvSpPr txBox="1"/>
          <p:nvPr/>
        </p:nvSpPr>
        <p:spPr>
          <a:xfrm>
            <a:off x="9144000" y="1395798"/>
            <a:ext cx="6557653" cy="662254"/>
          </a:xfrm>
          <a:prstGeom prst="rect">
            <a:avLst/>
          </a:prstGeom>
        </p:spPr>
        <p:txBody>
          <a:bodyPr lIns="0" tIns="0" rIns="0" bIns="0" rtlCol="0" anchor="t">
            <a:spAutoFit/>
          </a:bodyPr>
          <a:lstStyle/>
          <a:p>
            <a:pPr algn="l">
              <a:lnSpc>
                <a:spcPts val="4427"/>
              </a:lnSpc>
            </a:pPr>
            <a:r>
              <a:rPr lang="en-US" sz="4709" b="1">
                <a:solidFill>
                  <a:srgbClr val="145A5D"/>
                </a:solidFill>
                <a:latin typeface="Helvetica World Bold"/>
                <a:ea typeface="Helvetica World Bold"/>
                <a:cs typeface="Helvetica World Bold"/>
                <a:sym typeface="Helvetica World Bold"/>
              </a:rPr>
              <a:t>Project Charter </a:t>
            </a:r>
          </a:p>
        </p:txBody>
      </p:sp>
      <p:sp>
        <p:nvSpPr>
          <p:cNvPr id="10" name="TextBox 10"/>
          <p:cNvSpPr txBox="1"/>
          <p:nvPr/>
        </p:nvSpPr>
        <p:spPr>
          <a:xfrm>
            <a:off x="8823326" y="2391771"/>
            <a:ext cx="8435974" cy="4597485"/>
          </a:xfrm>
          <a:prstGeom prst="rect">
            <a:avLst/>
          </a:prstGeom>
        </p:spPr>
        <p:txBody>
          <a:bodyPr lIns="0" tIns="0" rIns="0" bIns="0" rtlCol="0" anchor="t">
            <a:spAutoFit/>
          </a:bodyPr>
          <a:lstStyle/>
          <a:p>
            <a:pPr marL="562890" lvl="1" indent="-281445" algn="l">
              <a:lnSpc>
                <a:spcPts val="6152"/>
              </a:lnSpc>
              <a:buFont typeface="Arial"/>
              <a:buChar char="•"/>
            </a:pPr>
            <a:r>
              <a:rPr lang="en-US" sz="2607">
                <a:solidFill>
                  <a:srgbClr val="000000"/>
                </a:solidFill>
                <a:latin typeface="Helvetica World"/>
                <a:ea typeface="Helvetica World"/>
                <a:cs typeface="Helvetica World"/>
                <a:sym typeface="Helvetica World"/>
              </a:rPr>
              <a:t>Defined project purpose and objectives</a:t>
            </a:r>
          </a:p>
          <a:p>
            <a:pPr marL="562890" lvl="1" indent="-281445" algn="l">
              <a:lnSpc>
                <a:spcPts val="6152"/>
              </a:lnSpc>
              <a:buFont typeface="Arial"/>
              <a:buChar char="•"/>
            </a:pPr>
            <a:r>
              <a:rPr lang="en-US" sz="2607">
                <a:solidFill>
                  <a:srgbClr val="000000"/>
                </a:solidFill>
                <a:latin typeface="Helvetica World"/>
                <a:ea typeface="Helvetica World"/>
                <a:cs typeface="Helvetica World"/>
                <a:sym typeface="Helvetica World"/>
              </a:rPr>
              <a:t>Outlined project scope and boundaries</a:t>
            </a:r>
          </a:p>
          <a:p>
            <a:pPr marL="562890" lvl="1" indent="-281445" algn="l">
              <a:lnSpc>
                <a:spcPts val="6152"/>
              </a:lnSpc>
              <a:buFont typeface="Arial"/>
              <a:buChar char="•"/>
            </a:pPr>
            <a:r>
              <a:rPr lang="en-US" sz="2607">
                <a:solidFill>
                  <a:srgbClr val="000000"/>
                </a:solidFill>
                <a:latin typeface="Helvetica World"/>
                <a:ea typeface="Helvetica World"/>
                <a:cs typeface="Helvetica World"/>
                <a:sym typeface="Helvetica World"/>
              </a:rPr>
              <a:t>Established initial project goals</a:t>
            </a:r>
          </a:p>
          <a:p>
            <a:pPr marL="562890" lvl="1" indent="-281445" algn="l">
              <a:lnSpc>
                <a:spcPts val="6152"/>
              </a:lnSpc>
              <a:buFont typeface="Arial"/>
              <a:buChar char="•"/>
            </a:pPr>
            <a:r>
              <a:rPr lang="en-US" sz="2607">
                <a:solidFill>
                  <a:srgbClr val="000000"/>
                </a:solidFill>
                <a:latin typeface="Helvetica World"/>
                <a:ea typeface="Helvetica World"/>
                <a:cs typeface="Helvetica World"/>
                <a:sym typeface="Helvetica World"/>
              </a:rPr>
              <a:t>Identified key performance indicators (KPIs)</a:t>
            </a:r>
          </a:p>
          <a:p>
            <a:pPr marL="562890" lvl="1" indent="-281445" algn="l">
              <a:lnSpc>
                <a:spcPts val="6152"/>
              </a:lnSpc>
              <a:buFont typeface="Arial"/>
              <a:buChar char="•"/>
            </a:pPr>
            <a:r>
              <a:rPr lang="en-US" sz="2607">
                <a:solidFill>
                  <a:srgbClr val="000000"/>
                </a:solidFill>
                <a:latin typeface="Helvetica World"/>
                <a:ea typeface="Helvetica World"/>
                <a:cs typeface="Helvetica World"/>
                <a:sym typeface="Helvetica World"/>
              </a:rPr>
              <a:t>Secured initial project funding and resources</a:t>
            </a:r>
          </a:p>
          <a:p>
            <a:pPr marL="0" lvl="0" indent="0" algn="l">
              <a:lnSpc>
                <a:spcPts val="6152"/>
              </a:lnSpc>
            </a:pPr>
            <a:endParaRPr lang="en-US" sz="2607">
              <a:solidFill>
                <a:srgbClr val="000000"/>
              </a:solidFill>
              <a:latin typeface="Helvetica World"/>
              <a:ea typeface="Helvetica World"/>
              <a:cs typeface="Helvetica World"/>
              <a:sym typeface="Helvetica World"/>
            </a:endParaRPr>
          </a:p>
        </p:txBody>
      </p:sp>
      <p:sp>
        <p:nvSpPr>
          <p:cNvPr id="11" name="TextBox 11"/>
          <p:cNvSpPr txBox="1"/>
          <p:nvPr/>
        </p:nvSpPr>
        <p:spPr>
          <a:xfrm>
            <a:off x="738734" y="633771"/>
            <a:ext cx="3776315" cy="951784"/>
          </a:xfrm>
          <a:prstGeom prst="rect">
            <a:avLst/>
          </a:prstGeom>
        </p:spPr>
        <p:txBody>
          <a:bodyPr lIns="0" tIns="0" rIns="0" bIns="0" rtlCol="0" anchor="t">
            <a:spAutoFit/>
          </a:bodyPr>
          <a:lstStyle/>
          <a:p>
            <a:pPr algn="l">
              <a:lnSpc>
                <a:spcPts val="6311"/>
              </a:lnSpc>
            </a:pPr>
            <a:r>
              <a:rPr lang="en-US" sz="6714" b="1">
                <a:solidFill>
                  <a:srgbClr val="145A5D"/>
                </a:solidFill>
                <a:latin typeface="Helvetica World Bold"/>
                <a:ea typeface="Helvetica World Bold"/>
                <a:cs typeface="Helvetica World Bold"/>
                <a:sym typeface="Helvetica World Bold"/>
              </a:rPr>
              <a:t>Initiation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flipV="1">
            <a:off x="-1103120" y="-5497350"/>
            <a:ext cx="8993507" cy="9696504"/>
          </a:xfrm>
          <a:custGeom>
            <a:avLst/>
            <a:gdLst/>
            <a:ahLst/>
            <a:cxnLst/>
            <a:rect l="l" t="t" r="r" b="b"/>
            <a:pathLst>
              <a:path w="8993507" h="9696504">
                <a:moveTo>
                  <a:pt x="0" y="9696504"/>
                </a:moveTo>
                <a:lnTo>
                  <a:pt x="8993507" y="9696504"/>
                </a:lnTo>
                <a:lnTo>
                  <a:pt x="8993507" y="0"/>
                </a:lnTo>
                <a:lnTo>
                  <a:pt x="0" y="0"/>
                </a:lnTo>
                <a:lnTo>
                  <a:pt x="0" y="9696504"/>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3" name="Freeform 3"/>
          <p:cNvSpPr/>
          <p:nvPr/>
        </p:nvSpPr>
        <p:spPr>
          <a:xfrm rot="470130" flipH="1" flipV="1">
            <a:off x="13030105" y="-2497843"/>
            <a:ext cx="6778808" cy="5814779"/>
          </a:xfrm>
          <a:custGeom>
            <a:avLst/>
            <a:gdLst/>
            <a:ahLst/>
            <a:cxnLst/>
            <a:rect l="l" t="t" r="r" b="b"/>
            <a:pathLst>
              <a:path w="6778808" h="5814779">
                <a:moveTo>
                  <a:pt x="6778807" y="5814779"/>
                </a:moveTo>
                <a:lnTo>
                  <a:pt x="0" y="5814779"/>
                </a:lnTo>
                <a:lnTo>
                  <a:pt x="0" y="0"/>
                </a:lnTo>
                <a:lnTo>
                  <a:pt x="6778807" y="0"/>
                </a:lnTo>
                <a:lnTo>
                  <a:pt x="6778807" y="5814779"/>
                </a:lnTo>
                <a:close/>
              </a:path>
            </a:pathLst>
          </a:custGeom>
          <a:blipFill>
            <a:blip r:embed="rId4">
              <a:extLst>
                <a:ext uri="{96DAC541-7B7A-43D3-8B79-37D633B846F1}">
                  <asvg:svgBlip xmlns:asvg="http://schemas.microsoft.com/office/drawing/2016/SVG/main" r:embed="rId5"/>
                </a:ext>
              </a:extLst>
            </a:blip>
            <a:stretch>
              <a:fillRect t="-63090" r="-99142"/>
            </a:stretch>
          </a:blipFill>
        </p:spPr>
      </p:sp>
      <p:sp>
        <p:nvSpPr>
          <p:cNvPr id="4" name="Freeform 4"/>
          <p:cNvSpPr/>
          <p:nvPr/>
        </p:nvSpPr>
        <p:spPr>
          <a:xfrm rot="472976">
            <a:off x="-1813115" y="6989950"/>
            <a:ext cx="7004117" cy="6008046"/>
          </a:xfrm>
          <a:custGeom>
            <a:avLst/>
            <a:gdLst/>
            <a:ahLst/>
            <a:cxnLst/>
            <a:rect l="l" t="t" r="r" b="b"/>
            <a:pathLst>
              <a:path w="7004117" h="6008046">
                <a:moveTo>
                  <a:pt x="0" y="0"/>
                </a:moveTo>
                <a:lnTo>
                  <a:pt x="7004117" y="0"/>
                </a:lnTo>
                <a:lnTo>
                  <a:pt x="7004117" y="6008046"/>
                </a:lnTo>
                <a:lnTo>
                  <a:pt x="0" y="6008046"/>
                </a:lnTo>
                <a:lnTo>
                  <a:pt x="0" y="0"/>
                </a:lnTo>
                <a:close/>
              </a:path>
            </a:pathLst>
          </a:custGeom>
          <a:blipFill>
            <a:blip r:embed="rId4">
              <a:extLst>
                <a:ext uri="{96DAC541-7B7A-43D3-8B79-37D633B846F1}">
                  <asvg:svgBlip xmlns:asvg="http://schemas.microsoft.com/office/drawing/2016/SVG/main" r:embed="rId5"/>
                </a:ext>
              </a:extLst>
            </a:blip>
            <a:stretch>
              <a:fillRect t="-63090" r="-99142"/>
            </a:stretch>
          </a:blipFill>
        </p:spPr>
      </p:sp>
      <p:sp>
        <p:nvSpPr>
          <p:cNvPr id="5" name="Freeform 5"/>
          <p:cNvSpPr/>
          <p:nvPr/>
        </p:nvSpPr>
        <p:spPr>
          <a:xfrm>
            <a:off x="7798827" y="3698115"/>
            <a:ext cx="2689035" cy="2689035"/>
          </a:xfrm>
          <a:custGeom>
            <a:avLst/>
            <a:gdLst/>
            <a:ahLst/>
            <a:cxnLst/>
            <a:rect l="l" t="t" r="r" b="b"/>
            <a:pathLst>
              <a:path w="2689035" h="2689035">
                <a:moveTo>
                  <a:pt x="0" y="0"/>
                </a:moveTo>
                <a:lnTo>
                  <a:pt x="2689035" y="0"/>
                </a:lnTo>
                <a:lnTo>
                  <a:pt x="2689035" y="2689035"/>
                </a:lnTo>
                <a:lnTo>
                  <a:pt x="0" y="26890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0466126" y="5042633"/>
            <a:ext cx="506259" cy="48895"/>
            <a:chOff x="0" y="0"/>
            <a:chExt cx="6372020" cy="635000"/>
          </a:xfrm>
        </p:grpSpPr>
        <p:sp>
          <p:nvSpPr>
            <p:cNvPr id="7" name="Freeform 7"/>
            <p:cNvSpPr/>
            <p:nvPr/>
          </p:nvSpPr>
          <p:spPr>
            <a:xfrm>
              <a:off x="-16002" y="212852"/>
              <a:ext cx="6404024" cy="209296"/>
            </a:xfrm>
            <a:custGeom>
              <a:avLst/>
              <a:gdLst/>
              <a:ahLst/>
              <a:cxnLst/>
              <a:rect l="l" t="t" r="r" b="b"/>
              <a:pathLst>
                <a:path w="6404024" h="209296">
                  <a:moveTo>
                    <a:pt x="6281215" y="9398"/>
                  </a:moveTo>
                  <a:lnTo>
                    <a:pt x="5665954" y="9398"/>
                  </a:lnTo>
                  <a:lnTo>
                    <a:pt x="4199162" y="9398"/>
                  </a:lnTo>
                  <a:lnTo>
                    <a:pt x="2419477" y="9398"/>
                  </a:lnTo>
                  <a:lnTo>
                    <a:pt x="880645" y="9398"/>
                  </a:lnTo>
                  <a:cubicBezTo>
                    <a:pt x="631887" y="9398"/>
                    <a:pt x="381000" y="0"/>
                    <a:pt x="133350" y="9398"/>
                  </a:cubicBezTo>
                  <a:cubicBezTo>
                    <a:pt x="129794" y="9525"/>
                    <a:pt x="126365" y="9398"/>
                    <a:pt x="122809" y="9398"/>
                  </a:cubicBezTo>
                  <a:cubicBezTo>
                    <a:pt x="254" y="9398"/>
                    <a:pt x="0" y="199898"/>
                    <a:pt x="122809" y="199898"/>
                  </a:cubicBezTo>
                  <a:lnTo>
                    <a:pt x="738225" y="199898"/>
                  </a:lnTo>
                  <a:lnTo>
                    <a:pt x="2205017" y="199898"/>
                  </a:lnTo>
                  <a:lnTo>
                    <a:pt x="3984702" y="199898"/>
                  </a:lnTo>
                  <a:lnTo>
                    <a:pt x="5523534" y="199898"/>
                  </a:lnTo>
                  <a:cubicBezTo>
                    <a:pt x="5772292" y="199898"/>
                    <a:pt x="6023024" y="209296"/>
                    <a:pt x="6270674" y="199898"/>
                  </a:cubicBezTo>
                  <a:cubicBezTo>
                    <a:pt x="6274230" y="199771"/>
                    <a:pt x="6277659" y="199898"/>
                    <a:pt x="6281215" y="199898"/>
                  </a:cubicBezTo>
                  <a:cubicBezTo>
                    <a:pt x="6403770" y="199898"/>
                    <a:pt x="6404024" y="9398"/>
                    <a:pt x="6281215" y="9398"/>
                  </a:cubicBezTo>
                  <a:close/>
                </a:path>
              </a:pathLst>
            </a:custGeom>
            <a:solidFill>
              <a:srgbClr val="191919">
                <a:alpha val="19608"/>
              </a:srgbClr>
            </a:solidFill>
          </p:spPr>
        </p:sp>
      </p:grpSp>
      <p:sp>
        <p:nvSpPr>
          <p:cNvPr id="8" name="Freeform 8"/>
          <p:cNvSpPr/>
          <p:nvPr/>
        </p:nvSpPr>
        <p:spPr>
          <a:xfrm>
            <a:off x="4514393" y="4283710"/>
            <a:ext cx="2857120" cy="1517845"/>
          </a:xfrm>
          <a:custGeom>
            <a:avLst/>
            <a:gdLst/>
            <a:ahLst/>
            <a:cxnLst/>
            <a:rect l="l" t="t" r="r" b="b"/>
            <a:pathLst>
              <a:path w="2857120" h="1517845">
                <a:moveTo>
                  <a:pt x="0" y="0"/>
                </a:moveTo>
                <a:lnTo>
                  <a:pt x="2857120" y="0"/>
                </a:lnTo>
                <a:lnTo>
                  <a:pt x="2857120" y="1517845"/>
                </a:lnTo>
                <a:lnTo>
                  <a:pt x="0" y="151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0916487" y="4283710"/>
            <a:ext cx="2857120" cy="1517845"/>
          </a:xfrm>
          <a:custGeom>
            <a:avLst/>
            <a:gdLst/>
            <a:ahLst/>
            <a:cxnLst/>
            <a:rect l="l" t="t" r="r" b="b"/>
            <a:pathLst>
              <a:path w="2857120" h="1517845">
                <a:moveTo>
                  <a:pt x="0" y="0"/>
                </a:moveTo>
                <a:lnTo>
                  <a:pt x="2857120" y="0"/>
                </a:lnTo>
                <a:lnTo>
                  <a:pt x="2857120" y="1517845"/>
                </a:lnTo>
                <a:lnTo>
                  <a:pt x="0" y="151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738734" y="586146"/>
            <a:ext cx="5424889" cy="697433"/>
          </a:xfrm>
          <a:prstGeom prst="rect">
            <a:avLst/>
          </a:prstGeom>
        </p:spPr>
        <p:txBody>
          <a:bodyPr lIns="0" tIns="0" rIns="0" bIns="0" rtlCol="0" anchor="t">
            <a:spAutoFit/>
          </a:bodyPr>
          <a:lstStyle/>
          <a:p>
            <a:pPr algn="l">
              <a:lnSpc>
                <a:spcPts val="4615"/>
              </a:lnSpc>
            </a:pPr>
            <a:r>
              <a:rPr lang="en-US" sz="4909" b="1">
                <a:solidFill>
                  <a:srgbClr val="145A5D"/>
                </a:solidFill>
                <a:latin typeface="Helvetica World Bold"/>
                <a:ea typeface="Helvetica World Bold"/>
                <a:cs typeface="Helvetica World Bold"/>
                <a:sym typeface="Helvetica World Bold"/>
              </a:rPr>
              <a:t>Key Stakeholders</a:t>
            </a:r>
          </a:p>
        </p:txBody>
      </p:sp>
      <p:sp>
        <p:nvSpPr>
          <p:cNvPr id="11" name="TextBox 11"/>
          <p:cNvSpPr txBox="1"/>
          <p:nvPr/>
        </p:nvSpPr>
        <p:spPr>
          <a:xfrm>
            <a:off x="7990634" y="4684493"/>
            <a:ext cx="2305421" cy="687705"/>
          </a:xfrm>
          <a:prstGeom prst="rect">
            <a:avLst/>
          </a:prstGeom>
        </p:spPr>
        <p:txBody>
          <a:bodyPr lIns="0" tIns="0" rIns="0" bIns="0" rtlCol="0" anchor="t">
            <a:spAutoFit/>
          </a:bodyPr>
          <a:lstStyle/>
          <a:p>
            <a:pPr marL="0" lvl="0" indent="0" algn="ctr">
              <a:lnSpc>
                <a:spcPts val="2730"/>
              </a:lnSpc>
            </a:pPr>
            <a:r>
              <a:rPr lang="en-US" sz="2100" b="1" spc="84">
                <a:solidFill>
                  <a:srgbClr val="FFFFFF"/>
                </a:solidFill>
                <a:latin typeface="Aileron Regular Bold"/>
                <a:ea typeface="Aileron Regular Bold"/>
                <a:cs typeface="Aileron Regular Bold"/>
                <a:sym typeface="Aileron Regular Bold"/>
              </a:rPr>
              <a:t>KEY STAKEHOLDERS</a:t>
            </a:r>
          </a:p>
        </p:txBody>
      </p:sp>
      <p:sp>
        <p:nvSpPr>
          <p:cNvPr id="12" name="TextBox 12"/>
          <p:cNvSpPr txBox="1"/>
          <p:nvPr/>
        </p:nvSpPr>
        <p:spPr>
          <a:xfrm>
            <a:off x="4805668" y="4709808"/>
            <a:ext cx="2316828" cy="579646"/>
          </a:xfrm>
          <a:prstGeom prst="rect">
            <a:avLst/>
          </a:prstGeom>
        </p:spPr>
        <p:txBody>
          <a:bodyPr wrap="square" lIns="0" tIns="0" rIns="0" bIns="0" rtlCol="0" anchor="t">
            <a:spAutoFit/>
          </a:bodyPr>
          <a:lstStyle/>
          <a:p>
            <a:pPr algn="ctr">
              <a:lnSpc>
                <a:spcPts val="4966"/>
              </a:lnSpc>
              <a:spcBef>
                <a:spcPct val="0"/>
              </a:spcBef>
            </a:pPr>
            <a:r>
              <a:rPr lang="en-US" sz="3547" b="1" dirty="0">
                <a:solidFill>
                  <a:srgbClr val="FFFFFF"/>
                </a:solidFill>
                <a:latin typeface="Helvetica World Bold"/>
                <a:ea typeface="Helvetica World Bold"/>
                <a:cs typeface="Helvetica World Bold"/>
                <a:sym typeface="Helvetica World Bold"/>
              </a:rPr>
              <a:t>INTERNAL</a:t>
            </a:r>
          </a:p>
        </p:txBody>
      </p:sp>
      <p:sp>
        <p:nvSpPr>
          <p:cNvPr id="13" name="TextBox 13"/>
          <p:cNvSpPr txBox="1"/>
          <p:nvPr/>
        </p:nvSpPr>
        <p:spPr>
          <a:xfrm>
            <a:off x="11142456" y="4680012"/>
            <a:ext cx="2405182" cy="658566"/>
          </a:xfrm>
          <a:prstGeom prst="rect">
            <a:avLst/>
          </a:prstGeom>
        </p:spPr>
        <p:txBody>
          <a:bodyPr lIns="0" tIns="0" rIns="0" bIns="0" rtlCol="0" anchor="t">
            <a:spAutoFit/>
          </a:bodyPr>
          <a:lstStyle/>
          <a:p>
            <a:pPr algn="ctr">
              <a:lnSpc>
                <a:spcPts val="4966"/>
              </a:lnSpc>
              <a:spcBef>
                <a:spcPct val="0"/>
              </a:spcBef>
            </a:pPr>
            <a:r>
              <a:rPr lang="en-US" sz="3547" b="1">
                <a:solidFill>
                  <a:srgbClr val="FFFFFF"/>
                </a:solidFill>
                <a:latin typeface="Helvetica World Bold"/>
                <a:ea typeface="Helvetica World Bold"/>
                <a:cs typeface="Helvetica World Bold"/>
                <a:sym typeface="Helvetica World Bold"/>
              </a:rPr>
              <a:t>EXTERNAL</a:t>
            </a:r>
          </a:p>
        </p:txBody>
      </p:sp>
      <p:sp>
        <p:nvSpPr>
          <p:cNvPr id="14" name="Freeform 14"/>
          <p:cNvSpPr/>
          <p:nvPr/>
        </p:nvSpPr>
        <p:spPr>
          <a:xfrm>
            <a:off x="3086489" y="2443993"/>
            <a:ext cx="2857120" cy="1517845"/>
          </a:xfrm>
          <a:custGeom>
            <a:avLst/>
            <a:gdLst/>
            <a:ahLst/>
            <a:cxnLst/>
            <a:rect l="l" t="t" r="r" b="b"/>
            <a:pathLst>
              <a:path w="2857120" h="1517845">
                <a:moveTo>
                  <a:pt x="0" y="0"/>
                </a:moveTo>
                <a:lnTo>
                  <a:pt x="2857120" y="0"/>
                </a:lnTo>
                <a:lnTo>
                  <a:pt x="2857120" y="1517845"/>
                </a:lnTo>
                <a:lnTo>
                  <a:pt x="0" y="151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260383" y="3674570"/>
            <a:ext cx="2857120" cy="1517845"/>
          </a:xfrm>
          <a:custGeom>
            <a:avLst/>
            <a:gdLst/>
            <a:ahLst/>
            <a:cxnLst/>
            <a:rect l="l" t="t" r="r" b="b"/>
            <a:pathLst>
              <a:path w="2857120" h="1517845">
                <a:moveTo>
                  <a:pt x="0" y="0"/>
                </a:moveTo>
                <a:lnTo>
                  <a:pt x="2857120" y="0"/>
                </a:lnTo>
                <a:lnTo>
                  <a:pt x="2857120" y="1517846"/>
                </a:lnTo>
                <a:lnTo>
                  <a:pt x="0" y="15178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260383" y="5059003"/>
            <a:ext cx="2857120" cy="1517845"/>
          </a:xfrm>
          <a:custGeom>
            <a:avLst/>
            <a:gdLst/>
            <a:ahLst/>
            <a:cxnLst/>
            <a:rect l="l" t="t" r="r" b="b"/>
            <a:pathLst>
              <a:path w="2857120" h="1517845">
                <a:moveTo>
                  <a:pt x="0" y="0"/>
                </a:moveTo>
                <a:lnTo>
                  <a:pt x="2857120" y="0"/>
                </a:lnTo>
                <a:lnTo>
                  <a:pt x="2857120" y="1517845"/>
                </a:lnTo>
                <a:lnTo>
                  <a:pt x="0" y="151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3086489" y="6325162"/>
            <a:ext cx="2857120" cy="1517845"/>
          </a:xfrm>
          <a:custGeom>
            <a:avLst/>
            <a:gdLst/>
            <a:ahLst/>
            <a:cxnLst/>
            <a:rect l="l" t="t" r="r" b="b"/>
            <a:pathLst>
              <a:path w="2857120" h="1517845">
                <a:moveTo>
                  <a:pt x="0" y="0"/>
                </a:moveTo>
                <a:lnTo>
                  <a:pt x="2857120" y="0"/>
                </a:lnTo>
                <a:lnTo>
                  <a:pt x="2857120" y="1517845"/>
                </a:lnTo>
                <a:lnTo>
                  <a:pt x="0" y="151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14973788" y="2412938"/>
            <a:ext cx="2857120" cy="1517845"/>
          </a:xfrm>
          <a:custGeom>
            <a:avLst/>
            <a:gdLst/>
            <a:ahLst/>
            <a:cxnLst/>
            <a:rect l="l" t="t" r="r" b="b"/>
            <a:pathLst>
              <a:path w="2857120" h="1517845">
                <a:moveTo>
                  <a:pt x="0" y="0"/>
                </a:moveTo>
                <a:lnTo>
                  <a:pt x="2857120" y="0"/>
                </a:lnTo>
                <a:lnTo>
                  <a:pt x="2857120" y="1517845"/>
                </a:lnTo>
                <a:lnTo>
                  <a:pt x="0" y="151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14973788" y="3606463"/>
            <a:ext cx="2857120" cy="1517845"/>
          </a:xfrm>
          <a:custGeom>
            <a:avLst/>
            <a:gdLst/>
            <a:ahLst/>
            <a:cxnLst/>
            <a:rect l="l" t="t" r="r" b="b"/>
            <a:pathLst>
              <a:path w="2857120" h="1517845">
                <a:moveTo>
                  <a:pt x="0" y="0"/>
                </a:moveTo>
                <a:lnTo>
                  <a:pt x="2857120" y="0"/>
                </a:lnTo>
                <a:lnTo>
                  <a:pt x="2857120" y="1517845"/>
                </a:lnTo>
                <a:lnTo>
                  <a:pt x="0" y="151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14990949" y="4834803"/>
            <a:ext cx="2857120" cy="1517845"/>
          </a:xfrm>
          <a:custGeom>
            <a:avLst/>
            <a:gdLst/>
            <a:ahLst/>
            <a:cxnLst/>
            <a:rect l="l" t="t" r="r" b="b"/>
            <a:pathLst>
              <a:path w="2857120" h="1517845">
                <a:moveTo>
                  <a:pt x="0" y="0"/>
                </a:moveTo>
                <a:lnTo>
                  <a:pt x="2857120" y="0"/>
                </a:lnTo>
                <a:lnTo>
                  <a:pt x="2857120" y="1517845"/>
                </a:lnTo>
                <a:lnTo>
                  <a:pt x="0" y="151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4973788" y="6083333"/>
            <a:ext cx="2857120" cy="1517845"/>
          </a:xfrm>
          <a:custGeom>
            <a:avLst/>
            <a:gdLst/>
            <a:ahLst/>
            <a:cxnLst/>
            <a:rect l="l" t="t" r="r" b="b"/>
            <a:pathLst>
              <a:path w="2857120" h="1517845">
                <a:moveTo>
                  <a:pt x="0" y="0"/>
                </a:moveTo>
                <a:lnTo>
                  <a:pt x="2857120" y="0"/>
                </a:lnTo>
                <a:lnTo>
                  <a:pt x="2857120" y="1517845"/>
                </a:lnTo>
                <a:lnTo>
                  <a:pt x="0" y="151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11708496" y="1382852"/>
            <a:ext cx="2857120" cy="1517845"/>
          </a:xfrm>
          <a:custGeom>
            <a:avLst/>
            <a:gdLst/>
            <a:ahLst/>
            <a:cxnLst/>
            <a:rect l="l" t="t" r="r" b="b"/>
            <a:pathLst>
              <a:path w="2857120" h="1517845">
                <a:moveTo>
                  <a:pt x="0" y="0"/>
                </a:moveTo>
                <a:lnTo>
                  <a:pt x="2857120" y="0"/>
                </a:lnTo>
                <a:lnTo>
                  <a:pt x="2857120" y="1517845"/>
                </a:lnTo>
                <a:lnTo>
                  <a:pt x="0" y="151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1708496" y="7386303"/>
            <a:ext cx="2857120" cy="1517845"/>
          </a:xfrm>
          <a:custGeom>
            <a:avLst/>
            <a:gdLst/>
            <a:ahLst/>
            <a:cxnLst/>
            <a:rect l="l" t="t" r="r" b="b"/>
            <a:pathLst>
              <a:path w="2857120" h="1517845">
                <a:moveTo>
                  <a:pt x="0" y="0"/>
                </a:moveTo>
                <a:lnTo>
                  <a:pt x="2857120" y="0"/>
                </a:lnTo>
                <a:lnTo>
                  <a:pt x="2857120" y="1517845"/>
                </a:lnTo>
                <a:lnTo>
                  <a:pt x="0" y="1517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3518852" y="3002827"/>
            <a:ext cx="1991082" cy="362077"/>
          </a:xfrm>
          <a:prstGeom prst="rect">
            <a:avLst/>
          </a:prstGeom>
        </p:spPr>
        <p:txBody>
          <a:bodyPr lIns="0" tIns="0" rIns="0" bIns="0" rtlCol="0" anchor="t">
            <a:spAutoFit/>
          </a:bodyPr>
          <a:lstStyle/>
          <a:p>
            <a:pPr algn="ctr">
              <a:lnSpc>
                <a:spcPts val="2827"/>
              </a:lnSpc>
              <a:spcBef>
                <a:spcPct val="0"/>
              </a:spcBef>
            </a:pPr>
            <a:r>
              <a:rPr lang="en-US" sz="2019" b="1">
                <a:solidFill>
                  <a:srgbClr val="FFFFFF"/>
                </a:solidFill>
                <a:latin typeface="Helvetica World Bold"/>
                <a:ea typeface="Helvetica World Bold"/>
                <a:cs typeface="Helvetica World Bold"/>
                <a:sym typeface="Helvetica World Bold"/>
              </a:rPr>
              <a:t>Project Sponsor</a:t>
            </a:r>
          </a:p>
        </p:txBody>
      </p:sp>
      <p:sp>
        <p:nvSpPr>
          <p:cNvPr id="25" name="TextBox 25"/>
          <p:cNvSpPr txBox="1"/>
          <p:nvPr/>
        </p:nvSpPr>
        <p:spPr>
          <a:xfrm>
            <a:off x="697142" y="4163301"/>
            <a:ext cx="2016442" cy="362077"/>
          </a:xfrm>
          <a:prstGeom prst="rect">
            <a:avLst/>
          </a:prstGeom>
        </p:spPr>
        <p:txBody>
          <a:bodyPr lIns="0" tIns="0" rIns="0" bIns="0" rtlCol="0" anchor="t">
            <a:spAutoFit/>
          </a:bodyPr>
          <a:lstStyle/>
          <a:p>
            <a:pPr algn="ctr">
              <a:lnSpc>
                <a:spcPts val="2827"/>
              </a:lnSpc>
              <a:spcBef>
                <a:spcPct val="0"/>
              </a:spcBef>
            </a:pPr>
            <a:r>
              <a:rPr lang="en-US" sz="2019" b="1">
                <a:solidFill>
                  <a:srgbClr val="FFFFFF"/>
                </a:solidFill>
                <a:latin typeface="Helvetica World Bold"/>
                <a:ea typeface="Helvetica World Bold"/>
                <a:cs typeface="Helvetica World Bold"/>
                <a:sym typeface="Helvetica World Bold"/>
              </a:rPr>
              <a:t>Project Manager</a:t>
            </a:r>
          </a:p>
        </p:txBody>
      </p:sp>
      <p:sp>
        <p:nvSpPr>
          <p:cNvPr id="26" name="TextBox 26"/>
          <p:cNvSpPr txBox="1"/>
          <p:nvPr/>
        </p:nvSpPr>
        <p:spPr>
          <a:xfrm>
            <a:off x="3641487" y="6883996"/>
            <a:ext cx="1868447" cy="325538"/>
          </a:xfrm>
          <a:prstGeom prst="rect">
            <a:avLst/>
          </a:prstGeom>
        </p:spPr>
        <p:txBody>
          <a:bodyPr wrap="square" lIns="0" tIns="0" rIns="0" bIns="0" rtlCol="0" anchor="t">
            <a:spAutoFit/>
          </a:bodyPr>
          <a:lstStyle/>
          <a:p>
            <a:pPr algn="ctr">
              <a:lnSpc>
                <a:spcPts val="2827"/>
              </a:lnSpc>
              <a:spcBef>
                <a:spcPct val="0"/>
              </a:spcBef>
            </a:pPr>
            <a:r>
              <a:rPr lang="en-US" sz="2019" b="1" dirty="0">
                <a:solidFill>
                  <a:srgbClr val="FFFFFF"/>
                </a:solidFill>
                <a:latin typeface="Helvetica World Bold"/>
                <a:ea typeface="Helvetica World Bold"/>
                <a:cs typeface="Helvetica World Bold"/>
                <a:sym typeface="Helvetica World Bold"/>
              </a:rPr>
              <a:t>IT Department</a:t>
            </a:r>
          </a:p>
        </p:txBody>
      </p:sp>
      <p:sp>
        <p:nvSpPr>
          <p:cNvPr id="27" name="TextBox 27"/>
          <p:cNvSpPr txBox="1"/>
          <p:nvPr/>
        </p:nvSpPr>
        <p:spPr>
          <a:xfrm>
            <a:off x="476222" y="5554366"/>
            <a:ext cx="2458283" cy="361955"/>
          </a:xfrm>
          <a:prstGeom prst="rect">
            <a:avLst/>
          </a:prstGeom>
        </p:spPr>
        <p:txBody>
          <a:bodyPr lIns="0" tIns="0" rIns="0" bIns="0" rtlCol="0" anchor="t">
            <a:spAutoFit/>
          </a:bodyPr>
          <a:lstStyle/>
          <a:p>
            <a:pPr algn="ctr">
              <a:lnSpc>
                <a:spcPts val="2834"/>
              </a:lnSpc>
              <a:spcBef>
                <a:spcPct val="0"/>
              </a:spcBef>
            </a:pPr>
            <a:r>
              <a:rPr lang="en-US" sz="2024" b="1">
                <a:solidFill>
                  <a:srgbClr val="FFFFFF"/>
                </a:solidFill>
                <a:latin typeface="Helvetica World Bold"/>
                <a:ea typeface="Helvetica World Bold"/>
                <a:cs typeface="Helvetica World Bold"/>
                <a:sym typeface="Helvetica World Bold"/>
              </a:rPr>
              <a:t>Data Analysts Team</a:t>
            </a:r>
          </a:p>
        </p:txBody>
      </p:sp>
      <p:sp>
        <p:nvSpPr>
          <p:cNvPr id="28" name="TextBox 28"/>
          <p:cNvSpPr txBox="1"/>
          <p:nvPr/>
        </p:nvSpPr>
        <p:spPr>
          <a:xfrm>
            <a:off x="11920178" y="1780344"/>
            <a:ext cx="2433757" cy="737240"/>
          </a:xfrm>
          <a:prstGeom prst="rect">
            <a:avLst/>
          </a:prstGeom>
        </p:spPr>
        <p:txBody>
          <a:bodyPr lIns="0" tIns="0" rIns="0" bIns="0" rtlCol="0" anchor="t">
            <a:spAutoFit/>
          </a:bodyPr>
          <a:lstStyle/>
          <a:p>
            <a:pPr algn="ctr">
              <a:lnSpc>
                <a:spcPts val="2834"/>
              </a:lnSpc>
            </a:pPr>
            <a:r>
              <a:rPr lang="en-US" sz="2024" b="1">
                <a:solidFill>
                  <a:srgbClr val="FFFFFF"/>
                </a:solidFill>
                <a:latin typeface="Helvetica World Bold"/>
                <a:ea typeface="Helvetica World Bold"/>
                <a:cs typeface="Helvetica World Bold"/>
                <a:sym typeface="Helvetica World Bold"/>
              </a:rPr>
              <a:t>Municipal  Housing </a:t>
            </a:r>
          </a:p>
          <a:p>
            <a:pPr algn="ctr">
              <a:lnSpc>
                <a:spcPts val="2834"/>
              </a:lnSpc>
              <a:spcBef>
                <a:spcPct val="0"/>
              </a:spcBef>
            </a:pPr>
            <a:r>
              <a:rPr lang="en-US" sz="2024" b="1">
                <a:solidFill>
                  <a:srgbClr val="FFFFFF"/>
                </a:solidFill>
                <a:latin typeface="Helvetica World Bold"/>
                <a:ea typeface="Helvetica World Bold"/>
                <a:cs typeface="Helvetica World Bold"/>
                <a:sym typeface="Helvetica World Bold"/>
              </a:rPr>
              <a:t>Department</a:t>
            </a:r>
          </a:p>
        </p:txBody>
      </p:sp>
      <p:sp>
        <p:nvSpPr>
          <p:cNvPr id="29" name="TextBox 29"/>
          <p:cNvSpPr txBox="1"/>
          <p:nvPr/>
        </p:nvSpPr>
        <p:spPr>
          <a:xfrm>
            <a:off x="12274151" y="7757556"/>
            <a:ext cx="1725811" cy="737240"/>
          </a:xfrm>
          <a:prstGeom prst="rect">
            <a:avLst/>
          </a:prstGeom>
        </p:spPr>
        <p:txBody>
          <a:bodyPr lIns="0" tIns="0" rIns="0" bIns="0" rtlCol="0" anchor="t">
            <a:spAutoFit/>
          </a:bodyPr>
          <a:lstStyle/>
          <a:p>
            <a:pPr algn="ctr">
              <a:lnSpc>
                <a:spcPts val="2834"/>
              </a:lnSpc>
            </a:pPr>
            <a:r>
              <a:rPr lang="en-US" sz="2024" b="1">
                <a:solidFill>
                  <a:srgbClr val="FFFFFF"/>
                </a:solidFill>
                <a:latin typeface="Helvetica World Bold"/>
                <a:ea typeface="Helvetica World Bold"/>
                <a:cs typeface="Helvetica World Bold"/>
                <a:sym typeface="Helvetica World Bold"/>
              </a:rPr>
              <a:t>Community </a:t>
            </a:r>
          </a:p>
          <a:p>
            <a:pPr algn="ctr">
              <a:lnSpc>
                <a:spcPts val="2834"/>
              </a:lnSpc>
              <a:spcBef>
                <a:spcPct val="0"/>
              </a:spcBef>
            </a:pPr>
            <a:r>
              <a:rPr lang="en-US" sz="2024" b="1">
                <a:solidFill>
                  <a:srgbClr val="FFFFFF"/>
                </a:solidFill>
                <a:latin typeface="Helvetica World Bold"/>
                <a:ea typeface="Helvetica World Bold"/>
                <a:cs typeface="Helvetica World Bold"/>
                <a:sym typeface="Helvetica World Bold"/>
              </a:rPr>
              <a:t>Organizations</a:t>
            </a:r>
          </a:p>
        </p:txBody>
      </p:sp>
      <p:sp>
        <p:nvSpPr>
          <p:cNvPr id="30" name="TextBox 30"/>
          <p:cNvSpPr txBox="1"/>
          <p:nvPr/>
        </p:nvSpPr>
        <p:spPr>
          <a:xfrm>
            <a:off x="15577602" y="2971833"/>
            <a:ext cx="1649492" cy="361955"/>
          </a:xfrm>
          <a:prstGeom prst="rect">
            <a:avLst/>
          </a:prstGeom>
        </p:spPr>
        <p:txBody>
          <a:bodyPr lIns="0" tIns="0" rIns="0" bIns="0" rtlCol="0" anchor="t">
            <a:spAutoFit/>
          </a:bodyPr>
          <a:lstStyle/>
          <a:p>
            <a:pPr algn="ctr">
              <a:lnSpc>
                <a:spcPts val="2834"/>
              </a:lnSpc>
              <a:spcBef>
                <a:spcPct val="0"/>
              </a:spcBef>
            </a:pPr>
            <a:r>
              <a:rPr lang="en-US" sz="2024" b="1">
                <a:solidFill>
                  <a:srgbClr val="FFFFFF"/>
                </a:solidFill>
                <a:latin typeface="Helvetica World Bold"/>
                <a:ea typeface="Helvetica World Bold"/>
                <a:cs typeface="Helvetica World Bold"/>
                <a:sym typeface="Helvetica World Bold"/>
              </a:rPr>
              <a:t>City Planners</a:t>
            </a:r>
          </a:p>
        </p:txBody>
      </p:sp>
      <p:sp>
        <p:nvSpPr>
          <p:cNvPr id="31" name="TextBox 31"/>
          <p:cNvSpPr txBox="1"/>
          <p:nvPr/>
        </p:nvSpPr>
        <p:spPr>
          <a:xfrm>
            <a:off x="15225356" y="4128405"/>
            <a:ext cx="2353985" cy="361955"/>
          </a:xfrm>
          <a:prstGeom prst="rect">
            <a:avLst/>
          </a:prstGeom>
        </p:spPr>
        <p:txBody>
          <a:bodyPr lIns="0" tIns="0" rIns="0" bIns="0" rtlCol="0" anchor="t">
            <a:spAutoFit/>
          </a:bodyPr>
          <a:lstStyle/>
          <a:p>
            <a:pPr algn="ctr">
              <a:lnSpc>
                <a:spcPts val="2834"/>
              </a:lnSpc>
              <a:spcBef>
                <a:spcPct val="0"/>
              </a:spcBef>
            </a:pPr>
            <a:r>
              <a:rPr lang="en-US" sz="2024" b="1">
                <a:solidFill>
                  <a:srgbClr val="FFFFFF"/>
                </a:solidFill>
                <a:latin typeface="Helvetica World Bold"/>
                <a:ea typeface="Helvetica World Bold"/>
                <a:cs typeface="Helvetica World Bold"/>
                <a:sym typeface="Helvetica World Bold"/>
              </a:rPr>
              <a:t>Property Managers</a:t>
            </a:r>
          </a:p>
        </p:txBody>
      </p:sp>
      <p:sp>
        <p:nvSpPr>
          <p:cNvPr id="32" name="TextBox 32"/>
          <p:cNvSpPr txBox="1"/>
          <p:nvPr/>
        </p:nvSpPr>
        <p:spPr>
          <a:xfrm>
            <a:off x="15800800" y="5393698"/>
            <a:ext cx="1237417" cy="361955"/>
          </a:xfrm>
          <a:prstGeom prst="rect">
            <a:avLst/>
          </a:prstGeom>
        </p:spPr>
        <p:txBody>
          <a:bodyPr lIns="0" tIns="0" rIns="0" bIns="0" rtlCol="0" anchor="t">
            <a:spAutoFit/>
          </a:bodyPr>
          <a:lstStyle/>
          <a:p>
            <a:pPr algn="ctr">
              <a:lnSpc>
                <a:spcPts val="2834"/>
              </a:lnSpc>
              <a:spcBef>
                <a:spcPct val="0"/>
              </a:spcBef>
            </a:pPr>
            <a:r>
              <a:rPr lang="en-US" sz="2024" b="1">
                <a:solidFill>
                  <a:srgbClr val="FFFFFF"/>
                </a:solidFill>
                <a:latin typeface="Helvetica World Bold"/>
                <a:ea typeface="Helvetica World Bold"/>
                <a:cs typeface="Helvetica World Bold"/>
                <a:sym typeface="Helvetica World Bold"/>
              </a:rPr>
              <a:t>Residents</a:t>
            </a:r>
          </a:p>
        </p:txBody>
      </p:sp>
      <p:sp>
        <p:nvSpPr>
          <p:cNvPr id="33" name="TextBox 33"/>
          <p:cNvSpPr txBox="1"/>
          <p:nvPr/>
        </p:nvSpPr>
        <p:spPr>
          <a:xfrm>
            <a:off x="15539740" y="6642228"/>
            <a:ext cx="1725216" cy="361955"/>
          </a:xfrm>
          <a:prstGeom prst="rect">
            <a:avLst/>
          </a:prstGeom>
        </p:spPr>
        <p:txBody>
          <a:bodyPr lIns="0" tIns="0" rIns="0" bIns="0" rtlCol="0" anchor="t">
            <a:spAutoFit/>
          </a:bodyPr>
          <a:lstStyle/>
          <a:p>
            <a:pPr algn="ctr">
              <a:lnSpc>
                <a:spcPts val="2834"/>
              </a:lnSpc>
              <a:spcBef>
                <a:spcPct val="0"/>
              </a:spcBef>
            </a:pPr>
            <a:r>
              <a:rPr lang="en-US" sz="2024" b="1">
                <a:solidFill>
                  <a:srgbClr val="FFFFFF"/>
                </a:solidFill>
                <a:latin typeface="Helvetica World Bold"/>
                <a:ea typeface="Helvetica World Bold"/>
                <a:cs typeface="Helvetica World Bold"/>
                <a:sym typeface="Helvetica World Bold"/>
              </a:rPr>
              <a:t>Policy Makers</a:t>
            </a:r>
          </a:p>
        </p:txBody>
      </p:sp>
      <p:grpSp>
        <p:nvGrpSpPr>
          <p:cNvPr id="34" name="Group 34"/>
          <p:cNvGrpSpPr/>
          <p:nvPr/>
        </p:nvGrpSpPr>
        <p:grpSpPr>
          <a:xfrm>
            <a:off x="7292567" y="5018185"/>
            <a:ext cx="506259" cy="48895"/>
            <a:chOff x="0" y="0"/>
            <a:chExt cx="6372020" cy="635000"/>
          </a:xfrm>
        </p:grpSpPr>
        <p:sp>
          <p:nvSpPr>
            <p:cNvPr id="35" name="Freeform 35"/>
            <p:cNvSpPr/>
            <p:nvPr/>
          </p:nvSpPr>
          <p:spPr>
            <a:xfrm>
              <a:off x="-16002" y="212852"/>
              <a:ext cx="6404024" cy="209296"/>
            </a:xfrm>
            <a:custGeom>
              <a:avLst/>
              <a:gdLst/>
              <a:ahLst/>
              <a:cxnLst/>
              <a:rect l="l" t="t" r="r" b="b"/>
              <a:pathLst>
                <a:path w="6404024" h="209296">
                  <a:moveTo>
                    <a:pt x="6281215" y="9398"/>
                  </a:moveTo>
                  <a:lnTo>
                    <a:pt x="5665954" y="9398"/>
                  </a:lnTo>
                  <a:lnTo>
                    <a:pt x="4199162" y="9398"/>
                  </a:lnTo>
                  <a:lnTo>
                    <a:pt x="2419477" y="9398"/>
                  </a:lnTo>
                  <a:lnTo>
                    <a:pt x="880645" y="9398"/>
                  </a:lnTo>
                  <a:cubicBezTo>
                    <a:pt x="631887" y="9398"/>
                    <a:pt x="381000" y="0"/>
                    <a:pt x="133350" y="9398"/>
                  </a:cubicBezTo>
                  <a:cubicBezTo>
                    <a:pt x="129794" y="9525"/>
                    <a:pt x="126365" y="9398"/>
                    <a:pt x="122809" y="9398"/>
                  </a:cubicBezTo>
                  <a:cubicBezTo>
                    <a:pt x="254" y="9398"/>
                    <a:pt x="0" y="199898"/>
                    <a:pt x="122809" y="199898"/>
                  </a:cubicBezTo>
                  <a:lnTo>
                    <a:pt x="738225" y="199898"/>
                  </a:lnTo>
                  <a:lnTo>
                    <a:pt x="2205017" y="199898"/>
                  </a:lnTo>
                  <a:lnTo>
                    <a:pt x="3984702" y="199898"/>
                  </a:lnTo>
                  <a:lnTo>
                    <a:pt x="5523534" y="199898"/>
                  </a:lnTo>
                  <a:cubicBezTo>
                    <a:pt x="5772292" y="199898"/>
                    <a:pt x="6023024" y="209296"/>
                    <a:pt x="6270674" y="199898"/>
                  </a:cubicBezTo>
                  <a:cubicBezTo>
                    <a:pt x="6274230" y="199771"/>
                    <a:pt x="6277659" y="199898"/>
                    <a:pt x="6281215" y="199898"/>
                  </a:cubicBezTo>
                  <a:cubicBezTo>
                    <a:pt x="6403770" y="199898"/>
                    <a:pt x="6404024" y="9398"/>
                    <a:pt x="6281215" y="9398"/>
                  </a:cubicBezTo>
                  <a:close/>
                </a:path>
              </a:pathLst>
            </a:custGeom>
            <a:solidFill>
              <a:srgbClr val="191919">
                <a:alpha val="19608"/>
              </a:srgbClr>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2882</Words>
  <Application>Microsoft Office PowerPoint</Application>
  <PresentationFormat>Custom</PresentationFormat>
  <Paragraphs>840</Paragraphs>
  <Slides>42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Helvetica World</vt:lpstr>
      <vt:lpstr>Helvetica World Bold</vt:lpstr>
      <vt:lpstr>Barlow SemiCondensed</vt:lpstr>
      <vt:lpstr>Aileron</vt:lpstr>
      <vt:lpstr>Aileron Regular Bold</vt:lpstr>
      <vt:lpstr>Aileron Bold</vt:lpstr>
      <vt:lpstr>Aileron Regular</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dc:title>
  <cp:lastModifiedBy>Jibin George</cp:lastModifiedBy>
  <cp:revision>2</cp:revision>
  <dcterms:created xsi:type="dcterms:W3CDTF">2006-08-16T00:00:00Z</dcterms:created>
  <dcterms:modified xsi:type="dcterms:W3CDTF">2024-11-29T04:40:26Z</dcterms:modified>
  <dc:identifier>DAGWxa9Ij04</dc:identifier>
</cp:coreProperties>
</file>